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50"/>
  </p:notesMasterIdLst>
  <p:handoutMasterIdLst>
    <p:handoutMasterId r:id="rId51"/>
  </p:handoutMasterIdLst>
  <p:sldIdLst>
    <p:sldId id="301" r:id="rId2"/>
    <p:sldId id="313" r:id="rId3"/>
    <p:sldId id="305" r:id="rId4"/>
    <p:sldId id="314" r:id="rId5"/>
    <p:sldId id="302" r:id="rId6"/>
    <p:sldId id="258" r:id="rId7"/>
    <p:sldId id="259" r:id="rId8"/>
    <p:sldId id="304" r:id="rId9"/>
    <p:sldId id="267" r:id="rId10"/>
    <p:sldId id="26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71" r:id="rId20"/>
    <p:sldId id="272" r:id="rId21"/>
    <p:sldId id="273" r:id="rId22"/>
    <p:sldId id="274" r:id="rId23"/>
    <p:sldId id="275" r:id="rId24"/>
    <p:sldId id="283" r:id="rId25"/>
    <p:sldId id="306" r:id="rId26"/>
    <p:sldId id="315" r:id="rId27"/>
    <p:sldId id="277" r:id="rId28"/>
    <p:sldId id="284" r:id="rId29"/>
    <p:sldId id="285" r:id="rId30"/>
    <p:sldId id="286" r:id="rId31"/>
    <p:sldId id="307" r:id="rId32"/>
    <p:sldId id="308" r:id="rId33"/>
    <p:sldId id="309" r:id="rId34"/>
    <p:sldId id="310" r:id="rId35"/>
    <p:sldId id="311" r:id="rId36"/>
    <p:sldId id="279" r:id="rId37"/>
    <p:sldId id="287" r:id="rId38"/>
    <p:sldId id="288" r:id="rId39"/>
    <p:sldId id="316" r:id="rId40"/>
    <p:sldId id="289" r:id="rId41"/>
    <p:sldId id="290" r:id="rId42"/>
    <p:sldId id="291" r:id="rId43"/>
    <p:sldId id="293" r:id="rId44"/>
    <p:sldId id="294" r:id="rId45"/>
    <p:sldId id="295" r:id="rId46"/>
    <p:sldId id="292" r:id="rId47"/>
    <p:sldId id="296" r:id="rId48"/>
    <p:sldId id="282" r:id="rId49"/>
  </p:sldIdLst>
  <p:sldSz cx="9144000" cy="6858000" type="screen4x3"/>
  <p:notesSz cx="69596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03934-2F24-4F83-A86E-9CD05D2DC33E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B7B89-1C3F-46DC-8534-ABFA2C3AEEA6}">
      <dgm:prSet phldrT="[Text]"/>
      <dgm:spPr/>
      <dgm:t>
        <a:bodyPr/>
        <a:lstStyle/>
        <a:p>
          <a:r>
            <a:rPr kumimoji="0" lang="en-US" b="1" i="0" u="none" strike="noStrike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Empirical</a:t>
          </a:r>
          <a:endParaRPr lang="en-US" dirty="0"/>
        </a:p>
      </dgm:t>
    </dgm:pt>
    <dgm:pt modelId="{03C23282-8F9C-4A07-8B9D-1271F987D09B}" type="parTrans" cxnId="{DDCF433A-A9F6-4D68-A63D-D57F94CFEA42}">
      <dgm:prSet/>
      <dgm:spPr/>
      <dgm:t>
        <a:bodyPr/>
        <a:lstStyle/>
        <a:p>
          <a:endParaRPr lang="en-US"/>
        </a:p>
      </dgm:t>
    </dgm:pt>
    <dgm:pt modelId="{D26035AA-2F1A-45E8-8BB0-CA36FD5C14CF}" type="sibTrans" cxnId="{DDCF433A-A9F6-4D68-A63D-D57F94CFEA42}">
      <dgm:prSet/>
      <dgm:spPr/>
      <dgm:t>
        <a:bodyPr/>
        <a:lstStyle/>
        <a:p>
          <a:endParaRPr lang="en-US"/>
        </a:p>
      </dgm:t>
    </dgm:pt>
    <dgm:pt modelId="{A69F4313-02EF-4F6C-BAB6-FA38DA24F7BE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Research is based on direct experience or observation by the researcher</a:t>
          </a:r>
          <a:endParaRPr lang="en-US" dirty="0"/>
        </a:p>
      </dgm:t>
    </dgm:pt>
    <dgm:pt modelId="{224CA3B6-4703-46CC-BA40-2FC720F3C9E3}" type="parTrans" cxnId="{B1770CFF-A4AE-4E62-BD47-D28303106BF4}">
      <dgm:prSet/>
      <dgm:spPr/>
      <dgm:t>
        <a:bodyPr/>
        <a:lstStyle/>
        <a:p>
          <a:endParaRPr lang="en-US"/>
        </a:p>
      </dgm:t>
    </dgm:pt>
    <dgm:pt modelId="{0ADFBE20-BB39-4269-8F2C-19521717165D}" type="sibTrans" cxnId="{B1770CFF-A4AE-4E62-BD47-D28303106BF4}">
      <dgm:prSet/>
      <dgm:spPr/>
      <dgm:t>
        <a:bodyPr/>
        <a:lstStyle/>
        <a:p>
          <a:endParaRPr lang="en-US"/>
        </a:p>
      </dgm:t>
    </dgm:pt>
    <dgm:pt modelId="{5E8E8E06-36D9-4189-839C-EF68A2D870E0}">
      <dgm:prSet phldrT="[Text]"/>
      <dgm:spPr/>
      <dgm:t>
        <a:bodyPr/>
        <a:lstStyle/>
        <a:p>
          <a:r>
            <a:rPr kumimoji="0" lang="en-US" b="1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Logical</a:t>
          </a:r>
          <a:endParaRPr lang="en-US" dirty="0"/>
        </a:p>
      </dgm:t>
    </dgm:pt>
    <dgm:pt modelId="{247DB802-428A-4E6D-8ACC-BCC53F7C3E27}" type="parTrans" cxnId="{758CD086-0DB3-40F6-8B7B-E5865D622448}">
      <dgm:prSet/>
      <dgm:spPr/>
      <dgm:t>
        <a:bodyPr/>
        <a:lstStyle/>
        <a:p>
          <a:endParaRPr lang="en-US"/>
        </a:p>
      </dgm:t>
    </dgm:pt>
    <dgm:pt modelId="{35A6573A-DCD2-4D67-A2AE-53F3B800C057}" type="sibTrans" cxnId="{758CD086-0DB3-40F6-8B7B-E5865D622448}">
      <dgm:prSet/>
      <dgm:spPr/>
      <dgm:t>
        <a:bodyPr/>
        <a:lstStyle/>
        <a:p>
          <a:endParaRPr lang="en-US"/>
        </a:p>
      </dgm:t>
    </dgm:pt>
    <dgm:pt modelId="{0168A168-D1EA-4FB5-B8A9-074F50470276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based on valid procedures and principles</a:t>
          </a:r>
          <a:endParaRPr lang="en-US" dirty="0"/>
        </a:p>
      </dgm:t>
    </dgm:pt>
    <dgm:pt modelId="{5CC05C2B-EA1F-4957-9301-6108D6B45377}" type="parTrans" cxnId="{07A8813C-4CE9-43ED-A896-020024972A7F}">
      <dgm:prSet/>
      <dgm:spPr/>
      <dgm:t>
        <a:bodyPr/>
        <a:lstStyle/>
        <a:p>
          <a:endParaRPr lang="en-US"/>
        </a:p>
      </dgm:t>
    </dgm:pt>
    <dgm:pt modelId="{A49C323B-BF04-4B79-B5A9-8804F6D583FB}" type="sibTrans" cxnId="{07A8813C-4CE9-43ED-A896-020024972A7F}">
      <dgm:prSet/>
      <dgm:spPr/>
      <dgm:t>
        <a:bodyPr/>
        <a:lstStyle/>
        <a:p>
          <a:endParaRPr lang="en-US"/>
        </a:p>
      </dgm:t>
    </dgm:pt>
    <dgm:pt modelId="{407C596D-FCE2-4A72-AC64-34CE1BADFBD1}">
      <dgm:prSet phldrT="[Text]"/>
      <dgm:spPr/>
      <dgm:t>
        <a:bodyPr/>
        <a:lstStyle/>
        <a:p>
          <a:r>
            <a:rPr kumimoji="0" lang="en-US" b="1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Cyclical</a:t>
          </a:r>
          <a:endParaRPr lang="en-US" dirty="0"/>
        </a:p>
      </dgm:t>
    </dgm:pt>
    <dgm:pt modelId="{AA142889-B9C5-4FB1-B36A-74238527BBE0}" type="parTrans" cxnId="{F3DF85EC-2747-481F-A88E-60817A5F30B5}">
      <dgm:prSet/>
      <dgm:spPr/>
      <dgm:t>
        <a:bodyPr/>
        <a:lstStyle/>
        <a:p>
          <a:endParaRPr lang="en-US"/>
        </a:p>
      </dgm:t>
    </dgm:pt>
    <dgm:pt modelId="{AC8A4988-B071-4335-A040-A723F392C823}" type="sibTrans" cxnId="{F3DF85EC-2747-481F-A88E-60817A5F30B5}">
      <dgm:prSet/>
      <dgm:spPr/>
      <dgm:t>
        <a:bodyPr/>
        <a:lstStyle/>
        <a:p>
          <a:endParaRPr lang="en-US"/>
        </a:p>
      </dgm:t>
    </dgm:pt>
    <dgm:pt modelId="{A60FD584-8A70-4AB4-B47A-560E6804A5AE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a cyclical process because it starts with a problem and ends with a problem</a:t>
          </a:r>
          <a:endParaRPr lang="en-US" dirty="0"/>
        </a:p>
      </dgm:t>
    </dgm:pt>
    <dgm:pt modelId="{13CE35B9-703A-4207-AC4B-57EDB98002ED}" type="parTrans" cxnId="{ABD7C5CE-7390-4549-8D78-0AF16FC4455F}">
      <dgm:prSet/>
      <dgm:spPr/>
      <dgm:t>
        <a:bodyPr/>
        <a:lstStyle/>
        <a:p>
          <a:endParaRPr lang="en-US"/>
        </a:p>
      </dgm:t>
    </dgm:pt>
    <dgm:pt modelId="{EEE0F102-D0A3-498E-8C16-9CFEE6760391}" type="sibTrans" cxnId="{ABD7C5CE-7390-4549-8D78-0AF16FC4455F}">
      <dgm:prSet/>
      <dgm:spPr/>
      <dgm:t>
        <a:bodyPr/>
        <a:lstStyle/>
        <a:p>
          <a:endParaRPr lang="en-US"/>
        </a:p>
      </dgm:t>
    </dgm:pt>
    <dgm:pt modelId="{C12DE53A-8DB6-418D-A431-AF1939EA53D5}" type="pres">
      <dgm:prSet presAssocID="{7AE03934-2F24-4F83-A86E-9CD05D2DC3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BCE93-AA09-4F9A-9F58-D4A435C7F648}" type="pres">
      <dgm:prSet presAssocID="{E9DB7B89-1C3F-46DC-8534-ABFA2C3AEEA6}" presName="linNode" presStyleCnt="0"/>
      <dgm:spPr/>
    </dgm:pt>
    <dgm:pt modelId="{F665FE11-9AD2-4EDF-8A86-CB62B438932D}" type="pres">
      <dgm:prSet presAssocID="{E9DB7B89-1C3F-46DC-8534-ABFA2C3AEEA6}" presName="parentText" presStyleLbl="node1" presStyleIdx="0" presStyleCnt="3" custLinFactNeighborX="-21552" custLinFactNeighborY="-112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0D7FD-F4E8-4E4D-B19F-702AF83A76B6}" type="pres">
      <dgm:prSet presAssocID="{E9DB7B89-1C3F-46DC-8534-ABFA2C3AEEA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181E-90E5-4401-A5F8-B4F0E08EADCB}" type="pres">
      <dgm:prSet presAssocID="{D26035AA-2F1A-45E8-8BB0-CA36FD5C14CF}" presName="sp" presStyleCnt="0"/>
      <dgm:spPr/>
    </dgm:pt>
    <dgm:pt modelId="{D3BA3D98-76E0-45A3-B7F6-DFADF2D764E8}" type="pres">
      <dgm:prSet presAssocID="{5E8E8E06-36D9-4189-839C-EF68A2D870E0}" presName="linNode" presStyleCnt="0"/>
      <dgm:spPr/>
    </dgm:pt>
    <dgm:pt modelId="{2240FF2F-4D8E-45FE-8949-11F10584ECEA}" type="pres">
      <dgm:prSet presAssocID="{5E8E8E06-36D9-4189-839C-EF68A2D870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B15F-12ED-482C-BD26-6869C871DF52}" type="pres">
      <dgm:prSet presAssocID="{5E8E8E06-36D9-4189-839C-EF68A2D870E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CB326-6BBA-49D9-841C-A9EB6C020A83}" type="pres">
      <dgm:prSet presAssocID="{35A6573A-DCD2-4D67-A2AE-53F3B800C057}" presName="sp" presStyleCnt="0"/>
      <dgm:spPr/>
    </dgm:pt>
    <dgm:pt modelId="{F5A15155-5CC4-4F80-B78F-BAA188FD3657}" type="pres">
      <dgm:prSet presAssocID="{407C596D-FCE2-4A72-AC64-34CE1BADFBD1}" presName="linNode" presStyleCnt="0"/>
      <dgm:spPr/>
    </dgm:pt>
    <dgm:pt modelId="{D724AC18-E769-41F5-B7CE-FAF6DB63B7DC}" type="pres">
      <dgm:prSet presAssocID="{407C596D-FCE2-4A72-AC64-34CE1BADFB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54D75-89DF-4670-A84E-56FFBBE1715B}" type="pres">
      <dgm:prSet presAssocID="{407C596D-FCE2-4A72-AC64-34CE1BADFBD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70CFF-A4AE-4E62-BD47-D28303106BF4}" srcId="{E9DB7B89-1C3F-46DC-8534-ABFA2C3AEEA6}" destId="{A69F4313-02EF-4F6C-BAB6-FA38DA24F7BE}" srcOrd="0" destOrd="0" parTransId="{224CA3B6-4703-46CC-BA40-2FC720F3C9E3}" sibTransId="{0ADFBE20-BB39-4269-8F2C-19521717165D}"/>
    <dgm:cxn modelId="{9129F472-DF12-40B2-B8A5-B2D9415EFFFE}" type="presOf" srcId="{A60FD584-8A70-4AB4-B47A-560E6804A5AE}" destId="{14954D75-89DF-4670-A84E-56FFBBE1715B}" srcOrd="0" destOrd="0" presId="urn:microsoft.com/office/officeart/2005/8/layout/vList5"/>
    <dgm:cxn modelId="{758CD086-0DB3-40F6-8B7B-E5865D622448}" srcId="{7AE03934-2F24-4F83-A86E-9CD05D2DC33E}" destId="{5E8E8E06-36D9-4189-839C-EF68A2D870E0}" srcOrd="1" destOrd="0" parTransId="{247DB802-428A-4E6D-8ACC-BCC53F7C3E27}" sibTransId="{35A6573A-DCD2-4D67-A2AE-53F3B800C057}"/>
    <dgm:cxn modelId="{F3DF85EC-2747-481F-A88E-60817A5F30B5}" srcId="{7AE03934-2F24-4F83-A86E-9CD05D2DC33E}" destId="{407C596D-FCE2-4A72-AC64-34CE1BADFBD1}" srcOrd="2" destOrd="0" parTransId="{AA142889-B9C5-4FB1-B36A-74238527BBE0}" sibTransId="{AC8A4988-B071-4335-A040-A723F392C823}"/>
    <dgm:cxn modelId="{2381FD3D-BDCA-4E4A-82FF-E1B19392309E}" type="presOf" srcId="{7AE03934-2F24-4F83-A86E-9CD05D2DC33E}" destId="{C12DE53A-8DB6-418D-A431-AF1939EA53D5}" srcOrd="0" destOrd="0" presId="urn:microsoft.com/office/officeart/2005/8/layout/vList5"/>
    <dgm:cxn modelId="{7D93DA24-D384-44C7-9918-8F15F987DF30}" type="presOf" srcId="{0168A168-D1EA-4FB5-B8A9-074F50470276}" destId="{A78DB15F-12ED-482C-BD26-6869C871DF52}" srcOrd="0" destOrd="0" presId="urn:microsoft.com/office/officeart/2005/8/layout/vList5"/>
    <dgm:cxn modelId="{7C261BD9-4F61-4AB0-B8FA-26878DDC8780}" type="presOf" srcId="{407C596D-FCE2-4A72-AC64-34CE1BADFBD1}" destId="{D724AC18-E769-41F5-B7CE-FAF6DB63B7DC}" srcOrd="0" destOrd="0" presId="urn:microsoft.com/office/officeart/2005/8/layout/vList5"/>
    <dgm:cxn modelId="{3640DA68-A705-4D2E-8BC1-D4CDBCA3FFA1}" type="presOf" srcId="{A69F4313-02EF-4F6C-BAB6-FA38DA24F7BE}" destId="{ACD0D7FD-F4E8-4E4D-B19F-702AF83A76B6}" srcOrd="0" destOrd="0" presId="urn:microsoft.com/office/officeart/2005/8/layout/vList5"/>
    <dgm:cxn modelId="{07A8813C-4CE9-43ED-A896-020024972A7F}" srcId="{5E8E8E06-36D9-4189-839C-EF68A2D870E0}" destId="{0168A168-D1EA-4FB5-B8A9-074F50470276}" srcOrd="0" destOrd="0" parTransId="{5CC05C2B-EA1F-4957-9301-6108D6B45377}" sibTransId="{A49C323B-BF04-4B79-B5A9-8804F6D583FB}"/>
    <dgm:cxn modelId="{D6143B9B-0D8B-4254-AC04-B4002B2B9BB6}" type="presOf" srcId="{5E8E8E06-36D9-4189-839C-EF68A2D870E0}" destId="{2240FF2F-4D8E-45FE-8949-11F10584ECEA}" srcOrd="0" destOrd="0" presId="urn:microsoft.com/office/officeart/2005/8/layout/vList5"/>
    <dgm:cxn modelId="{ABD7C5CE-7390-4549-8D78-0AF16FC4455F}" srcId="{407C596D-FCE2-4A72-AC64-34CE1BADFBD1}" destId="{A60FD584-8A70-4AB4-B47A-560E6804A5AE}" srcOrd="0" destOrd="0" parTransId="{13CE35B9-703A-4207-AC4B-57EDB98002ED}" sibTransId="{EEE0F102-D0A3-498E-8C16-9CFEE6760391}"/>
    <dgm:cxn modelId="{DDCF433A-A9F6-4D68-A63D-D57F94CFEA42}" srcId="{7AE03934-2F24-4F83-A86E-9CD05D2DC33E}" destId="{E9DB7B89-1C3F-46DC-8534-ABFA2C3AEEA6}" srcOrd="0" destOrd="0" parTransId="{03C23282-8F9C-4A07-8B9D-1271F987D09B}" sibTransId="{D26035AA-2F1A-45E8-8BB0-CA36FD5C14CF}"/>
    <dgm:cxn modelId="{6F5E7DC4-100F-43CE-ADAC-B02731168172}" type="presOf" srcId="{E9DB7B89-1C3F-46DC-8534-ABFA2C3AEEA6}" destId="{F665FE11-9AD2-4EDF-8A86-CB62B438932D}" srcOrd="0" destOrd="0" presId="urn:microsoft.com/office/officeart/2005/8/layout/vList5"/>
    <dgm:cxn modelId="{40E8506C-310B-4749-9357-2CB2C5A36601}" type="presParOf" srcId="{C12DE53A-8DB6-418D-A431-AF1939EA53D5}" destId="{AB1BCE93-AA09-4F9A-9F58-D4A435C7F648}" srcOrd="0" destOrd="0" presId="urn:microsoft.com/office/officeart/2005/8/layout/vList5"/>
    <dgm:cxn modelId="{B1C179E3-31CA-49F8-8E34-17E828D54C17}" type="presParOf" srcId="{AB1BCE93-AA09-4F9A-9F58-D4A435C7F648}" destId="{F665FE11-9AD2-4EDF-8A86-CB62B438932D}" srcOrd="0" destOrd="0" presId="urn:microsoft.com/office/officeart/2005/8/layout/vList5"/>
    <dgm:cxn modelId="{23F3F504-CBA3-4948-8676-8FABE5EE4AF8}" type="presParOf" srcId="{AB1BCE93-AA09-4F9A-9F58-D4A435C7F648}" destId="{ACD0D7FD-F4E8-4E4D-B19F-702AF83A76B6}" srcOrd="1" destOrd="0" presId="urn:microsoft.com/office/officeart/2005/8/layout/vList5"/>
    <dgm:cxn modelId="{8C0C9A0D-C430-4AD1-8EAD-C0E70164567D}" type="presParOf" srcId="{C12DE53A-8DB6-418D-A431-AF1939EA53D5}" destId="{7714181E-90E5-4401-A5F8-B4F0E08EADCB}" srcOrd="1" destOrd="0" presId="urn:microsoft.com/office/officeart/2005/8/layout/vList5"/>
    <dgm:cxn modelId="{0D9E9794-9D98-4EC0-9AB3-8C8337E3EC93}" type="presParOf" srcId="{C12DE53A-8DB6-418D-A431-AF1939EA53D5}" destId="{D3BA3D98-76E0-45A3-B7F6-DFADF2D764E8}" srcOrd="2" destOrd="0" presId="urn:microsoft.com/office/officeart/2005/8/layout/vList5"/>
    <dgm:cxn modelId="{51A37B64-53BC-467C-9214-91EC5F5BC370}" type="presParOf" srcId="{D3BA3D98-76E0-45A3-B7F6-DFADF2D764E8}" destId="{2240FF2F-4D8E-45FE-8949-11F10584ECEA}" srcOrd="0" destOrd="0" presId="urn:microsoft.com/office/officeart/2005/8/layout/vList5"/>
    <dgm:cxn modelId="{13682739-8C8A-4589-8946-F5862B400C2E}" type="presParOf" srcId="{D3BA3D98-76E0-45A3-B7F6-DFADF2D764E8}" destId="{A78DB15F-12ED-482C-BD26-6869C871DF52}" srcOrd="1" destOrd="0" presId="urn:microsoft.com/office/officeart/2005/8/layout/vList5"/>
    <dgm:cxn modelId="{B91EFAE2-8D2B-4C90-BF03-24C3801ABE64}" type="presParOf" srcId="{C12DE53A-8DB6-418D-A431-AF1939EA53D5}" destId="{F2BCB326-6BBA-49D9-841C-A9EB6C020A83}" srcOrd="3" destOrd="0" presId="urn:microsoft.com/office/officeart/2005/8/layout/vList5"/>
    <dgm:cxn modelId="{BFF60418-27D5-4A84-9F79-CED7C0B9531C}" type="presParOf" srcId="{C12DE53A-8DB6-418D-A431-AF1939EA53D5}" destId="{F5A15155-5CC4-4F80-B78F-BAA188FD3657}" srcOrd="4" destOrd="0" presId="urn:microsoft.com/office/officeart/2005/8/layout/vList5"/>
    <dgm:cxn modelId="{BBECE57B-3197-4E4B-9637-1746028D330A}" type="presParOf" srcId="{F5A15155-5CC4-4F80-B78F-BAA188FD3657}" destId="{D724AC18-E769-41F5-B7CE-FAF6DB63B7DC}" srcOrd="0" destOrd="0" presId="urn:microsoft.com/office/officeart/2005/8/layout/vList5"/>
    <dgm:cxn modelId="{C9A072C7-CD60-41FD-B3AA-0B9655192717}" type="presParOf" srcId="{F5A15155-5CC4-4F80-B78F-BAA188FD3657}" destId="{14954D75-89DF-4670-A84E-56FFBBE171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3934-2F24-4F83-A86E-9CD05D2DC33E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B7B89-1C3F-46DC-8534-ABFA2C3AEEA6}">
      <dgm:prSet phldrT="[Text]"/>
      <dgm:spPr/>
      <dgm:t>
        <a:bodyPr/>
        <a:lstStyle/>
        <a:p>
          <a:r>
            <a:rPr kumimoji="0" lang="en-US" b="1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Analytical</a:t>
          </a:r>
          <a:endParaRPr lang="en-US" dirty="0"/>
        </a:p>
      </dgm:t>
    </dgm:pt>
    <dgm:pt modelId="{03C23282-8F9C-4A07-8B9D-1271F987D09B}" type="parTrans" cxnId="{DDCF433A-A9F6-4D68-A63D-D57F94CFEA42}">
      <dgm:prSet/>
      <dgm:spPr/>
      <dgm:t>
        <a:bodyPr/>
        <a:lstStyle/>
        <a:p>
          <a:endParaRPr lang="en-US"/>
        </a:p>
      </dgm:t>
    </dgm:pt>
    <dgm:pt modelId="{D26035AA-2F1A-45E8-8BB0-CA36FD5C14CF}" type="sibTrans" cxnId="{DDCF433A-A9F6-4D68-A63D-D57F94CFEA42}">
      <dgm:prSet/>
      <dgm:spPr/>
      <dgm:t>
        <a:bodyPr/>
        <a:lstStyle/>
        <a:p>
          <a:endParaRPr lang="en-US"/>
        </a:p>
      </dgm:t>
    </dgm:pt>
    <dgm:pt modelId="{A69F4313-02EF-4F6C-BAB6-FA38DA24F7BE}">
      <dgm:prSet phldrT="[Text]"/>
      <dgm:spPr/>
      <dgm:t>
        <a:bodyPr/>
        <a:lstStyle/>
        <a:p>
          <a:pPr algn="just" rtl="0"/>
          <a:r>
            <a:rPr kumimoji="0" lang="en-US" b="0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utilizes proven analytical procedures in gathering the data, whether historical, descriptive, experimental and case study.</a:t>
          </a:r>
          <a:endParaRPr lang="en-US" dirty="0"/>
        </a:p>
      </dgm:t>
    </dgm:pt>
    <dgm:pt modelId="{224CA3B6-4703-46CC-BA40-2FC720F3C9E3}" type="parTrans" cxnId="{B1770CFF-A4AE-4E62-BD47-D28303106BF4}">
      <dgm:prSet/>
      <dgm:spPr/>
      <dgm:t>
        <a:bodyPr/>
        <a:lstStyle/>
        <a:p>
          <a:endParaRPr lang="en-US"/>
        </a:p>
      </dgm:t>
    </dgm:pt>
    <dgm:pt modelId="{0ADFBE20-BB39-4269-8F2C-19521717165D}" type="sibTrans" cxnId="{B1770CFF-A4AE-4E62-BD47-D28303106BF4}">
      <dgm:prSet/>
      <dgm:spPr/>
      <dgm:t>
        <a:bodyPr/>
        <a:lstStyle/>
        <a:p>
          <a:endParaRPr lang="en-US"/>
        </a:p>
      </dgm:t>
    </dgm:pt>
    <dgm:pt modelId="{5E8E8E06-36D9-4189-839C-EF68A2D870E0}">
      <dgm:prSet phldrT="[Text]"/>
      <dgm:spPr/>
      <dgm:t>
        <a:bodyPr/>
        <a:lstStyle/>
        <a:p>
          <a:r>
            <a:rPr kumimoji="0" lang="en-US" b="1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Critical</a:t>
          </a:r>
          <a:endParaRPr lang="en-US" dirty="0"/>
        </a:p>
      </dgm:t>
    </dgm:pt>
    <dgm:pt modelId="{247DB802-428A-4E6D-8ACC-BCC53F7C3E27}" type="parTrans" cxnId="{758CD086-0DB3-40F6-8B7B-E5865D622448}">
      <dgm:prSet/>
      <dgm:spPr/>
      <dgm:t>
        <a:bodyPr/>
        <a:lstStyle/>
        <a:p>
          <a:endParaRPr lang="en-US"/>
        </a:p>
      </dgm:t>
    </dgm:pt>
    <dgm:pt modelId="{35A6573A-DCD2-4D67-A2AE-53F3B800C057}" type="sibTrans" cxnId="{758CD086-0DB3-40F6-8B7B-E5865D622448}">
      <dgm:prSet/>
      <dgm:spPr/>
      <dgm:t>
        <a:bodyPr/>
        <a:lstStyle/>
        <a:p>
          <a:endParaRPr lang="en-US"/>
        </a:p>
      </dgm:t>
    </dgm:pt>
    <dgm:pt modelId="{0168A168-D1EA-4FB5-B8A9-074F50470276}">
      <dgm:prSet phldrT="[Text]"/>
      <dgm:spPr/>
      <dgm:t>
        <a:bodyPr/>
        <a:lstStyle/>
        <a:p>
          <a:pPr algn="just" rtl="0"/>
          <a:r>
            <a:rPr kumimoji="0" lang="en-US" b="0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exhibits careful and precise judgment</a:t>
          </a:r>
          <a:endParaRPr lang="en-US" dirty="0"/>
        </a:p>
      </dgm:t>
    </dgm:pt>
    <dgm:pt modelId="{5CC05C2B-EA1F-4957-9301-6108D6B45377}" type="parTrans" cxnId="{07A8813C-4CE9-43ED-A896-020024972A7F}">
      <dgm:prSet/>
      <dgm:spPr/>
      <dgm:t>
        <a:bodyPr/>
        <a:lstStyle/>
        <a:p>
          <a:endParaRPr lang="en-US"/>
        </a:p>
      </dgm:t>
    </dgm:pt>
    <dgm:pt modelId="{A49C323B-BF04-4B79-B5A9-8804F6D583FB}" type="sibTrans" cxnId="{07A8813C-4CE9-43ED-A896-020024972A7F}">
      <dgm:prSet/>
      <dgm:spPr/>
      <dgm:t>
        <a:bodyPr/>
        <a:lstStyle/>
        <a:p>
          <a:endParaRPr lang="en-US"/>
        </a:p>
      </dgm:t>
    </dgm:pt>
    <dgm:pt modelId="{407C596D-FCE2-4A72-AC64-34CE1BADFBD1}">
      <dgm:prSet phldrT="[Text]"/>
      <dgm:spPr/>
      <dgm:t>
        <a:bodyPr/>
        <a:lstStyle/>
        <a:p>
          <a:r>
            <a:rPr kumimoji="0" lang="en-US" b="1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Methodical</a:t>
          </a:r>
          <a:endParaRPr lang="en-US" dirty="0"/>
        </a:p>
      </dgm:t>
    </dgm:pt>
    <dgm:pt modelId="{AA142889-B9C5-4FB1-B36A-74238527BBE0}" type="parTrans" cxnId="{F3DF85EC-2747-481F-A88E-60817A5F30B5}">
      <dgm:prSet/>
      <dgm:spPr/>
      <dgm:t>
        <a:bodyPr/>
        <a:lstStyle/>
        <a:p>
          <a:endParaRPr lang="en-US"/>
        </a:p>
      </dgm:t>
    </dgm:pt>
    <dgm:pt modelId="{AC8A4988-B071-4335-A040-A723F392C823}" type="sibTrans" cxnId="{F3DF85EC-2747-481F-A88E-60817A5F30B5}">
      <dgm:prSet/>
      <dgm:spPr/>
      <dgm:t>
        <a:bodyPr/>
        <a:lstStyle/>
        <a:p>
          <a:endParaRPr lang="en-US"/>
        </a:p>
      </dgm:t>
    </dgm:pt>
    <dgm:pt modelId="{A60FD584-8A70-4AB4-B47A-560E6804A5AE}">
      <dgm:prSet phldrT="[Text]"/>
      <dgm:spPr/>
      <dgm:t>
        <a:bodyPr/>
        <a:lstStyle/>
        <a:p>
          <a:pPr algn="just" rtl="0"/>
          <a:r>
            <a:rPr kumimoji="0" lang="en-US" b="0" i="0" u="none" strike="noStrike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conducted in a methodical manner without bias using systematic method and procedures</a:t>
          </a:r>
          <a:endParaRPr lang="en-US" dirty="0"/>
        </a:p>
      </dgm:t>
    </dgm:pt>
    <dgm:pt modelId="{13CE35B9-703A-4207-AC4B-57EDB98002ED}" type="parTrans" cxnId="{ABD7C5CE-7390-4549-8D78-0AF16FC4455F}">
      <dgm:prSet/>
      <dgm:spPr/>
      <dgm:t>
        <a:bodyPr/>
        <a:lstStyle/>
        <a:p>
          <a:endParaRPr lang="en-US"/>
        </a:p>
      </dgm:t>
    </dgm:pt>
    <dgm:pt modelId="{EEE0F102-D0A3-498E-8C16-9CFEE6760391}" type="sibTrans" cxnId="{ABD7C5CE-7390-4549-8D78-0AF16FC4455F}">
      <dgm:prSet/>
      <dgm:spPr/>
      <dgm:t>
        <a:bodyPr/>
        <a:lstStyle/>
        <a:p>
          <a:endParaRPr lang="en-US"/>
        </a:p>
      </dgm:t>
    </dgm:pt>
    <dgm:pt modelId="{C12DE53A-8DB6-418D-A431-AF1939EA53D5}" type="pres">
      <dgm:prSet presAssocID="{7AE03934-2F24-4F83-A86E-9CD05D2DC3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BCE93-AA09-4F9A-9F58-D4A435C7F648}" type="pres">
      <dgm:prSet presAssocID="{E9DB7B89-1C3F-46DC-8534-ABFA2C3AEEA6}" presName="linNode" presStyleCnt="0"/>
      <dgm:spPr/>
    </dgm:pt>
    <dgm:pt modelId="{F665FE11-9AD2-4EDF-8A86-CB62B438932D}" type="pres">
      <dgm:prSet presAssocID="{E9DB7B89-1C3F-46DC-8534-ABFA2C3AEEA6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0D7FD-F4E8-4E4D-B19F-702AF83A76B6}" type="pres">
      <dgm:prSet presAssocID="{E9DB7B89-1C3F-46DC-8534-ABFA2C3AEEA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181E-90E5-4401-A5F8-B4F0E08EADCB}" type="pres">
      <dgm:prSet presAssocID="{D26035AA-2F1A-45E8-8BB0-CA36FD5C14CF}" presName="sp" presStyleCnt="0"/>
      <dgm:spPr/>
    </dgm:pt>
    <dgm:pt modelId="{D3BA3D98-76E0-45A3-B7F6-DFADF2D764E8}" type="pres">
      <dgm:prSet presAssocID="{5E8E8E06-36D9-4189-839C-EF68A2D870E0}" presName="linNode" presStyleCnt="0"/>
      <dgm:spPr/>
    </dgm:pt>
    <dgm:pt modelId="{2240FF2F-4D8E-45FE-8949-11F10584ECEA}" type="pres">
      <dgm:prSet presAssocID="{5E8E8E06-36D9-4189-839C-EF68A2D870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B15F-12ED-482C-BD26-6869C871DF52}" type="pres">
      <dgm:prSet presAssocID="{5E8E8E06-36D9-4189-839C-EF68A2D870E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CB326-6BBA-49D9-841C-A9EB6C020A83}" type="pres">
      <dgm:prSet presAssocID="{35A6573A-DCD2-4D67-A2AE-53F3B800C057}" presName="sp" presStyleCnt="0"/>
      <dgm:spPr/>
    </dgm:pt>
    <dgm:pt modelId="{F5A15155-5CC4-4F80-B78F-BAA188FD3657}" type="pres">
      <dgm:prSet presAssocID="{407C596D-FCE2-4A72-AC64-34CE1BADFBD1}" presName="linNode" presStyleCnt="0"/>
      <dgm:spPr/>
    </dgm:pt>
    <dgm:pt modelId="{D724AC18-E769-41F5-B7CE-FAF6DB63B7DC}" type="pres">
      <dgm:prSet presAssocID="{407C596D-FCE2-4A72-AC64-34CE1BADFB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54D75-89DF-4670-A84E-56FFBBE1715B}" type="pres">
      <dgm:prSet presAssocID="{407C596D-FCE2-4A72-AC64-34CE1BADFBD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CD086-0DB3-40F6-8B7B-E5865D622448}" srcId="{7AE03934-2F24-4F83-A86E-9CD05D2DC33E}" destId="{5E8E8E06-36D9-4189-839C-EF68A2D870E0}" srcOrd="1" destOrd="0" parTransId="{247DB802-428A-4E6D-8ACC-BCC53F7C3E27}" sibTransId="{35A6573A-DCD2-4D67-A2AE-53F3B800C057}"/>
    <dgm:cxn modelId="{ABD7C5CE-7390-4549-8D78-0AF16FC4455F}" srcId="{407C596D-FCE2-4A72-AC64-34CE1BADFBD1}" destId="{A60FD584-8A70-4AB4-B47A-560E6804A5AE}" srcOrd="0" destOrd="0" parTransId="{13CE35B9-703A-4207-AC4B-57EDB98002ED}" sibTransId="{EEE0F102-D0A3-498E-8C16-9CFEE6760391}"/>
    <dgm:cxn modelId="{CD9CAD18-EE7E-4D7B-8F6C-D0AC74E69D99}" type="presOf" srcId="{5E8E8E06-36D9-4189-839C-EF68A2D870E0}" destId="{2240FF2F-4D8E-45FE-8949-11F10584ECEA}" srcOrd="0" destOrd="0" presId="urn:microsoft.com/office/officeart/2005/8/layout/vList5"/>
    <dgm:cxn modelId="{78E43C9B-BF36-464C-B46C-0CD912C820E8}" type="presOf" srcId="{0168A168-D1EA-4FB5-B8A9-074F50470276}" destId="{A78DB15F-12ED-482C-BD26-6869C871DF52}" srcOrd="0" destOrd="0" presId="urn:microsoft.com/office/officeart/2005/8/layout/vList5"/>
    <dgm:cxn modelId="{07A8813C-4CE9-43ED-A896-020024972A7F}" srcId="{5E8E8E06-36D9-4189-839C-EF68A2D870E0}" destId="{0168A168-D1EA-4FB5-B8A9-074F50470276}" srcOrd="0" destOrd="0" parTransId="{5CC05C2B-EA1F-4957-9301-6108D6B45377}" sibTransId="{A49C323B-BF04-4B79-B5A9-8804F6D583FB}"/>
    <dgm:cxn modelId="{B1770CFF-A4AE-4E62-BD47-D28303106BF4}" srcId="{E9DB7B89-1C3F-46DC-8534-ABFA2C3AEEA6}" destId="{A69F4313-02EF-4F6C-BAB6-FA38DA24F7BE}" srcOrd="0" destOrd="0" parTransId="{224CA3B6-4703-46CC-BA40-2FC720F3C9E3}" sibTransId="{0ADFBE20-BB39-4269-8F2C-19521717165D}"/>
    <dgm:cxn modelId="{A752D0E8-67FE-4963-898F-E27D74A08C3C}" type="presOf" srcId="{407C596D-FCE2-4A72-AC64-34CE1BADFBD1}" destId="{D724AC18-E769-41F5-B7CE-FAF6DB63B7DC}" srcOrd="0" destOrd="0" presId="urn:microsoft.com/office/officeart/2005/8/layout/vList5"/>
    <dgm:cxn modelId="{DA30B50F-B005-471C-BDB6-E8127815975A}" type="presOf" srcId="{A60FD584-8A70-4AB4-B47A-560E6804A5AE}" destId="{14954D75-89DF-4670-A84E-56FFBBE1715B}" srcOrd="0" destOrd="0" presId="urn:microsoft.com/office/officeart/2005/8/layout/vList5"/>
    <dgm:cxn modelId="{5A7784D2-96F1-4644-AB3A-A095A906316E}" type="presOf" srcId="{7AE03934-2F24-4F83-A86E-9CD05D2DC33E}" destId="{C12DE53A-8DB6-418D-A431-AF1939EA53D5}" srcOrd="0" destOrd="0" presId="urn:microsoft.com/office/officeart/2005/8/layout/vList5"/>
    <dgm:cxn modelId="{ABDF9CD4-8D6E-409D-B1F8-90AEEC625A76}" type="presOf" srcId="{A69F4313-02EF-4F6C-BAB6-FA38DA24F7BE}" destId="{ACD0D7FD-F4E8-4E4D-B19F-702AF83A76B6}" srcOrd="0" destOrd="0" presId="urn:microsoft.com/office/officeart/2005/8/layout/vList5"/>
    <dgm:cxn modelId="{DDCF433A-A9F6-4D68-A63D-D57F94CFEA42}" srcId="{7AE03934-2F24-4F83-A86E-9CD05D2DC33E}" destId="{E9DB7B89-1C3F-46DC-8534-ABFA2C3AEEA6}" srcOrd="0" destOrd="0" parTransId="{03C23282-8F9C-4A07-8B9D-1271F987D09B}" sibTransId="{D26035AA-2F1A-45E8-8BB0-CA36FD5C14CF}"/>
    <dgm:cxn modelId="{C1B65831-490C-499C-A35B-4C39ADB34742}" type="presOf" srcId="{E9DB7B89-1C3F-46DC-8534-ABFA2C3AEEA6}" destId="{F665FE11-9AD2-4EDF-8A86-CB62B438932D}" srcOrd="0" destOrd="0" presId="urn:microsoft.com/office/officeart/2005/8/layout/vList5"/>
    <dgm:cxn modelId="{F3DF85EC-2747-481F-A88E-60817A5F30B5}" srcId="{7AE03934-2F24-4F83-A86E-9CD05D2DC33E}" destId="{407C596D-FCE2-4A72-AC64-34CE1BADFBD1}" srcOrd="2" destOrd="0" parTransId="{AA142889-B9C5-4FB1-B36A-74238527BBE0}" sibTransId="{AC8A4988-B071-4335-A040-A723F392C823}"/>
    <dgm:cxn modelId="{0D257CD3-57BD-4AF5-AC57-2B55B495FC99}" type="presParOf" srcId="{C12DE53A-8DB6-418D-A431-AF1939EA53D5}" destId="{AB1BCE93-AA09-4F9A-9F58-D4A435C7F648}" srcOrd="0" destOrd="0" presId="urn:microsoft.com/office/officeart/2005/8/layout/vList5"/>
    <dgm:cxn modelId="{85578F6C-AE9E-4394-8BBC-F64E63E7BFEE}" type="presParOf" srcId="{AB1BCE93-AA09-4F9A-9F58-D4A435C7F648}" destId="{F665FE11-9AD2-4EDF-8A86-CB62B438932D}" srcOrd="0" destOrd="0" presId="urn:microsoft.com/office/officeart/2005/8/layout/vList5"/>
    <dgm:cxn modelId="{8D615424-6627-4183-B1BA-EC4B1F12E79B}" type="presParOf" srcId="{AB1BCE93-AA09-4F9A-9F58-D4A435C7F648}" destId="{ACD0D7FD-F4E8-4E4D-B19F-702AF83A76B6}" srcOrd="1" destOrd="0" presId="urn:microsoft.com/office/officeart/2005/8/layout/vList5"/>
    <dgm:cxn modelId="{1F3E689D-DFD1-4A5F-B0B5-3C27B276545E}" type="presParOf" srcId="{C12DE53A-8DB6-418D-A431-AF1939EA53D5}" destId="{7714181E-90E5-4401-A5F8-B4F0E08EADCB}" srcOrd="1" destOrd="0" presId="urn:microsoft.com/office/officeart/2005/8/layout/vList5"/>
    <dgm:cxn modelId="{BCA830CE-36F7-4D2B-9E2A-AA46D86AD712}" type="presParOf" srcId="{C12DE53A-8DB6-418D-A431-AF1939EA53D5}" destId="{D3BA3D98-76E0-45A3-B7F6-DFADF2D764E8}" srcOrd="2" destOrd="0" presId="urn:microsoft.com/office/officeart/2005/8/layout/vList5"/>
    <dgm:cxn modelId="{F0FD0219-699C-4FD6-8625-C666FDEA7CDA}" type="presParOf" srcId="{D3BA3D98-76E0-45A3-B7F6-DFADF2D764E8}" destId="{2240FF2F-4D8E-45FE-8949-11F10584ECEA}" srcOrd="0" destOrd="0" presId="urn:microsoft.com/office/officeart/2005/8/layout/vList5"/>
    <dgm:cxn modelId="{546A1FCD-0AE6-4FFB-BC70-7B92A73AB1A2}" type="presParOf" srcId="{D3BA3D98-76E0-45A3-B7F6-DFADF2D764E8}" destId="{A78DB15F-12ED-482C-BD26-6869C871DF52}" srcOrd="1" destOrd="0" presId="urn:microsoft.com/office/officeart/2005/8/layout/vList5"/>
    <dgm:cxn modelId="{77EF01AD-41CB-441D-A6D1-AF44BD7AEE37}" type="presParOf" srcId="{C12DE53A-8DB6-418D-A431-AF1939EA53D5}" destId="{F2BCB326-6BBA-49D9-841C-A9EB6C020A83}" srcOrd="3" destOrd="0" presId="urn:microsoft.com/office/officeart/2005/8/layout/vList5"/>
    <dgm:cxn modelId="{D5707812-CE95-4F1B-8141-F854543ED024}" type="presParOf" srcId="{C12DE53A-8DB6-418D-A431-AF1939EA53D5}" destId="{F5A15155-5CC4-4F80-B78F-BAA188FD3657}" srcOrd="4" destOrd="0" presId="urn:microsoft.com/office/officeart/2005/8/layout/vList5"/>
    <dgm:cxn modelId="{58B65458-E06E-4F4C-91AA-1E22DCDE1368}" type="presParOf" srcId="{F5A15155-5CC4-4F80-B78F-BAA188FD3657}" destId="{D724AC18-E769-41F5-B7CE-FAF6DB63B7DC}" srcOrd="0" destOrd="0" presId="urn:microsoft.com/office/officeart/2005/8/layout/vList5"/>
    <dgm:cxn modelId="{3819D722-6AC5-47C8-8436-1838C877A8AD}" type="presParOf" srcId="{F5A15155-5CC4-4F80-B78F-BAA188FD3657}" destId="{14954D75-89DF-4670-A84E-56FFBBE171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69ACF-B318-4E62-940E-4856557D70B9}" type="doc">
      <dgm:prSet loTypeId="urn:microsoft.com/office/officeart/2005/8/layout/vList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B3F7BEE-A3A6-492B-89A4-24B6E8F116E1}">
      <dgm:prSet phldrT="[Text]"/>
      <dgm:spPr/>
      <dgm:t>
        <a:bodyPr/>
        <a:lstStyle/>
        <a:p>
          <a:r>
            <a:rPr kumimoji="0" lang="en-US" b="1" i="0" u="none" strike="noStrike" cap="none" normalizeH="0" baseline="0" dirty="0" err="1" smtClean="0">
              <a:ln/>
              <a:effectLst/>
              <a:latin typeface="Trebuchet MS" pitchFamily="34" charset="0"/>
              <a:ea typeface="Times New Roman" pitchFamily="18" charset="0"/>
            </a:rPr>
            <a:t>Replicability</a:t>
          </a:r>
          <a:endParaRPr lang="en-US" dirty="0"/>
        </a:p>
      </dgm:t>
    </dgm:pt>
    <dgm:pt modelId="{E314FD4A-4CD3-4042-B423-4BF53611D3AD}" type="parTrans" cxnId="{759BECB6-4AE7-4638-AA4D-17B02B3DFD9B}">
      <dgm:prSet/>
      <dgm:spPr/>
      <dgm:t>
        <a:bodyPr/>
        <a:lstStyle/>
        <a:p>
          <a:endParaRPr lang="en-US"/>
        </a:p>
      </dgm:t>
    </dgm:pt>
    <dgm:pt modelId="{ADA86EFB-1214-4110-8D5C-021163F7932B}" type="sibTrans" cxnId="{759BECB6-4AE7-4638-AA4D-17B02B3DFD9B}">
      <dgm:prSet/>
      <dgm:spPr/>
      <dgm:t>
        <a:bodyPr/>
        <a:lstStyle/>
        <a:p>
          <a:endParaRPr lang="en-US"/>
        </a:p>
      </dgm:t>
    </dgm:pt>
    <dgm:pt modelId="{FEE02B49-26A9-441A-9D10-0C29CD27C26F}">
      <dgm:prSet phldrT="[Text]" custT="1"/>
      <dgm:spPr/>
      <dgm:t>
        <a:bodyPr/>
        <a:lstStyle/>
        <a:p>
          <a:pPr algn="just" rtl="0"/>
          <a:r>
            <a:rPr kumimoji="0" lang="en-US" sz="1800" b="0" i="0" u="none" strike="noStrike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The research design and procedures are replicated or repeated to enable the researcher to arrive at valid and conclusive results.</a:t>
          </a:r>
          <a:endParaRPr lang="en-US" sz="1800" dirty="0"/>
        </a:p>
      </dgm:t>
    </dgm:pt>
    <dgm:pt modelId="{C43191AF-C5EA-4360-B5FF-1D46952564E2}" type="parTrans" cxnId="{5BD10438-3840-4F7E-9349-72F439A47E20}">
      <dgm:prSet/>
      <dgm:spPr/>
      <dgm:t>
        <a:bodyPr/>
        <a:lstStyle/>
        <a:p>
          <a:endParaRPr lang="en-US"/>
        </a:p>
      </dgm:t>
    </dgm:pt>
    <dgm:pt modelId="{0A7639AA-7EDB-4E5B-8380-43DAC4E6276A}" type="sibTrans" cxnId="{5BD10438-3840-4F7E-9349-72F439A47E20}">
      <dgm:prSet/>
      <dgm:spPr/>
      <dgm:t>
        <a:bodyPr/>
        <a:lstStyle/>
        <a:p>
          <a:endParaRPr lang="en-US"/>
        </a:p>
      </dgm:t>
    </dgm:pt>
    <dgm:pt modelId="{DBAA6C47-931E-453B-98C7-B9DEE8D458BC}" type="pres">
      <dgm:prSet presAssocID="{1AD69ACF-B318-4E62-940E-4856557D70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DA551-03E2-4D52-8078-0C454BE30C8A}" type="pres">
      <dgm:prSet presAssocID="{6B3F7BEE-A3A6-492B-89A4-24B6E8F116E1}" presName="linNode" presStyleCnt="0"/>
      <dgm:spPr/>
    </dgm:pt>
    <dgm:pt modelId="{CE9AEDB3-2445-4943-90D3-A5F24F819451}" type="pres">
      <dgm:prSet presAssocID="{6B3F7BEE-A3A6-492B-89A4-24B6E8F116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69616-1097-4249-A199-281609D450D7}" type="pres">
      <dgm:prSet presAssocID="{6B3F7BEE-A3A6-492B-89A4-24B6E8F116E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10438-3840-4F7E-9349-72F439A47E20}" srcId="{6B3F7BEE-A3A6-492B-89A4-24B6E8F116E1}" destId="{FEE02B49-26A9-441A-9D10-0C29CD27C26F}" srcOrd="0" destOrd="0" parTransId="{C43191AF-C5EA-4360-B5FF-1D46952564E2}" sibTransId="{0A7639AA-7EDB-4E5B-8380-43DAC4E6276A}"/>
    <dgm:cxn modelId="{E707C115-58A1-4C1C-8E4E-6E610BD9B086}" type="presOf" srcId="{6B3F7BEE-A3A6-492B-89A4-24B6E8F116E1}" destId="{CE9AEDB3-2445-4943-90D3-A5F24F819451}" srcOrd="0" destOrd="0" presId="urn:microsoft.com/office/officeart/2005/8/layout/vList5"/>
    <dgm:cxn modelId="{D5A3163E-1729-4D12-9BD1-7C8CED0A2EDB}" type="presOf" srcId="{FEE02B49-26A9-441A-9D10-0C29CD27C26F}" destId="{08969616-1097-4249-A199-281609D450D7}" srcOrd="0" destOrd="0" presId="urn:microsoft.com/office/officeart/2005/8/layout/vList5"/>
    <dgm:cxn modelId="{1F7D8E2E-2781-4BA4-83CF-B48092413926}" type="presOf" srcId="{1AD69ACF-B318-4E62-940E-4856557D70B9}" destId="{DBAA6C47-931E-453B-98C7-B9DEE8D458BC}" srcOrd="0" destOrd="0" presId="urn:microsoft.com/office/officeart/2005/8/layout/vList5"/>
    <dgm:cxn modelId="{759BECB6-4AE7-4638-AA4D-17B02B3DFD9B}" srcId="{1AD69ACF-B318-4E62-940E-4856557D70B9}" destId="{6B3F7BEE-A3A6-492B-89A4-24B6E8F116E1}" srcOrd="0" destOrd="0" parTransId="{E314FD4A-4CD3-4042-B423-4BF53611D3AD}" sibTransId="{ADA86EFB-1214-4110-8D5C-021163F7932B}"/>
    <dgm:cxn modelId="{A7589BEF-2287-4B50-A7E9-891AF3960104}" type="presParOf" srcId="{DBAA6C47-931E-453B-98C7-B9DEE8D458BC}" destId="{C39DA551-03E2-4D52-8078-0C454BE30C8A}" srcOrd="0" destOrd="0" presId="urn:microsoft.com/office/officeart/2005/8/layout/vList5"/>
    <dgm:cxn modelId="{8C301342-1779-4B24-97AA-BE303B65A962}" type="presParOf" srcId="{C39DA551-03E2-4D52-8078-0C454BE30C8A}" destId="{CE9AEDB3-2445-4943-90D3-A5F24F819451}" srcOrd="0" destOrd="0" presId="urn:microsoft.com/office/officeart/2005/8/layout/vList5"/>
    <dgm:cxn modelId="{358DB660-7C98-4851-B7D0-9EA38E521D5E}" type="presParOf" srcId="{C39DA551-03E2-4D52-8078-0C454BE30C8A}" destId="{08969616-1097-4249-A199-281609D450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33722-5B01-48B8-892F-1361AE67AF34}" type="doc">
      <dgm:prSet loTypeId="urn:microsoft.com/office/officeart/2005/8/layout/bProcess2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92FEFE-9314-46ED-B126-686A9A4888DE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It relies on empirical evidence</a:t>
          </a:r>
          <a:endParaRPr lang="en-US" sz="1600" dirty="0">
            <a:solidFill>
              <a:schemeClr val="tx1"/>
            </a:solidFill>
          </a:endParaRPr>
        </a:p>
      </dgm:t>
    </dgm:pt>
    <dgm:pt modelId="{4EBEE984-45DC-4D7E-841D-D258FA364B0D}" type="parTrans" cxnId="{836DB6F5-3B46-4293-ABCF-2B458799B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02A61F-7DC8-4CE2-9D3F-62AA9196BBC6}" type="sibTrans" cxnId="{836DB6F5-3B46-4293-ABCF-2B458799B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E59B9D-A2AA-4F8D-9FBD-68C72B3F6400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It </a:t>
          </a:r>
          <a:r>
            <a:rPr lang="en-US" sz="1600" b="1" dirty="0" smtClean="0">
              <a:solidFill>
                <a:schemeClr val="tx1"/>
              </a:solidFill>
            </a:rPr>
            <a:t>utilizes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relevant concepts</a:t>
          </a:r>
          <a:endParaRPr lang="en-US" sz="1600" dirty="0">
            <a:solidFill>
              <a:schemeClr val="tx1"/>
            </a:solidFill>
          </a:endParaRPr>
        </a:p>
      </dgm:t>
    </dgm:pt>
    <dgm:pt modelId="{93BCF8A3-09F7-4AC5-B2CD-697ECCD33E56}" type="parTrans" cxnId="{E21EB70A-E0B0-41C9-9D66-070BAC753E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37C32-0D96-4D55-80B3-8B8EC0845B99}" type="sibTrans" cxnId="{E21EB70A-E0B0-41C9-9D66-070BAC753E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0E5A7-288F-43C6-8053-7916974DCDF5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</a:rPr>
            <a:t>It is </a:t>
          </a:r>
          <a:r>
            <a:rPr lang="en-US" sz="1600" b="1" smtClean="0">
              <a:solidFill>
                <a:schemeClr val="tx1"/>
              </a:solidFill>
            </a:rPr>
            <a:t>committed to </a:t>
          </a:r>
          <a:r>
            <a:rPr lang="en-US" sz="1600" smtClean="0">
              <a:solidFill>
                <a:schemeClr val="tx1"/>
              </a:solidFill>
            </a:rPr>
            <a:t>only </a:t>
          </a:r>
          <a:r>
            <a:rPr lang="en-US" sz="1600" b="1" smtClean="0">
              <a:solidFill>
                <a:schemeClr val="tx1"/>
              </a:solidFill>
            </a:rPr>
            <a:t>objective considerations</a:t>
          </a:r>
          <a:endParaRPr lang="en-US" sz="1600" dirty="0">
            <a:solidFill>
              <a:schemeClr val="tx1"/>
            </a:solidFill>
          </a:endParaRPr>
        </a:p>
      </dgm:t>
    </dgm:pt>
    <dgm:pt modelId="{D8D7FC49-F3A1-4F99-B239-964AA8A5DDEA}" type="parTrans" cxnId="{D7718E79-5C9E-4A60-A0EA-21D158BBA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A64DA8-1349-45A4-BC80-26D3121A9CED}" type="sibTrans" cxnId="{D7718E79-5C9E-4A60-A0EA-21D158BBAB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43A51F-A0C9-4A9E-9E9F-C1FA83870781}">
      <dgm:prSet custT="1"/>
      <dgm:spPr/>
      <dgm:t>
        <a:bodyPr/>
        <a:lstStyle/>
        <a:p>
          <a:pPr rtl="0"/>
          <a:r>
            <a:rPr lang="en-US" sz="1600" b="1" smtClean="0">
              <a:solidFill>
                <a:schemeClr val="tx1"/>
              </a:solidFill>
            </a:rPr>
            <a:t>It presupposes ethical neutrality,</a:t>
          </a:r>
        </a:p>
        <a:p>
          <a:pPr rtl="0"/>
          <a:r>
            <a:rPr lang="en-US" sz="1600" smtClean="0">
              <a:solidFill>
                <a:schemeClr val="tx1"/>
              </a:solidFill>
            </a:rPr>
            <a:t> i.e., it aims at nothing but making only adequate and correct statements</a:t>
          </a:r>
          <a:endParaRPr lang="en-US" sz="1600" dirty="0">
            <a:solidFill>
              <a:schemeClr val="tx1"/>
            </a:solidFill>
          </a:endParaRPr>
        </a:p>
      </dgm:t>
    </dgm:pt>
    <dgm:pt modelId="{AFC7BF4E-13DF-4CBA-A96C-585EC5C2DAAD}" type="parTrans" cxnId="{34590A46-5F35-4E9B-93A8-D64FE37F82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15B305-AF5C-45D2-A50C-461578485684}" type="sibTrans" cxnId="{34590A46-5F35-4E9B-93A8-D64FE37F82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48954C-E1E7-43A6-8833-33FE97602C21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</a:rPr>
            <a:t>It </a:t>
          </a:r>
          <a:r>
            <a:rPr lang="en-US" sz="1600" b="1" smtClean="0">
              <a:solidFill>
                <a:schemeClr val="tx1"/>
              </a:solidFill>
            </a:rPr>
            <a:t>results </a:t>
          </a:r>
          <a:r>
            <a:rPr lang="en-US" sz="1600" smtClean="0">
              <a:solidFill>
                <a:schemeClr val="tx1"/>
              </a:solidFill>
            </a:rPr>
            <a:t>into </a:t>
          </a:r>
          <a:r>
            <a:rPr lang="en-US" sz="1600" b="1" smtClean="0">
              <a:solidFill>
                <a:schemeClr val="tx1"/>
              </a:solidFill>
            </a:rPr>
            <a:t>probabilistic predictions</a:t>
          </a:r>
          <a:endParaRPr lang="en-US" sz="1600" dirty="0">
            <a:solidFill>
              <a:schemeClr val="tx1"/>
            </a:solidFill>
          </a:endParaRPr>
        </a:p>
      </dgm:t>
    </dgm:pt>
    <dgm:pt modelId="{633EE1D2-7BB1-40BB-9950-5FE4357E7BCB}" type="parTrans" cxnId="{01D7F235-817B-4A8D-987B-7B924C1D01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13D9A7-1E34-46BB-AEFD-08D27E5B7B7C}" type="sibTrans" cxnId="{01D7F235-817B-4A8D-987B-7B924C1D01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8DC449-9CBE-4C2C-975D-29991D089444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Its </a:t>
          </a:r>
          <a:r>
            <a:rPr lang="en-US" sz="1400" b="1" dirty="0" smtClean="0">
              <a:solidFill>
                <a:schemeClr val="tx1"/>
              </a:solidFill>
            </a:rPr>
            <a:t>methodology</a:t>
          </a:r>
          <a:r>
            <a:rPr lang="en-US" sz="1400" dirty="0" smtClean="0">
              <a:solidFill>
                <a:schemeClr val="tx1"/>
              </a:solidFill>
            </a:rPr>
            <a:t> is made known to all concerned for </a:t>
          </a:r>
          <a:r>
            <a:rPr lang="en-US" sz="1400" b="1" dirty="0" smtClean="0">
              <a:solidFill>
                <a:schemeClr val="tx1"/>
              </a:solidFill>
            </a:rPr>
            <a:t>critical scrutiny </a:t>
          </a:r>
          <a:r>
            <a:rPr lang="en-US" sz="1400" dirty="0" smtClean="0">
              <a:solidFill>
                <a:schemeClr val="tx1"/>
              </a:solidFill>
            </a:rPr>
            <a:t>are for use in testing the </a:t>
          </a:r>
          <a:r>
            <a:rPr lang="en-US" sz="1400" b="1" dirty="0" smtClean="0">
              <a:solidFill>
                <a:schemeClr val="tx1"/>
              </a:solidFill>
            </a:rPr>
            <a:t>conclusions through replication</a:t>
          </a:r>
          <a:endParaRPr lang="en-US" sz="1400" dirty="0">
            <a:solidFill>
              <a:schemeClr val="tx1"/>
            </a:solidFill>
          </a:endParaRPr>
        </a:p>
      </dgm:t>
    </dgm:pt>
    <dgm:pt modelId="{1634A9F9-B127-4F1A-8CF7-60F511A20370}" type="parTrans" cxnId="{38EE4A0D-ACA0-41DE-B0AD-F49B17FB33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54BE12-715A-4021-93E4-0DA8F097243D}" type="sibTrans" cxnId="{38EE4A0D-ACA0-41DE-B0AD-F49B17FB33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28C3C9-525E-4461-A92A-6F2E94B0CB6F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It </a:t>
          </a:r>
          <a:r>
            <a:rPr lang="en-US" sz="1600" b="1" dirty="0" smtClean="0">
              <a:solidFill>
                <a:schemeClr val="tx1"/>
              </a:solidFill>
            </a:rPr>
            <a:t>aims at formulating </a:t>
          </a:r>
          <a:r>
            <a:rPr lang="en-US" sz="1600" dirty="0" smtClean="0">
              <a:solidFill>
                <a:schemeClr val="tx1"/>
              </a:solidFill>
            </a:rPr>
            <a:t>most </a:t>
          </a:r>
          <a:r>
            <a:rPr lang="en-US" sz="1600" b="1" dirty="0" smtClean="0">
              <a:solidFill>
                <a:schemeClr val="tx1"/>
              </a:solidFill>
            </a:rPr>
            <a:t>general axioms </a:t>
          </a:r>
          <a:r>
            <a:rPr lang="en-US" sz="1600" dirty="0" smtClean="0">
              <a:solidFill>
                <a:schemeClr val="tx1"/>
              </a:solidFill>
            </a:rPr>
            <a:t>or what can be termed as scientific theorie</a:t>
          </a:r>
          <a:r>
            <a:rPr lang="en-US" sz="1400" dirty="0" smtClean="0">
              <a:solidFill>
                <a:schemeClr val="tx1"/>
              </a:solidFill>
            </a:rPr>
            <a:t>s</a:t>
          </a:r>
          <a:endParaRPr lang="en-US" sz="1400" dirty="0">
            <a:solidFill>
              <a:schemeClr val="tx1"/>
            </a:solidFill>
          </a:endParaRPr>
        </a:p>
      </dgm:t>
    </dgm:pt>
    <dgm:pt modelId="{A72C0656-EEAF-4624-81A4-8D3C8A06492C}" type="parTrans" cxnId="{33F12FF4-14CA-4F1B-89BF-EAA18F4E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A1D246-3FA5-42E1-83C3-C48870BBD69C}" type="sibTrans" cxnId="{33F12FF4-14CA-4F1B-89BF-EAA18F4EDA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3FB0F4-F404-444F-982C-4DEED6D166A0}" type="pres">
      <dgm:prSet presAssocID="{70C33722-5B01-48B8-892F-1361AE67AF3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C70D657-8D7E-40A7-BB47-3ABFEBDFAB41}" type="pres">
      <dgm:prSet presAssocID="{0692FEFE-9314-46ED-B126-686A9A4888DE}" presName="firstNode" presStyleLbl="node1" presStyleIdx="0" presStyleCnt="7" custScaleX="200527" custScaleY="172733" custLinFactNeighborX="-17008" custLinFactNeighborY="-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185B-BC97-4C3E-9B1E-2741CBF181A5}" type="pres">
      <dgm:prSet presAssocID="{9402A61F-7DC8-4CE2-9D3F-62AA9196BBC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B07A6FF-2775-4CE6-87B8-53F3985F6844}" type="pres">
      <dgm:prSet presAssocID="{97E59B9D-A2AA-4F8D-9FBD-68C72B3F6400}" presName="middleNode" presStyleCnt="0"/>
      <dgm:spPr/>
    </dgm:pt>
    <dgm:pt modelId="{132E71BC-A6DB-4F32-8949-19F08AD499FC}" type="pres">
      <dgm:prSet presAssocID="{97E59B9D-A2AA-4F8D-9FBD-68C72B3F6400}" presName="padding" presStyleLbl="node1" presStyleIdx="0" presStyleCnt="7"/>
      <dgm:spPr/>
    </dgm:pt>
    <dgm:pt modelId="{67F2A735-FD21-4BCA-BF91-A96C2E30E223}" type="pres">
      <dgm:prSet presAssocID="{97E59B9D-A2AA-4F8D-9FBD-68C72B3F6400}" presName="shape" presStyleLbl="node1" presStyleIdx="1" presStyleCnt="7" custScaleX="274455" custScaleY="207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38034-FAC6-40D7-90F7-FCC17DB641CB}" type="pres">
      <dgm:prSet presAssocID="{6AF37C32-0D96-4D55-80B3-8B8EC0845B9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F6B715A-79DB-4BD6-8B7A-E107D114DBA9}" type="pres">
      <dgm:prSet presAssocID="{DB10E5A7-288F-43C6-8053-7916974DCDF5}" presName="middleNode" presStyleCnt="0"/>
      <dgm:spPr/>
    </dgm:pt>
    <dgm:pt modelId="{18B7BC5F-623C-41A2-A6BA-A3E0D712B283}" type="pres">
      <dgm:prSet presAssocID="{DB10E5A7-288F-43C6-8053-7916974DCDF5}" presName="padding" presStyleLbl="node1" presStyleIdx="1" presStyleCnt="7"/>
      <dgm:spPr/>
    </dgm:pt>
    <dgm:pt modelId="{C8F8D795-7410-4AE3-B000-9BC31BD1AC33}" type="pres">
      <dgm:prSet presAssocID="{DB10E5A7-288F-43C6-8053-7916974DCDF5}" presName="shape" presStyleLbl="node1" presStyleIdx="2" presStyleCnt="7" custScaleX="475300" custScaleY="29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749B2-3FDE-40F2-B0A7-41C0499B6D53}" type="pres">
      <dgm:prSet presAssocID="{DDA64DA8-1349-45A4-BC80-26D3121A9CE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BCD2209-794D-436F-B872-66FEBAF3FA27}" type="pres">
      <dgm:prSet presAssocID="{B343A51F-A0C9-4A9E-9E9F-C1FA83870781}" presName="middleNode" presStyleCnt="0"/>
      <dgm:spPr/>
    </dgm:pt>
    <dgm:pt modelId="{D861F826-A6A0-4D92-B67F-901D45DD31D3}" type="pres">
      <dgm:prSet presAssocID="{B343A51F-A0C9-4A9E-9E9F-C1FA83870781}" presName="padding" presStyleLbl="node1" presStyleIdx="2" presStyleCnt="7"/>
      <dgm:spPr/>
    </dgm:pt>
    <dgm:pt modelId="{19F3F5BE-934E-4E98-B264-F6B3D4AD606C}" type="pres">
      <dgm:prSet presAssocID="{B343A51F-A0C9-4A9E-9E9F-C1FA83870781}" presName="shape" presStyleLbl="node1" presStyleIdx="3" presStyleCnt="7" custScaleX="587111" custScaleY="333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ECE43-6DB6-41C4-9F30-4A3DDE8022C4}" type="pres">
      <dgm:prSet presAssocID="{9015B305-AF5C-45D2-A50C-46157848568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54E9B35-D4B7-4362-AF43-790CB5EAD3C5}" type="pres">
      <dgm:prSet presAssocID="{2D48954C-E1E7-43A6-8833-33FE97602C21}" presName="middleNode" presStyleCnt="0"/>
      <dgm:spPr/>
    </dgm:pt>
    <dgm:pt modelId="{F0959A10-136B-4593-8908-A8EF37ADB083}" type="pres">
      <dgm:prSet presAssocID="{2D48954C-E1E7-43A6-8833-33FE97602C21}" presName="padding" presStyleLbl="node1" presStyleIdx="3" presStyleCnt="7"/>
      <dgm:spPr/>
    </dgm:pt>
    <dgm:pt modelId="{1BB5C517-92AF-4A74-858D-E5AAE5238AE9}" type="pres">
      <dgm:prSet presAssocID="{2D48954C-E1E7-43A6-8833-33FE97602C21}" presName="shape" presStyleLbl="node1" presStyleIdx="4" presStyleCnt="7" custScaleX="474472" custScaleY="27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05C42-0F63-42E6-AB3D-A4B8F290654D}" type="pres">
      <dgm:prSet presAssocID="{6913D9A7-1E34-46BB-AEFD-08D27E5B7B7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4B494F9-21DF-419B-A2ED-C8E4E4356CAC}" type="pres">
      <dgm:prSet presAssocID="{D48DC449-9CBE-4C2C-975D-29991D089444}" presName="middleNode" presStyleCnt="0"/>
      <dgm:spPr/>
    </dgm:pt>
    <dgm:pt modelId="{1977684E-BBA2-432B-9AF0-367BDEFFC69E}" type="pres">
      <dgm:prSet presAssocID="{D48DC449-9CBE-4C2C-975D-29991D089444}" presName="padding" presStyleLbl="node1" presStyleIdx="4" presStyleCnt="7"/>
      <dgm:spPr/>
    </dgm:pt>
    <dgm:pt modelId="{40A7D166-7694-4EC6-8332-2EE34491651B}" type="pres">
      <dgm:prSet presAssocID="{D48DC449-9CBE-4C2C-975D-29991D089444}" presName="shape" presStyleLbl="node1" presStyleIdx="5" presStyleCnt="7" custScaleX="603389" custScaleY="387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D788-C77E-40C8-B8B0-CD04461C0D04}" type="pres">
      <dgm:prSet presAssocID="{C754BE12-715A-4021-93E4-0DA8F097243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0A97610-E179-47C0-A8EB-DC8D0A2648C4}" type="pres">
      <dgm:prSet presAssocID="{ED28C3C9-525E-4461-A92A-6F2E94B0CB6F}" presName="lastNode" presStyleLbl="node1" presStyleIdx="6" presStyleCnt="7" custScaleX="364163" custScaleY="189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7F235-817B-4A8D-987B-7B924C1D0117}" srcId="{70C33722-5B01-48B8-892F-1361AE67AF34}" destId="{2D48954C-E1E7-43A6-8833-33FE97602C21}" srcOrd="4" destOrd="0" parTransId="{633EE1D2-7BB1-40BB-9950-5FE4357E7BCB}" sibTransId="{6913D9A7-1E34-46BB-AEFD-08D27E5B7B7C}"/>
    <dgm:cxn modelId="{D7718E79-5C9E-4A60-A0EA-21D158BBABEB}" srcId="{70C33722-5B01-48B8-892F-1361AE67AF34}" destId="{DB10E5A7-288F-43C6-8053-7916974DCDF5}" srcOrd="2" destOrd="0" parTransId="{D8D7FC49-F3A1-4F99-B239-964AA8A5DDEA}" sibTransId="{DDA64DA8-1349-45A4-BC80-26D3121A9CED}"/>
    <dgm:cxn modelId="{33F12FF4-14CA-4F1B-89BF-EAA18F4EDAE9}" srcId="{70C33722-5B01-48B8-892F-1361AE67AF34}" destId="{ED28C3C9-525E-4461-A92A-6F2E94B0CB6F}" srcOrd="6" destOrd="0" parTransId="{A72C0656-EEAF-4624-81A4-8D3C8A06492C}" sibTransId="{F0A1D246-3FA5-42E1-83C3-C48870BBD69C}"/>
    <dgm:cxn modelId="{3E7D36F2-22E4-4737-B16C-20222E7309A9}" type="presOf" srcId="{9015B305-AF5C-45D2-A50C-461578485684}" destId="{84FECE43-6DB6-41C4-9F30-4A3DDE8022C4}" srcOrd="0" destOrd="0" presId="urn:microsoft.com/office/officeart/2005/8/layout/bProcess2"/>
    <dgm:cxn modelId="{41F4A9E1-031C-45C6-8B1B-F9B0C3005E36}" type="presOf" srcId="{C754BE12-715A-4021-93E4-0DA8F097243D}" destId="{F828D788-C77E-40C8-B8B0-CD04461C0D04}" srcOrd="0" destOrd="0" presId="urn:microsoft.com/office/officeart/2005/8/layout/bProcess2"/>
    <dgm:cxn modelId="{E21EB70A-E0B0-41C9-9D66-070BAC753E0E}" srcId="{70C33722-5B01-48B8-892F-1361AE67AF34}" destId="{97E59B9D-A2AA-4F8D-9FBD-68C72B3F6400}" srcOrd="1" destOrd="0" parTransId="{93BCF8A3-09F7-4AC5-B2CD-697ECCD33E56}" sibTransId="{6AF37C32-0D96-4D55-80B3-8B8EC0845B99}"/>
    <dgm:cxn modelId="{551641BD-E066-49FD-9766-04B6F5550F00}" type="presOf" srcId="{DB10E5A7-288F-43C6-8053-7916974DCDF5}" destId="{C8F8D795-7410-4AE3-B000-9BC31BD1AC33}" srcOrd="0" destOrd="0" presId="urn:microsoft.com/office/officeart/2005/8/layout/bProcess2"/>
    <dgm:cxn modelId="{BAC7C55F-ABE6-4BE8-84EE-6CAF639400C3}" type="presOf" srcId="{70C33722-5B01-48B8-892F-1361AE67AF34}" destId="{523FB0F4-F404-444F-982C-4DEED6D166A0}" srcOrd="0" destOrd="0" presId="urn:microsoft.com/office/officeart/2005/8/layout/bProcess2"/>
    <dgm:cxn modelId="{836DB6F5-3B46-4293-ABCF-2B458799B19D}" srcId="{70C33722-5B01-48B8-892F-1361AE67AF34}" destId="{0692FEFE-9314-46ED-B126-686A9A4888DE}" srcOrd="0" destOrd="0" parTransId="{4EBEE984-45DC-4D7E-841D-D258FA364B0D}" sibTransId="{9402A61F-7DC8-4CE2-9D3F-62AA9196BBC6}"/>
    <dgm:cxn modelId="{7449649A-0373-4A58-BD24-B366ECC28630}" type="presOf" srcId="{ED28C3C9-525E-4461-A92A-6F2E94B0CB6F}" destId="{10A97610-E179-47C0-A8EB-DC8D0A2648C4}" srcOrd="0" destOrd="0" presId="urn:microsoft.com/office/officeart/2005/8/layout/bProcess2"/>
    <dgm:cxn modelId="{34590A46-5F35-4E9B-93A8-D64FE37F82D6}" srcId="{70C33722-5B01-48B8-892F-1361AE67AF34}" destId="{B343A51F-A0C9-4A9E-9E9F-C1FA83870781}" srcOrd="3" destOrd="0" parTransId="{AFC7BF4E-13DF-4CBA-A96C-585EC5C2DAAD}" sibTransId="{9015B305-AF5C-45D2-A50C-461578485684}"/>
    <dgm:cxn modelId="{5CA5C6A2-9CC5-4514-8FC1-131A7A40D244}" type="presOf" srcId="{0692FEFE-9314-46ED-B126-686A9A4888DE}" destId="{8C70D657-8D7E-40A7-BB47-3ABFEBDFAB41}" srcOrd="0" destOrd="0" presId="urn:microsoft.com/office/officeart/2005/8/layout/bProcess2"/>
    <dgm:cxn modelId="{803D5463-796C-4FBF-8822-396316C64BCC}" type="presOf" srcId="{2D48954C-E1E7-43A6-8833-33FE97602C21}" destId="{1BB5C517-92AF-4A74-858D-E5AAE5238AE9}" srcOrd="0" destOrd="0" presId="urn:microsoft.com/office/officeart/2005/8/layout/bProcess2"/>
    <dgm:cxn modelId="{0E24150C-6462-4631-9BDB-5E4EC06EC321}" type="presOf" srcId="{9402A61F-7DC8-4CE2-9D3F-62AA9196BBC6}" destId="{52F9185B-BC97-4C3E-9B1E-2741CBF181A5}" srcOrd="0" destOrd="0" presId="urn:microsoft.com/office/officeart/2005/8/layout/bProcess2"/>
    <dgm:cxn modelId="{38EE4A0D-ACA0-41DE-B0AD-F49B17FB33B8}" srcId="{70C33722-5B01-48B8-892F-1361AE67AF34}" destId="{D48DC449-9CBE-4C2C-975D-29991D089444}" srcOrd="5" destOrd="0" parTransId="{1634A9F9-B127-4F1A-8CF7-60F511A20370}" sibTransId="{C754BE12-715A-4021-93E4-0DA8F097243D}"/>
    <dgm:cxn modelId="{31FAE0D5-3103-4F7A-BD66-0BC44561B534}" type="presOf" srcId="{6AF37C32-0D96-4D55-80B3-8B8EC0845B99}" destId="{AC738034-FAC6-40D7-90F7-FCC17DB641CB}" srcOrd="0" destOrd="0" presId="urn:microsoft.com/office/officeart/2005/8/layout/bProcess2"/>
    <dgm:cxn modelId="{ED3E4C8F-9670-47D1-A864-6E1063541A47}" type="presOf" srcId="{97E59B9D-A2AA-4F8D-9FBD-68C72B3F6400}" destId="{67F2A735-FD21-4BCA-BF91-A96C2E30E223}" srcOrd="0" destOrd="0" presId="urn:microsoft.com/office/officeart/2005/8/layout/bProcess2"/>
    <dgm:cxn modelId="{949ED666-5CD4-4AEA-BD65-7F0BBDE94D70}" type="presOf" srcId="{B343A51F-A0C9-4A9E-9E9F-C1FA83870781}" destId="{19F3F5BE-934E-4E98-B264-F6B3D4AD606C}" srcOrd="0" destOrd="0" presId="urn:microsoft.com/office/officeart/2005/8/layout/bProcess2"/>
    <dgm:cxn modelId="{351C20A8-95FC-48B4-8D23-051FD024EE35}" type="presOf" srcId="{D48DC449-9CBE-4C2C-975D-29991D089444}" destId="{40A7D166-7694-4EC6-8332-2EE34491651B}" srcOrd="0" destOrd="0" presId="urn:microsoft.com/office/officeart/2005/8/layout/bProcess2"/>
    <dgm:cxn modelId="{3743CD01-D8EC-43C7-9B1C-63B01DE2307A}" type="presOf" srcId="{DDA64DA8-1349-45A4-BC80-26D3121A9CED}" destId="{B75749B2-3FDE-40F2-B0A7-41C0499B6D53}" srcOrd="0" destOrd="0" presId="urn:microsoft.com/office/officeart/2005/8/layout/bProcess2"/>
    <dgm:cxn modelId="{BCF721FA-298A-481A-A9E8-2FF5F4EB762F}" type="presOf" srcId="{6913D9A7-1E34-46BB-AEFD-08D27E5B7B7C}" destId="{C4905C42-0F63-42E6-AB3D-A4B8F290654D}" srcOrd="0" destOrd="0" presId="urn:microsoft.com/office/officeart/2005/8/layout/bProcess2"/>
    <dgm:cxn modelId="{9498A495-7119-4961-80C7-A9080A5E77B7}" type="presParOf" srcId="{523FB0F4-F404-444F-982C-4DEED6D166A0}" destId="{8C70D657-8D7E-40A7-BB47-3ABFEBDFAB41}" srcOrd="0" destOrd="0" presId="urn:microsoft.com/office/officeart/2005/8/layout/bProcess2"/>
    <dgm:cxn modelId="{1FF1243A-9128-4517-9BD2-BCAD42719C27}" type="presParOf" srcId="{523FB0F4-F404-444F-982C-4DEED6D166A0}" destId="{52F9185B-BC97-4C3E-9B1E-2741CBF181A5}" srcOrd="1" destOrd="0" presId="urn:microsoft.com/office/officeart/2005/8/layout/bProcess2"/>
    <dgm:cxn modelId="{B46EC487-A59F-4B33-B6AF-01CCBF0E4468}" type="presParOf" srcId="{523FB0F4-F404-444F-982C-4DEED6D166A0}" destId="{DB07A6FF-2775-4CE6-87B8-53F3985F6844}" srcOrd="2" destOrd="0" presId="urn:microsoft.com/office/officeart/2005/8/layout/bProcess2"/>
    <dgm:cxn modelId="{6C5EE9D7-C2DA-4A35-B374-082C10D52190}" type="presParOf" srcId="{DB07A6FF-2775-4CE6-87B8-53F3985F6844}" destId="{132E71BC-A6DB-4F32-8949-19F08AD499FC}" srcOrd="0" destOrd="0" presId="urn:microsoft.com/office/officeart/2005/8/layout/bProcess2"/>
    <dgm:cxn modelId="{2B52446D-568E-4AA9-8C0B-75D161931E41}" type="presParOf" srcId="{DB07A6FF-2775-4CE6-87B8-53F3985F6844}" destId="{67F2A735-FD21-4BCA-BF91-A96C2E30E223}" srcOrd="1" destOrd="0" presId="urn:microsoft.com/office/officeart/2005/8/layout/bProcess2"/>
    <dgm:cxn modelId="{F21941EC-068E-4D7B-B53E-F2F53060ACA6}" type="presParOf" srcId="{523FB0F4-F404-444F-982C-4DEED6D166A0}" destId="{AC738034-FAC6-40D7-90F7-FCC17DB641CB}" srcOrd="3" destOrd="0" presId="urn:microsoft.com/office/officeart/2005/8/layout/bProcess2"/>
    <dgm:cxn modelId="{79C13538-297D-4C4D-A4CF-56AEB456EA9A}" type="presParOf" srcId="{523FB0F4-F404-444F-982C-4DEED6D166A0}" destId="{0F6B715A-79DB-4BD6-8B7A-E107D114DBA9}" srcOrd="4" destOrd="0" presId="urn:microsoft.com/office/officeart/2005/8/layout/bProcess2"/>
    <dgm:cxn modelId="{4A5B3135-0C75-4552-9571-02EA4226894B}" type="presParOf" srcId="{0F6B715A-79DB-4BD6-8B7A-E107D114DBA9}" destId="{18B7BC5F-623C-41A2-A6BA-A3E0D712B283}" srcOrd="0" destOrd="0" presId="urn:microsoft.com/office/officeart/2005/8/layout/bProcess2"/>
    <dgm:cxn modelId="{4FBDFF68-5D71-4430-BCF3-2043113E9387}" type="presParOf" srcId="{0F6B715A-79DB-4BD6-8B7A-E107D114DBA9}" destId="{C8F8D795-7410-4AE3-B000-9BC31BD1AC33}" srcOrd="1" destOrd="0" presId="urn:microsoft.com/office/officeart/2005/8/layout/bProcess2"/>
    <dgm:cxn modelId="{8A25E9B0-B9CC-41AF-9E99-1856A2E6DA92}" type="presParOf" srcId="{523FB0F4-F404-444F-982C-4DEED6D166A0}" destId="{B75749B2-3FDE-40F2-B0A7-41C0499B6D53}" srcOrd="5" destOrd="0" presId="urn:microsoft.com/office/officeart/2005/8/layout/bProcess2"/>
    <dgm:cxn modelId="{D6CB67DA-06EB-4642-9991-5BABDF0F3752}" type="presParOf" srcId="{523FB0F4-F404-444F-982C-4DEED6D166A0}" destId="{3BCD2209-794D-436F-B872-66FEBAF3FA27}" srcOrd="6" destOrd="0" presId="urn:microsoft.com/office/officeart/2005/8/layout/bProcess2"/>
    <dgm:cxn modelId="{23C01B10-BF91-4F9C-B49A-30870996A671}" type="presParOf" srcId="{3BCD2209-794D-436F-B872-66FEBAF3FA27}" destId="{D861F826-A6A0-4D92-B67F-901D45DD31D3}" srcOrd="0" destOrd="0" presId="urn:microsoft.com/office/officeart/2005/8/layout/bProcess2"/>
    <dgm:cxn modelId="{DFC4FCDC-E0E6-474F-A711-F66631471427}" type="presParOf" srcId="{3BCD2209-794D-436F-B872-66FEBAF3FA27}" destId="{19F3F5BE-934E-4E98-B264-F6B3D4AD606C}" srcOrd="1" destOrd="0" presId="urn:microsoft.com/office/officeart/2005/8/layout/bProcess2"/>
    <dgm:cxn modelId="{20F4233B-0BB0-4535-80EF-B83E162DFA6E}" type="presParOf" srcId="{523FB0F4-F404-444F-982C-4DEED6D166A0}" destId="{84FECE43-6DB6-41C4-9F30-4A3DDE8022C4}" srcOrd="7" destOrd="0" presId="urn:microsoft.com/office/officeart/2005/8/layout/bProcess2"/>
    <dgm:cxn modelId="{E6FAEFDA-4F2E-4AA5-860D-3E8390FABC63}" type="presParOf" srcId="{523FB0F4-F404-444F-982C-4DEED6D166A0}" destId="{E54E9B35-D4B7-4362-AF43-790CB5EAD3C5}" srcOrd="8" destOrd="0" presId="urn:microsoft.com/office/officeart/2005/8/layout/bProcess2"/>
    <dgm:cxn modelId="{450F5353-AF95-4607-AE40-58E43A8FE3B4}" type="presParOf" srcId="{E54E9B35-D4B7-4362-AF43-790CB5EAD3C5}" destId="{F0959A10-136B-4593-8908-A8EF37ADB083}" srcOrd="0" destOrd="0" presId="urn:microsoft.com/office/officeart/2005/8/layout/bProcess2"/>
    <dgm:cxn modelId="{39ABFAB9-E7F6-447D-B343-1B81DDFBA892}" type="presParOf" srcId="{E54E9B35-D4B7-4362-AF43-790CB5EAD3C5}" destId="{1BB5C517-92AF-4A74-858D-E5AAE5238AE9}" srcOrd="1" destOrd="0" presId="urn:microsoft.com/office/officeart/2005/8/layout/bProcess2"/>
    <dgm:cxn modelId="{633B84E2-B37F-40CA-8871-51FD964B0106}" type="presParOf" srcId="{523FB0F4-F404-444F-982C-4DEED6D166A0}" destId="{C4905C42-0F63-42E6-AB3D-A4B8F290654D}" srcOrd="9" destOrd="0" presId="urn:microsoft.com/office/officeart/2005/8/layout/bProcess2"/>
    <dgm:cxn modelId="{5E650548-97F9-4F5E-A2CE-AF2E03AD3CA4}" type="presParOf" srcId="{523FB0F4-F404-444F-982C-4DEED6D166A0}" destId="{D4B494F9-21DF-419B-A2ED-C8E4E4356CAC}" srcOrd="10" destOrd="0" presId="urn:microsoft.com/office/officeart/2005/8/layout/bProcess2"/>
    <dgm:cxn modelId="{7D5E9EEB-0061-47DE-AA21-DB463C3229AB}" type="presParOf" srcId="{D4B494F9-21DF-419B-A2ED-C8E4E4356CAC}" destId="{1977684E-BBA2-432B-9AF0-367BDEFFC69E}" srcOrd="0" destOrd="0" presId="urn:microsoft.com/office/officeart/2005/8/layout/bProcess2"/>
    <dgm:cxn modelId="{5AEAB6C5-B117-41B3-9274-2B15336F6C11}" type="presParOf" srcId="{D4B494F9-21DF-419B-A2ED-C8E4E4356CAC}" destId="{40A7D166-7694-4EC6-8332-2EE34491651B}" srcOrd="1" destOrd="0" presId="urn:microsoft.com/office/officeart/2005/8/layout/bProcess2"/>
    <dgm:cxn modelId="{54D3B956-4A15-43CE-8757-1185532B1261}" type="presParOf" srcId="{523FB0F4-F404-444F-982C-4DEED6D166A0}" destId="{F828D788-C77E-40C8-B8B0-CD04461C0D04}" srcOrd="11" destOrd="0" presId="urn:microsoft.com/office/officeart/2005/8/layout/bProcess2"/>
    <dgm:cxn modelId="{80F189B7-5CA6-4C78-8DBC-D191E0A11FFE}" type="presParOf" srcId="{523FB0F4-F404-444F-982C-4DEED6D166A0}" destId="{10A97610-E179-47C0-A8EB-DC8D0A2648C4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0D7FD-F4E8-4E4D-B19F-702AF83A76B6}">
      <dsp:nvSpPr>
        <dsp:cNvPr id="0" name=""/>
        <dsp:cNvSpPr/>
      </dsp:nvSpPr>
      <dsp:spPr>
        <a:xfrm rot="5400000">
          <a:off x="3957923" y="-1431738"/>
          <a:ext cx="1100137" cy="42428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Research is based on direct experience or observation by the researcher</a:t>
          </a:r>
          <a:endParaRPr lang="en-US" sz="2000" kern="1200" dirty="0"/>
        </a:p>
      </dsp:txBody>
      <dsp:txXfrm rot="-5400000">
        <a:off x="2386584" y="193305"/>
        <a:ext cx="4189112" cy="992729"/>
      </dsp:txXfrm>
    </dsp:sp>
    <dsp:sp modelId="{F665FE11-9AD2-4EDF-8A86-CB62B438932D}">
      <dsp:nvSpPr>
        <dsp:cNvPr id="0" name=""/>
        <dsp:cNvSpPr/>
      </dsp:nvSpPr>
      <dsp:spPr>
        <a:xfrm>
          <a:off x="0" y="0"/>
          <a:ext cx="2386584" cy="13751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400" b="1" i="0" u="none" strike="noStrike" kern="1200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Empirical</a:t>
          </a:r>
          <a:endParaRPr lang="en-US" sz="3400" kern="1200" dirty="0"/>
        </a:p>
      </dsp:txBody>
      <dsp:txXfrm>
        <a:off x="67130" y="67130"/>
        <a:ext cx="2252324" cy="1240911"/>
      </dsp:txXfrm>
    </dsp:sp>
    <dsp:sp modelId="{A78DB15F-12ED-482C-BD26-6869C871DF52}">
      <dsp:nvSpPr>
        <dsp:cNvPr id="0" name=""/>
        <dsp:cNvSpPr/>
      </dsp:nvSpPr>
      <dsp:spPr>
        <a:xfrm rot="5400000">
          <a:off x="3957923" y="12191"/>
          <a:ext cx="1100137" cy="4242816"/>
        </a:xfrm>
        <a:prstGeom prst="round2SameRect">
          <a:avLst/>
        </a:prstGeom>
        <a:solidFill>
          <a:schemeClr val="accent3">
            <a:tint val="40000"/>
            <a:alpha val="90000"/>
            <a:hueOff val="6385567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7"/>
              <a:satOff val="-26549"/>
              <a:lumOff val="-2243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based on valid procedures and principles</a:t>
          </a:r>
          <a:endParaRPr lang="en-US" sz="2000" kern="1200" dirty="0"/>
        </a:p>
      </dsp:txBody>
      <dsp:txXfrm rot="-5400000">
        <a:off x="2386584" y="1637234"/>
        <a:ext cx="4189112" cy="992729"/>
      </dsp:txXfrm>
    </dsp:sp>
    <dsp:sp modelId="{2240FF2F-4D8E-45FE-8949-11F10584ECEA}">
      <dsp:nvSpPr>
        <dsp:cNvPr id="0" name=""/>
        <dsp:cNvSpPr/>
      </dsp:nvSpPr>
      <dsp:spPr>
        <a:xfrm>
          <a:off x="0" y="1446014"/>
          <a:ext cx="2386584" cy="1375171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63000"/>
              </a:schemeClr>
            </a:gs>
            <a:gs pos="30000">
              <a:schemeClr val="accent3">
                <a:hueOff val="5812304"/>
                <a:satOff val="-18573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3">
                <a:hueOff val="5812304"/>
                <a:satOff val="-18573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3">
                <a:hueOff val="5812304"/>
                <a:satOff val="-18573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3">
                <a:hueOff val="5812304"/>
                <a:satOff val="-18573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400" b="1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Logical</a:t>
          </a:r>
          <a:endParaRPr lang="en-US" sz="3400" kern="1200" dirty="0"/>
        </a:p>
      </dsp:txBody>
      <dsp:txXfrm>
        <a:off x="67130" y="1513144"/>
        <a:ext cx="2252324" cy="1240911"/>
      </dsp:txXfrm>
    </dsp:sp>
    <dsp:sp modelId="{14954D75-89DF-4670-A84E-56FFBBE1715B}">
      <dsp:nvSpPr>
        <dsp:cNvPr id="0" name=""/>
        <dsp:cNvSpPr/>
      </dsp:nvSpPr>
      <dsp:spPr>
        <a:xfrm rot="5400000">
          <a:off x="3957923" y="1456122"/>
          <a:ext cx="1100137" cy="4242816"/>
        </a:xfrm>
        <a:prstGeom prst="round2Same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a cyclical process because it starts with a problem and ends with a problem</a:t>
          </a:r>
          <a:endParaRPr lang="en-US" sz="2000" kern="1200" dirty="0"/>
        </a:p>
      </dsp:txBody>
      <dsp:txXfrm rot="-5400000">
        <a:off x="2386584" y="3081165"/>
        <a:ext cx="4189112" cy="992729"/>
      </dsp:txXfrm>
    </dsp:sp>
    <dsp:sp modelId="{D724AC18-E769-41F5-B7CE-FAF6DB63B7DC}">
      <dsp:nvSpPr>
        <dsp:cNvPr id="0" name=""/>
        <dsp:cNvSpPr/>
      </dsp:nvSpPr>
      <dsp:spPr>
        <a:xfrm>
          <a:off x="0" y="2889944"/>
          <a:ext cx="2386584" cy="1375171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63000"/>
              </a:schemeClr>
            </a:gs>
            <a:gs pos="30000">
              <a:schemeClr val="accent3">
                <a:hueOff val="11624607"/>
                <a:satOff val="-37145"/>
                <a:lumOff val="-9412"/>
                <a:alphaOff val="0"/>
                <a:shade val="90000"/>
                <a:satMod val="110000"/>
              </a:schemeClr>
            </a:gs>
            <a:gs pos="45000">
              <a:schemeClr val="accent3">
                <a:hueOff val="11624607"/>
                <a:satOff val="-37145"/>
                <a:lumOff val="-9412"/>
                <a:alphaOff val="0"/>
                <a:shade val="100000"/>
                <a:satMod val="118000"/>
              </a:schemeClr>
            </a:gs>
            <a:gs pos="55000">
              <a:schemeClr val="accent3">
                <a:hueOff val="11624607"/>
                <a:satOff val="-37145"/>
                <a:lumOff val="-9412"/>
                <a:alphaOff val="0"/>
                <a:shade val="100000"/>
                <a:satMod val="118000"/>
              </a:schemeClr>
            </a:gs>
            <a:gs pos="73000">
              <a:schemeClr val="accent3">
                <a:hueOff val="11624607"/>
                <a:satOff val="-37145"/>
                <a:lumOff val="-9412"/>
                <a:alphaOff val="0"/>
                <a:shade val="90000"/>
                <a:satMod val="11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400" b="1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Cyclical</a:t>
          </a:r>
          <a:endParaRPr lang="en-US" sz="3400" kern="1200" dirty="0"/>
        </a:p>
      </dsp:txBody>
      <dsp:txXfrm>
        <a:off x="67130" y="2957074"/>
        <a:ext cx="2252324" cy="1240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0D7FD-F4E8-4E4D-B19F-702AF83A76B6}">
      <dsp:nvSpPr>
        <dsp:cNvPr id="0" name=""/>
        <dsp:cNvSpPr/>
      </dsp:nvSpPr>
      <dsp:spPr>
        <a:xfrm rot="5400000">
          <a:off x="4372451" y="-1626810"/>
          <a:ext cx="1100137" cy="46329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700" b="0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utilizes proven analytical procedures in gathering the data, whether historical, descriptive, experimental and case study.</a:t>
          </a:r>
          <a:endParaRPr lang="en-US" sz="1700" kern="1200" dirty="0"/>
        </a:p>
      </dsp:txBody>
      <dsp:txXfrm rot="-5400000">
        <a:off x="2606040" y="193305"/>
        <a:ext cx="4579256" cy="992729"/>
      </dsp:txXfrm>
    </dsp:sp>
    <dsp:sp modelId="{F665FE11-9AD2-4EDF-8A86-CB62B438932D}">
      <dsp:nvSpPr>
        <dsp:cNvPr id="0" name=""/>
        <dsp:cNvSpPr/>
      </dsp:nvSpPr>
      <dsp:spPr>
        <a:xfrm>
          <a:off x="0" y="7"/>
          <a:ext cx="2606040" cy="13751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Analytical</a:t>
          </a:r>
          <a:endParaRPr lang="en-US" sz="3200" kern="1200" dirty="0"/>
        </a:p>
      </dsp:txBody>
      <dsp:txXfrm>
        <a:off x="67130" y="67137"/>
        <a:ext cx="2471780" cy="1240911"/>
      </dsp:txXfrm>
    </dsp:sp>
    <dsp:sp modelId="{A78DB15F-12ED-482C-BD26-6869C871DF52}">
      <dsp:nvSpPr>
        <dsp:cNvPr id="0" name=""/>
        <dsp:cNvSpPr/>
      </dsp:nvSpPr>
      <dsp:spPr>
        <a:xfrm rot="5400000">
          <a:off x="4372451" y="-182879"/>
          <a:ext cx="1100137" cy="4632960"/>
        </a:xfrm>
        <a:prstGeom prst="round2SameRect">
          <a:avLst/>
        </a:prstGeom>
        <a:solidFill>
          <a:schemeClr val="accent3">
            <a:tint val="40000"/>
            <a:alpha val="90000"/>
            <a:hueOff val="6385567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7"/>
              <a:satOff val="-26549"/>
              <a:lumOff val="-2243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700" b="0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exhibits careful and precise judgment</a:t>
          </a:r>
          <a:endParaRPr lang="en-US" sz="1700" kern="1200" dirty="0"/>
        </a:p>
      </dsp:txBody>
      <dsp:txXfrm rot="-5400000">
        <a:off x="2606040" y="1637236"/>
        <a:ext cx="4579256" cy="992729"/>
      </dsp:txXfrm>
    </dsp:sp>
    <dsp:sp modelId="{2240FF2F-4D8E-45FE-8949-11F10584ECEA}">
      <dsp:nvSpPr>
        <dsp:cNvPr id="0" name=""/>
        <dsp:cNvSpPr/>
      </dsp:nvSpPr>
      <dsp:spPr>
        <a:xfrm>
          <a:off x="0" y="1446014"/>
          <a:ext cx="2606040" cy="1375171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63000"/>
              </a:schemeClr>
            </a:gs>
            <a:gs pos="30000">
              <a:schemeClr val="accent3">
                <a:hueOff val="5812304"/>
                <a:satOff val="-18573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3">
                <a:hueOff val="5812304"/>
                <a:satOff val="-18573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3">
                <a:hueOff val="5812304"/>
                <a:satOff val="-18573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3">
                <a:hueOff val="5812304"/>
                <a:satOff val="-18573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Critical</a:t>
          </a:r>
          <a:endParaRPr lang="en-US" sz="3200" kern="1200" dirty="0"/>
        </a:p>
      </dsp:txBody>
      <dsp:txXfrm>
        <a:off x="67130" y="1513144"/>
        <a:ext cx="2471780" cy="1240911"/>
      </dsp:txXfrm>
    </dsp:sp>
    <dsp:sp modelId="{14954D75-89DF-4670-A84E-56FFBBE1715B}">
      <dsp:nvSpPr>
        <dsp:cNvPr id="0" name=""/>
        <dsp:cNvSpPr/>
      </dsp:nvSpPr>
      <dsp:spPr>
        <a:xfrm rot="5400000">
          <a:off x="4372451" y="1261050"/>
          <a:ext cx="1100137" cy="4632960"/>
        </a:xfrm>
        <a:prstGeom prst="round2Same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700" b="0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Research is conducted in a methodical manner without bias using systematic method and procedures</a:t>
          </a:r>
          <a:endParaRPr lang="en-US" sz="1700" kern="1200" dirty="0"/>
        </a:p>
      </dsp:txBody>
      <dsp:txXfrm rot="-5400000">
        <a:off x="2606040" y="3081165"/>
        <a:ext cx="4579256" cy="992729"/>
      </dsp:txXfrm>
    </dsp:sp>
    <dsp:sp modelId="{D724AC18-E769-41F5-B7CE-FAF6DB63B7DC}">
      <dsp:nvSpPr>
        <dsp:cNvPr id="0" name=""/>
        <dsp:cNvSpPr/>
      </dsp:nvSpPr>
      <dsp:spPr>
        <a:xfrm>
          <a:off x="0" y="2889944"/>
          <a:ext cx="2606040" cy="1375171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63000"/>
              </a:schemeClr>
            </a:gs>
            <a:gs pos="30000">
              <a:schemeClr val="accent3">
                <a:hueOff val="11624607"/>
                <a:satOff val="-37145"/>
                <a:lumOff val="-9412"/>
                <a:alphaOff val="0"/>
                <a:shade val="90000"/>
                <a:satMod val="110000"/>
              </a:schemeClr>
            </a:gs>
            <a:gs pos="45000">
              <a:schemeClr val="accent3">
                <a:hueOff val="11624607"/>
                <a:satOff val="-37145"/>
                <a:lumOff val="-9412"/>
                <a:alphaOff val="0"/>
                <a:shade val="100000"/>
                <a:satMod val="118000"/>
              </a:schemeClr>
            </a:gs>
            <a:gs pos="55000">
              <a:schemeClr val="accent3">
                <a:hueOff val="11624607"/>
                <a:satOff val="-37145"/>
                <a:lumOff val="-9412"/>
                <a:alphaOff val="0"/>
                <a:shade val="100000"/>
                <a:satMod val="118000"/>
              </a:schemeClr>
            </a:gs>
            <a:gs pos="73000">
              <a:schemeClr val="accent3">
                <a:hueOff val="11624607"/>
                <a:satOff val="-37145"/>
                <a:lumOff val="-9412"/>
                <a:alphaOff val="0"/>
                <a:shade val="90000"/>
                <a:satMod val="11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u="none" strike="noStrike" kern="1200" cap="none" normalizeH="0" baseline="0" smtClean="0">
              <a:ln/>
              <a:effectLst/>
              <a:latin typeface="Trebuchet MS" pitchFamily="34" charset="0"/>
              <a:ea typeface="Times New Roman" pitchFamily="18" charset="0"/>
            </a:rPr>
            <a:t>Methodical</a:t>
          </a:r>
          <a:endParaRPr lang="en-US" sz="3200" kern="1200" dirty="0"/>
        </a:p>
      </dsp:txBody>
      <dsp:txXfrm>
        <a:off x="67130" y="2957074"/>
        <a:ext cx="2471780" cy="1240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69616-1097-4249-A199-281609D450D7}">
      <dsp:nvSpPr>
        <dsp:cNvPr id="0" name=""/>
        <dsp:cNvSpPr/>
      </dsp:nvSpPr>
      <dsp:spPr>
        <a:xfrm rot="5400000">
          <a:off x="4343965" y="-1592580"/>
          <a:ext cx="1157108" cy="463296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cap="none" normalizeH="0" baseline="0" dirty="0" smtClean="0">
              <a:ln/>
              <a:effectLst/>
              <a:latin typeface="Trebuchet MS" pitchFamily="34" charset="0"/>
              <a:ea typeface="Times New Roman" pitchFamily="18" charset="0"/>
            </a:rPr>
            <a:t>The research design and procedures are replicated or repeated to enable the researcher to arrive at valid and conclusive results.</a:t>
          </a:r>
          <a:endParaRPr lang="en-US" sz="1800" kern="1200" dirty="0"/>
        </a:p>
      </dsp:txBody>
      <dsp:txXfrm rot="-5400000">
        <a:off x="2606040" y="201830"/>
        <a:ext cx="4576475" cy="1044138"/>
      </dsp:txXfrm>
    </dsp:sp>
    <dsp:sp modelId="{CE9AEDB3-2445-4943-90D3-A5F24F819451}">
      <dsp:nvSpPr>
        <dsp:cNvPr id="0" name=""/>
        <dsp:cNvSpPr/>
      </dsp:nvSpPr>
      <dsp:spPr>
        <a:xfrm>
          <a:off x="0" y="706"/>
          <a:ext cx="2606040" cy="14463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000" b="1" i="0" u="none" strike="noStrike" kern="1200" cap="none" normalizeH="0" baseline="0" dirty="0" err="1" smtClean="0">
              <a:ln/>
              <a:effectLst/>
              <a:latin typeface="Trebuchet MS" pitchFamily="34" charset="0"/>
              <a:ea typeface="Times New Roman" pitchFamily="18" charset="0"/>
            </a:rPr>
            <a:t>Replicability</a:t>
          </a:r>
          <a:endParaRPr lang="en-US" sz="3000" kern="1200" dirty="0"/>
        </a:p>
      </dsp:txBody>
      <dsp:txXfrm>
        <a:off x="70607" y="71313"/>
        <a:ext cx="2464826" cy="1305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D657-8D7E-40A7-BB47-3ABFEBDFAB41}">
      <dsp:nvSpPr>
        <dsp:cNvPr id="0" name=""/>
        <dsp:cNvSpPr/>
      </dsp:nvSpPr>
      <dsp:spPr>
        <a:xfrm>
          <a:off x="289936" y="1078034"/>
          <a:ext cx="1406923" cy="12119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It relies on empirical evidence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975" y="1255515"/>
        <a:ext cx="994845" cy="856955"/>
      </dsp:txXfrm>
    </dsp:sp>
    <dsp:sp modelId="{52F9185B-BC97-4C3E-9B1E-2741CBF181A5}">
      <dsp:nvSpPr>
        <dsp:cNvPr id="0" name=""/>
        <dsp:cNvSpPr/>
      </dsp:nvSpPr>
      <dsp:spPr>
        <a:xfrm rot="10500497">
          <a:off x="935823" y="2365491"/>
          <a:ext cx="245564" cy="13014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2A735-FD21-4BCA-BF91-A96C2E30E223}">
      <dsp:nvSpPr>
        <dsp:cNvPr id="0" name=""/>
        <dsp:cNvSpPr/>
      </dsp:nvSpPr>
      <dsp:spPr>
        <a:xfrm>
          <a:off x="470537" y="2564492"/>
          <a:ext cx="1284383" cy="971452"/>
        </a:xfrm>
        <a:prstGeom prst="ellipse">
          <a:avLst/>
        </a:prstGeom>
        <a:solidFill>
          <a:schemeClr val="accent2">
            <a:hueOff val="-3360531"/>
            <a:satOff val="1461"/>
            <a:lumOff val="4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It </a:t>
          </a:r>
          <a:r>
            <a:rPr lang="en-US" sz="1600" b="1" kern="1200" dirty="0" smtClean="0">
              <a:solidFill>
                <a:schemeClr val="tx1"/>
              </a:solidFill>
            </a:rPr>
            <a:t>utilizes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relevant concepts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8631" y="2706758"/>
        <a:ext cx="908195" cy="686920"/>
      </dsp:txXfrm>
    </dsp:sp>
    <dsp:sp modelId="{AC738034-FAC6-40D7-90F7-FCC17DB641CB}">
      <dsp:nvSpPr>
        <dsp:cNvPr id="0" name=""/>
        <dsp:cNvSpPr/>
      </dsp:nvSpPr>
      <dsp:spPr>
        <a:xfrm rot="10800000">
          <a:off x="989946" y="3597336"/>
          <a:ext cx="245564" cy="130149"/>
        </a:xfrm>
        <a:prstGeom prst="triangle">
          <a:avLst/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8D795-7410-4AE3-B000-9BC31BD1AC33}">
      <dsp:nvSpPr>
        <dsp:cNvPr id="0" name=""/>
        <dsp:cNvSpPr/>
      </dsp:nvSpPr>
      <dsp:spPr>
        <a:xfrm>
          <a:off x="583" y="3781509"/>
          <a:ext cx="2224289" cy="1377819"/>
        </a:xfrm>
        <a:prstGeom prst="ellipse">
          <a:avLst/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It is </a:t>
          </a:r>
          <a:r>
            <a:rPr lang="en-US" sz="1600" b="1" kern="1200" smtClean="0">
              <a:solidFill>
                <a:schemeClr val="tx1"/>
              </a:solidFill>
            </a:rPr>
            <a:t>committed to </a:t>
          </a:r>
          <a:r>
            <a:rPr lang="en-US" sz="1600" kern="1200" smtClean="0">
              <a:solidFill>
                <a:schemeClr val="tx1"/>
              </a:solidFill>
            </a:rPr>
            <a:t>only </a:t>
          </a:r>
          <a:r>
            <a:rPr lang="en-US" sz="1600" b="1" kern="1200" smtClean="0">
              <a:solidFill>
                <a:schemeClr val="tx1"/>
              </a:solidFill>
            </a:rPr>
            <a:t>objective considerations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6323" y="3983286"/>
        <a:ext cx="1572809" cy="974265"/>
      </dsp:txXfrm>
    </dsp:sp>
    <dsp:sp modelId="{B75749B2-3FDE-40F2-B0A7-41C0499B6D53}">
      <dsp:nvSpPr>
        <dsp:cNvPr id="0" name=""/>
        <dsp:cNvSpPr/>
      </dsp:nvSpPr>
      <dsp:spPr>
        <a:xfrm rot="5291728">
          <a:off x="2300558" y="4364053"/>
          <a:ext cx="245564" cy="130149"/>
        </a:xfrm>
        <a:prstGeom prst="triangle">
          <a:avLst/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3F5BE-934E-4E98-B264-F6B3D4AD606C}">
      <dsp:nvSpPr>
        <dsp:cNvPr id="0" name=""/>
        <dsp:cNvSpPr/>
      </dsp:nvSpPr>
      <dsp:spPr>
        <a:xfrm>
          <a:off x="2613768" y="3600365"/>
          <a:ext cx="2747537" cy="1558963"/>
        </a:xfrm>
        <a:prstGeom prst="ellipse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</a:rPr>
            <a:t>It presupposes ethical neutrality,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 i.e., it aims at nothing but making only adequate and correct statements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16135" y="3828670"/>
        <a:ext cx="1942803" cy="1102353"/>
      </dsp:txXfrm>
    </dsp:sp>
    <dsp:sp modelId="{84FECE43-6DB6-41C4-9F30-4A3DDE8022C4}">
      <dsp:nvSpPr>
        <dsp:cNvPr id="0" name=""/>
        <dsp:cNvSpPr/>
      </dsp:nvSpPr>
      <dsp:spPr>
        <a:xfrm>
          <a:off x="3864754" y="3408825"/>
          <a:ext cx="245564" cy="130149"/>
        </a:xfrm>
        <a:prstGeom prst="triangle">
          <a:avLst/>
        </a:prstGeom>
        <a:solidFill>
          <a:schemeClr val="accent2">
            <a:hueOff val="-12097912"/>
            <a:satOff val="5261"/>
            <a:lumOff val="1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5C517-92AF-4A74-858D-E5AAE5238AE9}">
      <dsp:nvSpPr>
        <dsp:cNvPr id="0" name=""/>
        <dsp:cNvSpPr/>
      </dsp:nvSpPr>
      <dsp:spPr>
        <a:xfrm>
          <a:off x="2877329" y="2081532"/>
          <a:ext cx="2220414" cy="1273268"/>
        </a:xfrm>
        <a:prstGeom prst="ellipse">
          <a:avLst/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It </a:t>
          </a:r>
          <a:r>
            <a:rPr lang="en-US" sz="1600" b="1" kern="1200" smtClean="0">
              <a:solidFill>
                <a:schemeClr val="tx1"/>
              </a:solidFill>
            </a:rPr>
            <a:t>results </a:t>
          </a:r>
          <a:r>
            <a:rPr lang="en-US" sz="1600" kern="1200" smtClean="0">
              <a:solidFill>
                <a:schemeClr val="tx1"/>
              </a:solidFill>
            </a:rPr>
            <a:t>into </a:t>
          </a:r>
          <a:r>
            <a:rPr lang="en-US" sz="1600" b="1" kern="1200" smtClean="0">
              <a:solidFill>
                <a:schemeClr val="tx1"/>
              </a:solidFill>
            </a:rPr>
            <a:t>probabilistic predictions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02501" y="2267998"/>
        <a:ext cx="1570070" cy="900336"/>
      </dsp:txXfrm>
    </dsp:sp>
    <dsp:sp modelId="{C4905C42-0F63-42E6-AB3D-A4B8F290654D}">
      <dsp:nvSpPr>
        <dsp:cNvPr id="0" name=""/>
        <dsp:cNvSpPr/>
      </dsp:nvSpPr>
      <dsp:spPr>
        <a:xfrm>
          <a:off x="3864754" y="1889991"/>
          <a:ext cx="245564" cy="130149"/>
        </a:xfrm>
        <a:prstGeom prst="triangle">
          <a:avLst/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7D166-7694-4EC6-8332-2EE34491651B}">
      <dsp:nvSpPr>
        <dsp:cNvPr id="0" name=""/>
        <dsp:cNvSpPr/>
      </dsp:nvSpPr>
      <dsp:spPr>
        <a:xfrm>
          <a:off x="2575679" y="22271"/>
          <a:ext cx="2823714" cy="1813696"/>
        </a:xfrm>
        <a:prstGeom prst="ellipse">
          <a:avLst/>
        </a:prstGeom>
        <a:solidFill>
          <a:schemeClr val="accent2">
            <a:hueOff val="-16802655"/>
            <a:satOff val="7307"/>
            <a:lumOff val="2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Its </a:t>
          </a:r>
          <a:r>
            <a:rPr lang="en-US" sz="1400" b="1" kern="1200" dirty="0" smtClean="0">
              <a:solidFill>
                <a:schemeClr val="tx1"/>
              </a:solidFill>
            </a:rPr>
            <a:t>methodology</a:t>
          </a:r>
          <a:r>
            <a:rPr lang="en-US" sz="1400" kern="1200" dirty="0" smtClean="0">
              <a:solidFill>
                <a:schemeClr val="tx1"/>
              </a:solidFill>
            </a:rPr>
            <a:t> is made known to all concerned for </a:t>
          </a:r>
          <a:r>
            <a:rPr lang="en-US" sz="1400" b="1" kern="1200" dirty="0" smtClean="0">
              <a:solidFill>
                <a:schemeClr val="tx1"/>
              </a:solidFill>
            </a:rPr>
            <a:t>critical scrutiny </a:t>
          </a:r>
          <a:r>
            <a:rPr lang="en-US" sz="1400" kern="1200" dirty="0" smtClean="0">
              <a:solidFill>
                <a:schemeClr val="tx1"/>
              </a:solidFill>
            </a:rPr>
            <a:t>are for use in testing the </a:t>
          </a:r>
          <a:r>
            <a:rPr lang="en-US" sz="1400" b="1" kern="1200" dirty="0" smtClean="0">
              <a:solidFill>
                <a:schemeClr val="tx1"/>
              </a:solidFill>
            </a:rPr>
            <a:t>conclusions through replication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89202" y="287881"/>
        <a:ext cx="1996668" cy="1282476"/>
      </dsp:txXfrm>
    </dsp:sp>
    <dsp:sp modelId="{F828D788-C77E-40C8-B8B0-CD04461C0D04}">
      <dsp:nvSpPr>
        <dsp:cNvPr id="0" name=""/>
        <dsp:cNvSpPr/>
      </dsp:nvSpPr>
      <dsp:spPr>
        <a:xfrm rot="5126625">
          <a:off x="5457681" y="737105"/>
          <a:ext cx="245564" cy="130149"/>
        </a:xfrm>
        <a:prstGeom prst="triangle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97610-E179-47C0-A8EB-DC8D0A2648C4}">
      <dsp:nvSpPr>
        <dsp:cNvPr id="0" name=""/>
        <dsp:cNvSpPr/>
      </dsp:nvSpPr>
      <dsp:spPr>
        <a:xfrm>
          <a:off x="5750201" y="22271"/>
          <a:ext cx="2555014" cy="1329156"/>
        </a:xfrm>
        <a:prstGeom prst="ellipse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It </a:t>
          </a:r>
          <a:r>
            <a:rPr lang="en-US" sz="1600" b="1" kern="1200" dirty="0" smtClean="0">
              <a:solidFill>
                <a:schemeClr val="tx1"/>
              </a:solidFill>
            </a:rPr>
            <a:t>aims at formulating </a:t>
          </a:r>
          <a:r>
            <a:rPr lang="en-US" sz="1600" kern="1200" dirty="0" smtClean="0">
              <a:solidFill>
                <a:schemeClr val="tx1"/>
              </a:solidFill>
            </a:rPr>
            <a:t>most </a:t>
          </a:r>
          <a:r>
            <a:rPr lang="en-US" sz="1600" b="1" kern="1200" dirty="0" smtClean="0">
              <a:solidFill>
                <a:schemeClr val="tx1"/>
              </a:solidFill>
            </a:rPr>
            <a:t>general axioms </a:t>
          </a:r>
          <a:r>
            <a:rPr lang="en-US" sz="1600" kern="1200" dirty="0" smtClean="0">
              <a:solidFill>
                <a:schemeClr val="tx1"/>
              </a:solidFill>
            </a:rPr>
            <a:t>or what can be termed as scientific theorie</a:t>
          </a:r>
          <a:r>
            <a:rPr lang="en-US" sz="1400" kern="1200" dirty="0" smtClean="0">
              <a:solidFill>
                <a:schemeClr val="tx1"/>
              </a:solidFill>
            </a:rPr>
            <a:t>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124374" y="216921"/>
        <a:ext cx="1806668" cy="939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5827" cy="46545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2163" y="0"/>
            <a:ext cx="3015827" cy="46545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7F64C5A-7F6A-4D47-8ECC-9920CB7C7342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5827" cy="46545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2163" y="8842029"/>
            <a:ext cx="3015827" cy="46545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E49627C-C748-4641-9CC2-51F9B2E74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24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62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1763" y="0"/>
            <a:ext cx="30162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28D3C-A81B-4BE9-9091-32A30D9C88B4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89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62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1763" y="8842375"/>
            <a:ext cx="30162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BB1C-DECE-4D04-88FC-9264F0051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11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BB1C-DECE-4D04-88FC-9264F00517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3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heory%20(thoght%20provoking)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dvanced-chemistryprize2013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%20New%20SciFinder%20-%20YouTube%20(360p)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oblem.pptx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CAS,%20Chemical%20Abstracts%20Service%20Home%20Page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ahUKEwjxsoa19a3MAhUFI44KHZMOB70QjRwIBw&amp;url=http://taxprof.typepad.com/.a/6a00d8341c4eab53ef017ee55622e6970d-popup&amp;psig=AFQjCNHyW9R_n0MmJGQivLY274maz2hNLA&amp;ust=1461815503106225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rct=j&amp;q=&amp;esrc=s&amp;source=images&amp;cd=&amp;cad=rja&amp;uact=8&amp;ved=0ahUKEwjWvcCX963MAhUDB44KHXcSDnwQjRwIBw&amp;url=https://en.wikipedia.org/wiki/PubMed&amp;bvm=bv.120551593,d.c2E&amp;psig=AFQjCNHI6lYnhsMJH-Zoqc1tDCGwbZU8Ng&amp;ust=1461816013972817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rct=j&amp;q=&amp;esrc=s&amp;source=images&amp;cd=&amp;cad=rja&amp;uact=8&amp;ved=0ahUKEwjWvcCX963MAhUDB44KHXcSDnwQjRwIBw&amp;url=https://en.wikipedia.org/wiki/PubMed&amp;bvm=bv.120551593,d.c2E&amp;psig=AFQjCNHI6lYnhsMJH-Zoqc1tDCGwbZU8Ng&amp;ust=146181601397281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com/url?sa=i&amp;rct=j&amp;q=&amp;esrc=s&amp;source=images&amp;cd=&amp;cad=rja&amp;uact=8&amp;ved=0ahUKEwi989u9963MAhWLI44KHfqWCAAQjRwIBw&amp;url=https://tclibraryblog.wordpress.com/2014/03/04/scopus-redesign/&amp;bvm=bv.120551593,d.c2E&amp;psig=AFQjCNFrm4QxcyTJMXEJkjo-CnfJnUi_Ow&amp;ust=1461816093850495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ahUKEwj9kemn-K3MAhVGGY4KHQsrB3IQjRwIBw&amp;url=http://www.istl.org/06-fall/electronic2.html&amp;bvm=bv.120551593,d.c2E&amp;psig=AFQjCNFrm4QxcyTJMXEJkjo-CnfJnUi_Ow&amp;ust=1461816093850495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nichitrathazhu%20Malayalam%20Movie%20Dialogues%20Mohanlal%20Story%20-%20YouTube%20(360p)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../../My%20papers/Rheological%20Studies%20paper/Article%20final/C4RA11307A%20(1).pdf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371600"/>
            <a:ext cx="6858000" cy="1665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5" descr="E:\Departmental\Crystals\moving-pce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13569">
            <a:off x="3572349" y="-77896"/>
            <a:ext cx="2780903" cy="53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588154"/>
            <a:ext cx="7696200" cy="2769989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Research </a:t>
            </a:r>
            <a:r>
              <a:rPr lang="en-US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Methodology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Ajesh K Zachariah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Department of Chemistry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Mar </a:t>
            </a:r>
            <a:r>
              <a:rPr lang="en-US" sz="2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Thoma</a:t>
            </a:r>
            <a:r>
              <a:rPr lang="en-US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College, Tiruvalla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endParaRPr lang="en-US" sz="2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94751" y="76200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Basic postulates of scientific method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can Operate Research 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534400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 theory is an attempt to develop </a:t>
            </a:r>
            <a:r>
              <a:rPr lang="en-US" sz="2400" b="1" dirty="0" smtClean="0">
                <a:solidFill>
                  <a:srgbClr val="00B050"/>
                </a:solidFill>
                <a:hlinkClick r:id="rId2" action="ppaction://hlinkpres?slideindex=1&amp;slidetitle="/>
              </a:rPr>
              <a:t>a general explanation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to some phenomenon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More precisely, theory is </a:t>
            </a:r>
            <a:r>
              <a:rPr lang="en-US" sz="2400" b="1" dirty="0" smtClean="0">
                <a:solidFill>
                  <a:srgbClr val="00B050"/>
                </a:solidFill>
              </a:rPr>
              <a:t>concerned with explanation </a:t>
            </a:r>
            <a:r>
              <a:rPr lang="en-US" sz="2400" dirty="0" smtClean="0"/>
              <a:t>and therefore </a:t>
            </a:r>
            <a:r>
              <a:rPr lang="en-US" sz="2400" b="1" dirty="0" smtClean="0">
                <a:solidFill>
                  <a:srgbClr val="00B050"/>
                </a:solidFill>
              </a:rPr>
              <a:t>focuses on determining cause-effect relationships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2681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Role of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181600"/>
            <a:ext cx="3419526" cy="1135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Scientific Hypothesis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Null Hypothesis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381000"/>
            <a:ext cx="4495800" cy="609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Types of Research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9549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omic Sans MS" pitchFamily="66" charset="0"/>
              </a:rPr>
              <a:t> Fundamental/ basic research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omic Sans MS" pitchFamily="66" charset="0"/>
              </a:rPr>
              <a:t> Applied Research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omic Sans MS" pitchFamily="66" charset="0"/>
              </a:rPr>
              <a:t> Historical Research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Comic Sans MS" pitchFamily="66" charset="0"/>
              </a:rPr>
              <a:t> Experimental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Fundamental/ Basic Research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3695343"/>
            <a:ext cx="8305800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/>
              <a:t>Examples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(1) Research </a:t>
            </a:r>
            <a:r>
              <a:rPr lang="en-US" sz="2000" b="1" dirty="0" smtClean="0"/>
              <a:t>concerning some natural phenomenon </a:t>
            </a:r>
            <a:r>
              <a:rPr lang="en-US" sz="2000" dirty="0" smtClean="0"/>
              <a:t>or </a:t>
            </a:r>
            <a:r>
              <a:rPr lang="en-US" sz="2000" b="1" dirty="0" smtClean="0"/>
              <a:t>relating to pure mathematics</a:t>
            </a:r>
            <a:r>
              <a:rPr lang="en-US" sz="2000" dirty="0" smtClean="0"/>
              <a:t> are examples of fundamental research.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(2) Research studies, </a:t>
            </a:r>
            <a:r>
              <a:rPr lang="en-US" sz="2000" b="1" dirty="0" smtClean="0"/>
              <a:t>concerning human behavior carried on </a:t>
            </a:r>
            <a:r>
              <a:rPr lang="en-US" sz="2000" dirty="0" smtClean="0"/>
              <a:t>with a view to make generalizations about human behavior.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8229600" cy="2346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Mainly </a:t>
            </a:r>
            <a:r>
              <a:rPr lang="en-US" sz="2000" b="1" dirty="0" smtClean="0">
                <a:solidFill>
                  <a:srgbClr val="C00000"/>
                </a:solidFill>
              </a:rPr>
              <a:t>concerned with generalizations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C00000"/>
                </a:solidFill>
              </a:rPr>
              <a:t>with the formulation of a theory</a:t>
            </a:r>
            <a:r>
              <a:rPr lang="en-US" sz="20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“ Gathering knowledge for knowledge’s sake is termed ‘pure’ or ‘basic’ research.”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 smtClean="0"/>
              <a:t>According to Pauline V. Young in  </a:t>
            </a:r>
            <a:r>
              <a:rPr lang="en-US" sz="2000" i="1" dirty="0" smtClean="0"/>
              <a:t>Scientific Social Surveys and Research)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304800"/>
            <a:ext cx="4419600" cy="6858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3767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Applied/Action Research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229600" cy="113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Aims at </a:t>
            </a:r>
            <a:r>
              <a:rPr lang="en-US" sz="2400" b="1" dirty="0" smtClean="0"/>
              <a:t>finding a solution for an immediate problem</a:t>
            </a:r>
            <a:r>
              <a:rPr lang="en-US" sz="2400" dirty="0" smtClean="0"/>
              <a:t> facing a society or an industrial/business organization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Examples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1.Research to identify social, economic or political trends that may affect a particular institution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2. The copy research (research to find out whether certain communications will be read and understood)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3. The marketing research or evaluation research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304800"/>
            <a:ext cx="3733800" cy="6858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Historical Research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74887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History is the past and try to understand the present in light of past events and developments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This is a qualitative and quantitative kind of research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This research utilizes </a:t>
            </a:r>
            <a:r>
              <a:rPr lang="en-US" sz="2400" b="1" dirty="0" smtClean="0">
                <a:solidFill>
                  <a:srgbClr val="C00000"/>
                </a:solidFill>
              </a:rPr>
              <a:t>historical sources like documents, remains, etc. to study events or ideas of the past, including the philosophy of persons and groups at any remote point of time.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381000"/>
            <a:ext cx="3124200" cy="6858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49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Experimental Research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These manipulations are deliberate and systematic.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They must be </a:t>
            </a:r>
            <a:r>
              <a:rPr lang="en-US" sz="2000" b="1" dirty="0" smtClean="0"/>
              <a:t>aware of the factors that influence the outcome and remove or control</a:t>
            </a:r>
            <a:r>
              <a:rPr lang="en-US" sz="2000" dirty="0" smtClean="0"/>
              <a:t> them so that they </a:t>
            </a:r>
            <a:r>
              <a:rPr lang="en-US" sz="2000" b="1" dirty="0" smtClean="0"/>
              <a:t>can establish  a logical association between manipulated factors and observed factors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 Here first proposes a hypothesis and some tentative answers 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The acceptance/rejection of the hypothesis is done in terms of probability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/>
              <a:t>Mostly these can be done in laboratory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8077200" cy="9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This provides systematic and logical method of  observation </a:t>
            </a:r>
            <a:r>
              <a:rPr lang="en-US" sz="2000" b="1" dirty="0" smtClean="0">
                <a:solidFill>
                  <a:srgbClr val="C00000"/>
                </a:solidFill>
              </a:rPr>
              <a:t>- the manipulation of conditions or behavior of substance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143000"/>
            <a:ext cx="8153400" cy="12192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4600" y="304800"/>
            <a:ext cx="36576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Literature Sources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048000"/>
            <a:ext cx="31614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Primary  Source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Secondary Source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Tertiary Source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304800"/>
            <a:ext cx="32004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67200" y="2895600"/>
            <a:ext cx="3657600" cy="228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E:\slides\readin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447800"/>
            <a:ext cx="31932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Tertiary  Source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4721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smtClean="0"/>
              <a:t>General explanations condensed from 'common knowledge</a:t>
            </a:r>
            <a:r>
              <a:rPr lang="en-US" sz="2000" dirty="0" smtClean="0"/>
              <a:t>' on the topic intended for a broad public audience. 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 These sources are usually </a:t>
            </a:r>
            <a:r>
              <a:rPr lang="en-US" sz="2000" b="1" dirty="0" smtClean="0"/>
              <a:t>not credited to a particular author. 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 These are </a:t>
            </a:r>
            <a:r>
              <a:rPr lang="en-US" sz="2000" b="1" dirty="0" smtClean="0"/>
              <a:t>intended only to provide a superficial overview </a:t>
            </a:r>
            <a:r>
              <a:rPr lang="en-US" sz="2000" dirty="0" smtClean="0"/>
              <a:t>of what the topic includes, its basic terminology, and </a:t>
            </a:r>
            <a:r>
              <a:rPr lang="en-US" sz="2000" b="1" dirty="0" smtClean="0"/>
              <a:t>often references for further reading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 Generally, tertiary sources </a:t>
            </a:r>
            <a:r>
              <a:rPr lang="en-US" sz="2000" b="1" dirty="0" smtClean="0"/>
              <a:t>are not considered to be acceptable material </a:t>
            </a:r>
            <a:r>
              <a:rPr lang="en-US" sz="2000" dirty="0" smtClean="0"/>
              <a:t>on which to base </a:t>
            </a:r>
            <a:r>
              <a:rPr lang="en-US" sz="2000" b="1" dirty="0" smtClean="0"/>
              <a:t>academic research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514600" y="304800"/>
            <a:ext cx="32004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1066800"/>
            <a:ext cx="8382000" cy="4648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Wikipedia, </a:t>
            </a:r>
            <a:r>
              <a:rPr lang="en-US" sz="2000" dirty="0" smtClean="0">
                <a:solidFill>
                  <a:srgbClr val="00B050"/>
                </a:solidFill>
              </a:rPr>
              <a:t>Encyclopedia Britannica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Reader's Digest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Abstracts</a:t>
            </a:r>
            <a:r>
              <a:rPr lang="en-US" sz="2000" dirty="0" smtClean="0"/>
              <a:t>, Bibliographies,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Chronologies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Classifications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Dictionaries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6"/>
                </a:solidFill>
              </a:rPr>
              <a:t>Directories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Guidebooks and manuals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Population registers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Statistics  etc.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Outline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44780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2400" dirty="0" smtClean="0"/>
              <a:t>Introduction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400" dirty="0" smtClean="0"/>
              <a:t>Methods of research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400" dirty="0" smtClean="0"/>
              <a:t>Types of research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400" dirty="0" smtClean="0"/>
              <a:t>Journal and journal articles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400" dirty="0" smtClean="0"/>
              <a:t>Art of scientific writing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endParaRPr lang="en-IN" sz="24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  <a:p>
            <a:pPr marL="285750" indent="-285750">
              <a:buFont typeface="Wingdings" pitchFamily="2" charset="2"/>
              <a:buChar char="ü"/>
            </a:pPr>
            <a:endParaRPr lang="en-IN" sz="24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22516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Secondary Source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These sources are works written on the topic in question by other researchers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 smtClean="0"/>
              <a:t> Secondary sources are based on primary sources </a:t>
            </a:r>
            <a:r>
              <a:rPr lang="en-US" sz="2000" dirty="0" smtClean="0"/>
              <a:t>— they are usually studies which analyze, evaluate, interpret, or criticize primary sources.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To determine what others have already reported about a particular research topic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Secondary sources are </a:t>
            </a:r>
            <a:r>
              <a:rPr lang="en-US" sz="2000" b="1" dirty="0" smtClean="0"/>
              <a:t>"</a:t>
            </a:r>
            <a:r>
              <a:rPr lang="en-US" sz="2000" b="1" dirty="0" smtClean="0">
                <a:hlinkClick r:id="rId2" action="ppaction://hlinkfile"/>
              </a:rPr>
              <a:t>second-hand information</a:t>
            </a:r>
            <a:r>
              <a:rPr lang="en-US" sz="2000" b="1" dirty="0" smtClean="0"/>
              <a:t>," </a:t>
            </a:r>
            <a:r>
              <a:rPr lang="en-US" sz="2000" dirty="0" smtClean="0"/>
              <a:t>analogous to human conversation.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Secondary sources </a:t>
            </a:r>
            <a:r>
              <a:rPr lang="en-US" sz="2000" b="1" dirty="0" smtClean="0"/>
              <a:t>can be articles in newspapers or popular magazines</a:t>
            </a:r>
            <a:r>
              <a:rPr lang="en-US" sz="2000" dirty="0" smtClean="0"/>
              <a:t>, book or movie reviews, or articles found in scholarly journals that address someone else's original research. 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304800"/>
            <a:ext cx="32004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624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Biographies 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Prior books &amp; papers on a topic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Literary criticism &amp; interpretation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History &amp; historical criticism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Political analyses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Reviews of law and legislation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Essays on morals and ethics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Analyses of social policy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Study and teaching material 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0" y="533400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Examples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657600" y="457200"/>
            <a:ext cx="18288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76535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Primary  Source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/>
              <a:t>For your own </a:t>
            </a:r>
            <a:r>
              <a:rPr lang="en-US" sz="2400" b="1" dirty="0" smtClean="0">
                <a:solidFill>
                  <a:srgbClr val="C00000"/>
                </a:solidFill>
              </a:rPr>
              <a:t>"new" </a:t>
            </a:r>
            <a:r>
              <a:rPr lang="en-US" sz="2400" dirty="0" smtClean="0">
                <a:solidFill>
                  <a:srgbClr val="C00000"/>
                </a:solidFill>
              </a:rPr>
              <a:t>view of the topic</a:t>
            </a:r>
            <a:r>
              <a:rPr lang="en-US" sz="2400" dirty="0" smtClean="0"/>
              <a:t>, guided by your review of what existing secondary sources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en-US" sz="2400" dirty="0" smtClean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/>
              <a:t>Academic research</a:t>
            </a:r>
            <a:r>
              <a:rPr lang="en-US" sz="2400" dirty="0" smtClean="0"/>
              <a:t> is based primarily on the analysis of primary sources, guided by perspectives on the topic which already exist via secondary sources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304800"/>
            <a:ext cx="25908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295400"/>
            <a:ext cx="7772400" cy="49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Personal papers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Letters (both personal and business)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Diaries and journals (both personal and business)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Photographs &amp; paintings, sketches, original maps, etc.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Advertisements, posters, and banners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Memoirs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Genealogy records, both personal/family and from public records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News footage (newsreels, videotapes or audiotapes, etc.)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Newspaper articles written at time of the event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Speeches which are contemporaneous with the event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57200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Oral histories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Minutes of meetings related to the event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Vital records (birth and death records, census records, court records, tax records, property records, church registers, or other public and private records).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Material artifacts (physical objects or evidence related to the event, including articles of clothing, furnishings, coins, stamps, buildings, tools, weapons,etc.)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Creative works, such as novels, essays, poetry, music, art, and audio or video recordings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More recently, computer software, e-mail archives, web documents, etc.</a:t>
            </a:r>
            <a:endParaRPr lang="en-US" sz="32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. . and many additional types of similar materials.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810000" y="152400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55442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American Chemical Society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AAS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Royal Society of Chemistry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Wiley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Elsevier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Springer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err="1" smtClean="0"/>
              <a:t>Hindawi</a:t>
            </a:r>
            <a:r>
              <a:rPr lang="en-US" sz="2000" dirty="0" smtClean="0"/>
              <a:t>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/>
              <a:t>Indian Academy of Sciences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and many more……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52400"/>
            <a:ext cx="7924800" cy="6858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66800" y="191869"/>
            <a:ext cx="10210800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</a:rPr>
              <a:t>Important Scientific and Chemistry Journals publishing Groups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7924800" cy="6858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66800" y="191869"/>
            <a:ext cx="1021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</a:rPr>
              <a:t>Important Scientific and Chemistry Journals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346280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Nature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Science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Langmuir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err="1" smtClean="0"/>
              <a:t>Angewandte</a:t>
            </a:r>
            <a:r>
              <a:rPr lang="en-IN" dirty="0" smtClean="0"/>
              <a:t> </a:t>
            </a:r>
            <a:r>
              <a:rPr lang="en-IN" dirty="0" err="1" smtClean="0"/>
              <a:t>Chemie</a:t>
            </a:r>
            <a:endParaRPr lang="en-IN" dirty="0" smtClean="0"/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Chemical Communications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Progress in Polymer Science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Journal of Physical Chemistry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RSC Advances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Applied Materials and Interfaces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066800"/>
            <a:ext cx="4055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Advanced Materials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Advanced Functional Materials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Nature Materials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Macromolecules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smtClean="0"/>
              <a:t>Environmental Science and Technology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922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4114800" cy="66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smtClean="0">
                <a:solidFill>
                  <a:srgbClr val="C00000"/>
                </a:solidFill>
                <a:latin typeface="Comic Sans MS" pitchFamily="66" charset="0"/>
              </a:rPr>
              <a:t>Literature Databases</a:t>
            </a:r>
            <a:endParaRPr lang="en-US" sz="28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319866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>
                <a:latin typeface="Comic Sans MS" pitchFamily="66" charset="0"/>
              </a:rPr>
              <a:t>Science Direct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82880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2" action="ppaction://hlinkfile"/>
              </a:rPr>
              <a:t>SciFinder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533400"/>
            <a:ext cx="2209800" cy="1524000"/>
            <a:chOff x="533400" y="1981200"/>
            <a:chExt cx="2590800" cy="16408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981200"/>
              <a:ext cx="2590800" cy="16408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609600" y="3124200"/>
              <a:ext cx="1849689" cy="39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nsolas" pitchFamily="49" charset="0"/>
                  <a:hlinkClick r:id="rId3" action="ppaction://hlinkpres?slideindex=1&amp;slidetitle="/>
                </a:rPr>
                <a:t>The Problem</a:t>
              </a:r>
              <a:endParaRPr lang="en-US" dirty="0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724400" y="457200"/>
            <a:ext cx="2819400" cy="1535113"/>
            <a:chOff x="4724400" y="773807"/>
            <a:chExt cx="2819400" cy="153580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773807"/>
              <a:ext cx="2819400" cy="15358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473" name="Rectangle 7"/>
            <p:cNvSpPr>
              <a:spLocks noChangeArrowheads="1"/>
            </p:cNvSpPr>
            <p:nvPr/>
          </p:nvSpPr>
          <p:spPr bwMode="auto">
            <a:xfrm>
              <a:off x="4800600" y="1752600"/>
              <a:ext cx="1197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nsolas" pitchFamily="49" charset="0"/>
                </a:rPr>
                <a:t>Approach</a:t>
              </a:r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4400" y="2647950"/>
            <a:ext cx="2819400" cy="1847850"/>
            <a:chOff x="2514600" y="3429000"/>
            <a:chExt cx="2895600" cy="200031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6228" y="3429000"/>
              <a:ext cx="2592345" cy="16188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471" name="Rectangle 10"/>
            <p:cNvSpPr>
              <a:spLocks noChangeArrowheads="1"/>
            </p:cNvSpPr>
            <p:nvPr/>
          </p:nvSpPr>
          <p:spPr bwMode="auto">
            <a:xfrm>
              <a:off x="2514600" y="5029200"/>
              <a:ext cx="2895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2">
                <a:buClr>
                  <a:srgbClr val="00B050"/>
                </a:buClr>
              </a:pPr>
              <a:r>
                <a:rPr lang="en-US" sz="2000" b="1">
                  <a:latin typeface="Consolas" pitchFamily="49" charset="0"/>
                </a:rPr>
                <a:t>Results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2819400"/>
            <a:ext cx="2590800" cy="2133600"/>
            <a:chOff x="838200" y="4038600"/>
            <a:chExt cx="2574324" cy="2305110"/>
          </a:xfrm>
        </p:grpSpPr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838200" y="5943600"/>
              <a:ext cx="2514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2" algn="just">
                <a:buClr>
                  <a:srgbClr val="00B050"/>
                </a:buClr>
              </a:pPr>
              <a:r>
                <a:rPr lang="en-US" sz="2000" b="1">
                  <a:latin typeface="Consolas" pitchFamily="49" charset="0"/>
                </a:rPr>
                <a:t>Conclusion</a:t>
              </a: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647" y="4038600"/>
              <a:ext cx="2116877" cy="19586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Striped Right Arrow 14"/>
          <p:cNvSpPr/>
          <p:nvPr/>
        </p:nvSpPr>
        <p:spPr>
          <a:xfrm>
            <a:off x="2971800" y="1143000"/>
            <a:ext cx="1447800" cy="457200"/>
          </a:xfrm>
          <a:prstGeom prst="stripedRightArrow">
            <a:avLst/>
          </a:prstGeom>
          <a:solidFill>
            <a:schemeClr val="bg1"/>
          </a:solidFill>
          <a:ln w="63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>
            <a:off x="7924800" y="1447800"/>
            <a:ext cx="990600" cy="1752600"/>
          </a:xfrm>
          <a:prstGeom prst="curvedLeftArrow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10613004">
            <a:off x="3668713" y="3532188"/>
            <a:ext cx="1008062" cy="457200"/>
          </a:xfrm>
          <a:prstGeom prst="stripedRightArrow">
            <a:avLst/>
          </a:prstGeom>
          <a:solidFill>
            <a:schemeClr val="bg1"/>
          </a:solidFill>
          <a:ln w="63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1125679">
            <a:off x="3065463" y="4995863"/>
            <a:ext cx="1008062" cy="457200"/>
          </a:xfrm>
          <a:prstGeom prst="stripedRightArrow">
            <a:avLst/>
          </a:prstGeom>
          <a:solidFill>
            <a:schemeClr val="bg1"/>
          </a:solidFill>
          <a:ln w="63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800600"/>
            <a:ext cx="2057400" cy="1947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10400" y="5943600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nsolas" pitchFamily="49" charset="0"/>
              </a:rPr>
              <a:t>Publications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714" y="304800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  <a:hlinkClick r:id="rId2" action="ppaction://hlinkfile"/>
              </a:rPr>
              <a:t>Chemical Abstract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8153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b="1" dirty="0" smtClean="0"/>
              <a:t>free web based tool </a:t>
            </a:r>
            <a:r>
              <a:rPr lang="en-US" dirty="0" smtClean="0"/>
              <a:t>to gather chemical information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Its  an </a:t>
            </a:r>
            <a:r>
              <a:rPr lang="en-US" b="1" dirty="0" smtClean="0"/>
              <a:t>American Chemical Society service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CAS is the only organization in the world whose objective is </a:t>
            </a:r>
            <a:r>
              <a:rPr lang="en-US" b="1" dirty="0" smtClean="0"/>
              <a:t>to find, collect and organize all publicly disclosed substance information.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CAS delivers the most current, complete, secure and interlinked digital information environment for scientific discovery.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/>
              <a:t>CAS Registry Numbers</a:t>
            </a:r>
            <a:r>
              <a:rPr lang="en-US" dirty="0" smtClean="0"/>
              <a:t> (often referred to as </a:t>
            </a:r>
            <a:r>
              <a:rPr lang="en-US" b="1" dirty="0" smtClean="0"/>
              <a:t>CAS RNs or CAS Numbers</a:t>
            </a:r>
            <a:r>
              <a:rPr lang="en-US" dirty="0" smtClean="0"/>
              <a:t>) are universally used to provide a unique, unmistakable identifier for chemical substances.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8382000" cy="1754326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CAS Registry Number itself has no inherent chemical significance but provides an unambiguous way to identify a chemical substance or molecular structure when there are many possible systematic, generic, proprietary or trivial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20083"/>
            <a:ext cx="8458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Google Scholar </a:t>
            </a:r>
            <a:r>
              <a:rPr lang="en-IN" b="1" dirty="0" smtClean="0">
                <a:solidFill>
                  <a:srgbClr val="C00000"/>
                </a:solidFill>
              </a:rPr>
              <a:t>was developed by Google Inc</a:t>
            </a:r>
            <a:r>
              <a:rPr lang="en-IN" b="1" dirty="0" smtClean="0"/>
              <a:t>.,</a:t>
            </a:r>
            <a:r>
              <a:rPr lang="en-IN" dirty="0" smtClean="0"/>
              <a:t> but it is freely accessible and aims to summarize all electronic references on a subject.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There is no </a:t>
            </a:r>
            <a:r>
              <a:rPr lang="en-IN" b="1" dirty="0" smtClean="0">
                <a:solidFill>
                  <a:srgbClr val="C00000"/>
                </a:solidFill>
              </a:rPr>
              <a:t>journal frame/list available for Google scholar</a:t>
            </a:r>
            <a:r>
              <a:rPr lang="en-IN" dirty="0" smtClean="0"/>
              <a:t>, because it presumably lists all publications that have emerged from the electronic search.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 It allows a </a:t>
            </a:r>
            <a:r>
              <a:rPr lang="en-IN" b="1" dirty="0" smtClean="0">
                <a:solidFill>
                  <a:srgbClr val="C00000"/>
                </a:solidFill>
              </a:rPr>
              <a:t>quick search and an advanced search</a:t>
            </a:r>
            <a:r>
              <a:rPr lang="en-IN" dirty="0" smtClean="0"/>
              <a:t>. In the advanced search the results can be limited by title words, authors, source, date of publication, and subject areas.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Each retrieved article is represented by title, authors, and source, but the abstract and information on </a:t>
            </a:r>
            <a:r>
              <a:rPr lang="en-IN" b="1" dirty="0" smtClean="0">
                <a:solidFill>
                  <a:srgbClr val="C00000"/>
                </a:solidFill>
              </a:rPr>
              <a:t>free full text availability are not provided by Google Scholar</a:t>
            </a:r>
            <a:r>
              <a:rPr lang="en-IN" dirty="0" smtClean="0">
                <a:solidFill>
                  <a:srgbClr val="C00000"/>
                </a:solidFill>
              </a:rPr>
              <a:t>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In addition, Google Scholar provides links to relevant articles and allows for a general Google Web search, using </a:t>
            </a:r>
            <a:r>
              <a:rPr lang="en-IN" b="1" dirty="0" smtClean="0">
                <a:solidFill>
                  <a:srgbClr val="C00000"/>
                </a:solidFill>
              </a:rPr>
              <a:t>self selected keywords </a:t>
            </a:r>
            <a:r>
              <a:rPr lang="en-IN" dirty="0" smtClean="0"/>
              <a:t>from the article and the author name.</a:t>
            </a:r>
            <a:endParaRPr lang="en-IN" dirty="0"/>
          </a:p>
        </p:txBody>
      </p:sp>
      <p:pic>
        <p:nvPicPr>
          <p:cNvPr id="1026" name="Picture 2" descr="http://taxprof.typepad.com/.a/6a00d8341c4eab53ef017ee55622e6970d-80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1950"/>
            <a:ext cx="28575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57200" y="1105070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developed by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NLM, a division of the National Institutes of Health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rapidly became synonymous 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medical literature research worldwide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offers a quick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 search with numerous keywords as well as limited searching with various criteria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search by authors, journal, date of publication, date of addition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or type of article].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results of a search can be displayed in a listing including from 5–500 items per page or as a summary [in which the full title, the names of the authors, the source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identification (PMID) of each article are presented], and the list can also be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presented with abstracts, if available.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3" descr="https://upload.wikimedia.org/wikipedia/commons/thumb/f/fb/US-NLM-PubMed-Logo.svg/250px-US-NLM-PubMed-Logo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2381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Information on whether an abstract is available and free text access is comprehensively represented by a displayed icon.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search can easily be sent to text, a file, the clipboard, e-mail, an RSS feed, and an order.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also allows for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direct use of other search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PubMed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now offers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million freely available articles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which a significant number come from digitized back issues.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s://upload.wikimedia.org/wikipedia/commons/thumb/f/fb/US-NLM-PubMed-Logo.svg/250px-US-NLM-PubMed-Logo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23812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The Scopus database was </a:t>
            </a:r>
            <a:r>
              <a:rPr lang="en-IN" sz="2000" b="1" dirty="0" smtClean="0"/>
              <a:t>developed by Elsevier</a:t>
            </a:r>
            <a:r>
              <a:rPr lang="en-IN" sz="2000" dirty="0" smtClean="0"/>
              <a:t>, combining the characteristics of both </a:t>
            </a:r>
            <a:r>
              <a:rPr lang="en-IN" sz="2000" dirty="0" err="1" smtClean="0"/>
              <a:t>PubMed</a:t>
            </a:r>
            <a:r>
              <a:rPr lang="en-IN" sz="2000" dirty="0" smtClean="0"/>
              <a:t> and Web of Science.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These combined characteristics allow for enhanced utility, both for m</a:t>
            </a:r>
            <a:r>
              <a:rPr lang="en-IN" sz="2000" b="1" dirty="0" smtClean="0"/>
              <a:t>edical literature research and academic needs </a:t>
            </a:r>
            <a:r>
              <a:rPr lang="en-IN" sz="2000" dirty="0" smtClean="0"/>
              <a:t>(citation analysis), yet </a:t>
            </a:r>
            <a:r>
              <a:rPr lang="en-IN" sz="2000" b="1" dirty="0" smtClean="0"/>
              <a:t>access to the database is not free.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It offers a quick search, a basic search, an author search, an advanced search and a source search.</a:t>
            </a:r>
            <a:endParaRPr lang="en-IN" sz="2000" dirty="0"/>
          </a:p>
        </p:txBody>
      </p:sp>
      <p:pic>
        <p:nvPicPr>
          <p:cNvPr id="63490" name="Picture 2" descr="https://tclibraryblog.files.wordpress.com/2014/02/scopusdark_webbutt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285750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istl.org/06-fall/scopu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43250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19200"/>
            <a:ext cx="17475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Impact Factor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05000"/>
            <a:ext cx="7924800" cy="211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Impact Factor is a measure of the frequency with which the </a:t>
            </a:r>
            <a:r>
              <a:rPr lang="en-US" b="1" dirty="0" smtClean="0"/>
              <a:t>"average article" in a journal has been cited in a given period of time.</a:t>
            </a:r>
            <a:r>
              <a:rPr lang="en-US" dirty="0" smtClean="0"/>
              <a:t> The impact factor is used as standard dimension and the relative importance of a scientific journal within its field. The Impact Factor is calculated by several scientific methods including citation analysis</a:t>
            </a:r>
            <a:endParaRPr 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43200" y="44958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Quality of Publication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Manuscript Quality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Presentational Quality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Editorial Quality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i="1" dirty="0" smtClean="0">
                <a:solidFill>
                  <a:schemeClr val="accent3"/>
                </a:solidFill>
              </a:rPr>
              <a:t>Thomson Reuters  </a:t>
            </a:r>
            <a:r>
              <a:rPr lang="en-US" dirty="0" smtClean="0"/>
              <a:t>impact factor method is widely accepted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The impact factor of a journal is calculated by dividing the number of current year citations to the source items published in that journal during the previous two years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:-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429000"/>
          <a:ext cx="5181600" cy="206883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1816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Calculation </a:t>
                      </a:r>
                      <a:r>
                        <a:rPr lang="en-US" sz="1600" b="1" dirty="0"/>
                        <a:t>for journal impact factor.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A= total cites in 1992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B= 1992 cites to articles published in 1990-91 (this is a subset of A)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C= number of articles published in 1990-91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D= B/C = 1992 impact factor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1752600"/>
          <a:ext cx="6248400" cy="25145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48400"/>
              </a:tblGrid>
              <a:tr h="6623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Calculation </a:t>
                      </a:r>
                      <a:r>
                        <a:rPr lang="en-US" sz="1600" b="1" dirty="0"/>
                        <a:t>for five-year impact factor: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One year of citations to five years of </a:t>
                      </a:r>
                      <a:r>
                        <a:rPr lang="en-US" sz="1600" b="1" dirty="0" smtClean="0"/>
                        <a:t>articles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8799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A= citations in 1992 to articles published in 1987-91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4861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B= articles published in 1987-91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  <a:tr h="4861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C= A/B = five-year impact factor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82401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/>
              <a:t>JCR (with Impact factor</a:t>
            </a:r>
            <a:r>
              <a:rPr lang="en-IN" sz="2800" dirty="0" smtClean="0"/>
              <a:t>)</a:t>
            </a:r>
            <a:endParaRPr lang="en-IN" sz="2800" b="1" dirty="0"/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 err="1" smtClean="0"/>
              <a:t>Eigenfactor</a:t>
            </a:r>
            <a:endParaRPr lang="en-IN" sz="2800" dirty="0"/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/>
              <a:t>Other JCR values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 err="1"/>
              <a:t>SCImago</a:t>
            </a:r>
            <a:r>
              <a:rPr lang="en-IN" sz="2800" dirty="0"/>
              <a:t> Journal &amp; Country Rank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/>
              <a:t>Google Scholar Metrics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IN" sz="2800" dirty="0"/>
              <a:t>Essential Science Indicators (ESI)</a:t>
            </a:r>
          </a:p>
        </p:txBody>
      </p:sp>
    </p:spTree>
    <p:extLst>
      <p:ext uri="{BB962C8B-B14F-4D97-AF65-F5344CB8AC3E}">
        <p14:creationId xmlns:p14="http://schemas.microsoft.com/office/powerpoint/2010/main" xmlns="" val="188973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lb in a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4891"/>
            <a:ext cx="4483835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3782" y="697422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Bulb in Room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4800599"/>
            <a:ext cx="2914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Measures adopted?</a:t>
            </a:r>
          </a:p>
          <a:p>
            <a:endParaRPr lang="en-IN" sz="2400" b="1" dirty="0"/>
          </a:p>
          <a:p>
            <a:r>
              <a:rPr lang="en-IN" sz="2400" b="1" dirty="0" smtClean="0">
                <a:hlinkClick r:id="rId3" action="ppaction://hlinkfile"/>
              </a:rPr>
              <a:t>Solution</a:t>
            </a:r>
            <a:r>
              <a:rPr lang="en-IN" sz="2400" b="1" dirty="0" smtClean="0"/>
              <a:t>?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200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93203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The Art of Scientific Writing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Research Reports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Thesis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Journal Articles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Books</a:t>
            </a:r>
            <a:endParaRPr lang="en-US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Research reporting is an </a:t>
            </a:r>
            <a:r>
              <a:rPr lang="en-US" b="1" dirty="0" smtClean="0"/>
              <a:t>oral/written presentation </a:t>
            </a:r>
            <a:r>
              <a:rPr lang="en-US" dirty="0" smtClean="0"/>
              <a:t>of important and useful aspects of the research work done.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 Intended to a specific research investigation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It is the last but a major part of the research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7620000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Without a report, a research study is incomplete and of no use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Research Reports: </a:t>
            </a:r>
            <a:r>
              <a:rPr lang="en-US" dirty="0" smtClean="0"/>
              <a:t>The final report about the research carried out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Thesis: </a:t>
            </a:r>
            <a:r>
              <a:rPr lang="en-US" dirty="0" smtClean="0"/>
              <a:t>The final report of the research work such as </a:t>
            </a:r>
            <a:r>
              <a:rPr lang="en-US" dirty="0" err="1" smtClean="0"/>
              <a:t>M.Sc</a:t>
            </a:r>
            <a:r>
              <a:rPr lang="en-US" dirty="0" smtClean="0"/>
              <a:t>, </a:t>
            </a:r>
            <a:r>
              <a:rPr lang="en-US" dirty="0" err="1" smtClean="0"/>
              <a:t>M.Phil</a:t>
            </a:r>
            <a:r>
              <a:rPr lang="en-US" dirty="0" smtClean="0"/>
              <a:t> or PhD works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Journal Articles: </a:t>
            </a:r>
            <a:r>
              <a:rPr lang="en-US" dirty="0" smtClean="0"/>
              <a:t>Communicating important results to magazines or journals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Books: </a:t>
            </a:r>
            <a:r>
              <a:rPr lang="en-US" dirty="0" smtClean="0"/>
              <a:t>Preparation of  write ups about a particular 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344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usual steps involved in writing report are: </a:t>
            </a:r>
          </a:p>
          <a:p>
            <a:pPr marL="1257300" lvl="2" indent="-342900" algn="just">
              <a:lnSpc>
                <a:spcPct val="150000"/>
              </a:lnSpc>
              <a:buAutoNum type="alphaLcParenBoth"/>
            </a:pPr>
            <a:r>
              <a:rPr lang="en-US" sz="2000" dirty="0" smtClean="0"/>
              <a:t>logical analysis of the subject-matter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/>
              <a:t>		(b) preparation of the final outline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/>
              <a:t>		(c) preparation of the rough draft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/>
              <a:t>		(d) rewriting and polishing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2000" dirty="0" smtClean="0"/>
              <a:t>		(e) preparation of the final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	(f) writing the final draft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	(g) </a:t>
            </a:r>
            <a:r>
              <a:rPr lang="en-US" sz="2000" b="1" dirty="0" smtClean="0">
                <a:solidFill>
                  <a:srgbClr val="C00000"/>
                </a:solidFill>
              </a:rPr>
              <a:t>bibliography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comprehensive layout of the research report should comprise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(A) preliminary pages; (B) the main text; and (C) the end matter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2731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UcParenBoth"/>
            </a:pPr>
            <a:r>
              <a:rPr lang="en-US" b="1" dirty="0" smtClean="0"/>
              <a:t>preliminary pages</a:t>
            </a:r>
          </a:p>
          <a:p>
            <a:pPr marL="342900" indent="-342900"/>
            <a:endParaRPr lang="en-US" b="1" smtClean="0"/>
          </a:p>
          <a:p>
            <a:pPr marL="342900" indent="-342900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1792575"/>
            <a:ext cx="7239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A title and date,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Acknowledgements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‘Preface’ or ‘Foreword’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Table of contents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List of tables and illustrations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126468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Main Text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535775"/>
            <a:ext cx="647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Statement of findings and recommendations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implications drawn from the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summary.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552426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Introduction-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Clear statement of objectives of the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Background of the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Hypothesis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Details about experiments/questionnaire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7432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Statement of findings and recommendations-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Statement of findings and recommendations </a:t>
            </a:r>
            <a:r>
              <a:rPr lang="en-US" b="1" dirty="0" smtClean="0"/>
              <a:t>in non-technical 	language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	</a:t>
            </a:r>
            <a:r>
              <a:rPr lang="en-US" dirty="0" smtClean="0"/>
              <a:t>In a concise 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4572000"/>
            <a:ext cx="6019800" cy="128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results-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implications drawn from the results-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summary-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06874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(C) The end matter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Mathematical derivations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Bibliography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Crystallographic data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Index (In case of books)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3429000"/>
            <a:ext cx="7467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For books and pamphlets the order may be as under: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1. Name of author, last name first.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2. Title, underlined to indicate italics.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3. Place, publisher, and date of publication.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4. Number of volumes.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2921169"/>
            <a:ext cx="4495800" cy="45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b="1" u="sng" dirty="0" smtClean="0"/>
              <a:t>Bibliography/References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i="1" dirty="0" smtClean="0"/>
          </a:p>
          <a:p>
            <a:pPr algn="just">
              <a:lnSpc>
                <a:spcPct val="150000"/>
              </a:lnSpc>
            </a:pPr>
            <a:r>
              <a:rPr lang="en-US" i="1" dirty="0" smtClean="0"/>
              <a:t>For magazines, newspapers and journals the order may be as under: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1. Name of the author, last name first.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2. Title of article, in quotation marks.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3. Name of periodical, underlined to indicate italics.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4. The volume or volume number.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5. The date of the issue.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6. The pagination.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Types of References Styles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APA style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ACS style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RSC style  etc.</a:t>
            </a:r>
          </a:p>
          <a:p>
            <a:endParaRPr lang="en-US" b="1" u="sng" dirty="0" smtClean="0"/>
          </a:p>
          <a:p>
            <a:endParaRPr lang="en-US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90800" y="6248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Different Programs are Available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Types of  Journal Articles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53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Articles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smtClean="0"/>
              <a:t>A detailed report about the research work done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Communications</a:t>
            </a:r>
            <a:r>
              <a:rPr lang="en-US" dirty="0" smtClean="0"/>
              <a:t>- A short report about the interesting results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Reviews</a:t>
            </a:r>
            <a:r>
              <a:rPr lang="en-US" dirty="0" smtClean="0"/>
              <a:t>- A collective analysis of the research works done in  a particular field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Construction of  Journal Articles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28928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of the article</a:t>
            </a:r>
          </a:p>
          <a:p>
            <a:r>
              <a:rPr lang="en-US" dirty="0" smtClean="0"/>
              <a:t>Authors and affiliations</a:t>
            </a:r>
          </a:p>
          <a:p>
            <a:r>
              <a:rPr lang="en-US" dirty="0" smtClean="0"/>
              <a:t>Abstract</a:t>
            </a:r>
          </a:p>
          <a:p>
            <a:r>
              <a:rPr lang="en-US" dirty="0" smtClean="0"/>
              <a:t>Key words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Experimental</a:t>
            </a:r>
          </a:p>
          <a:p>
            <a:r>
              <a:rPr lang="en-US" dirty="0" smtClean="0"/>
              <a:t>	Materials used</a:t>
            </a:r>
          </a:p>
          <a:p>
            <a:r>
              <a:rPr lang="en-US" dirty="0" smtClean="0"/>
              <a:t>	Method of preparation</a:t>
            </a:r>
          </a:p>
          <a:p>
            <a:r>
              <a:rPr lang="en-US" dirty="0" smtClean="0"/>
              <a:t>	Characterization</a:t>
            </a:r>
          </a:p>
          <a:p>
            <a:r>
              <a:rPr lang="en-US" dirty="0" smtClean="0"/>
              <a:t>Results and Discussion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419600" y="3276600"/>
            <a:ext cx="762000" cy="32004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4582180"/>
            <a:ext cx="118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hlinkClick r:id="rId2" action="ppaction://hlinkfile"/>
              </a:rPr>
              <a:t>Article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786" y="360218"/>
            <a:ext cx="464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Software for Graphs and other plots  </a:t>
            </a:r>
            <a:endParaRPr lang="en-I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Microsoft excel/</a:t>
            </a:r>
            <a:r>
              <a:rPr lang="en-IN" sz="2400" dirty="0" err="1" smtClean="0"/>
              <a:t>spreadsheet</a:t>
            </a:r>
            <a:endParaRPr lang="en-IN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err="1" smtClean="0"/>
              <a:t>Microcal</a:t>
            </a:r>
            <a:r>
              <a:rPr lang="en-IN" sz="2400" dirty="0" smtClean="0"/>
              <a:t> origin 6.0/8.0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err="1" smtClean="0"/>
              <a:t>Mathlab</a:t>
            </a:r>
            <a:endParaRPr lang="en-IN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R- Statistical analysis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1295400"/>
            <a:ext cx="4572000" cy="3657600"/>
            <a:chOff x="2514600" y="3429000"/>
            <a:chExt cx="2895600" cy="200031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3429000"/>
              <a:ext cx="2590800" cy="1619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514600" y="5029200"/>
              <a:ext cx="2895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>
                <a:buClr>
                  <a:srgbClr val="00B050"/>
                </a:buClr>
              </a:pPr>
              <a:endParaRPr lang="en-US" sz="2000" b="1" dirty="0" smtClean="0">
                <a:latin typeface="Consolas" pitchFamily="49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33600" y="4572000"/>
            <a:ext cx="4905510" cy="580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Art of scientific investigation</a:t>
            </a:r>
            <a:endParaRPr lang="en-US" sz="24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570930"/>
            <a:ext cx="8534400" cy="11346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Redman and </a:t>
            </a:r>
            <a:r>
              <a:rPr lang="en-US" sz="2400" dirty="0" err="1" smtClean="0">
                <a:latin typeface="+mj-lt"/>
              </a:rPr>
              <a:t>Mory</a:t>
            </a:r>
            <a:r>
              <a:rPr lang="en-US" sz="2400" dirty="0" smtClean="0">
                <a:latin typeface="+mj-lt"/>
              </a:rPr>
              <a:t> define research as a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“systematized effort to gain new knowledge.”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304800"/>
            <a:ext cx="3962400" cy="533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What is Research ?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14400"/>
            <a:ext cx="8305800" cy="113524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purpose of research is </a:t>
            </a:r>
            <a:r>
              <a:rPr lang="en-US" sz="2400" b="1" dirty="0" smtClean="0">
                <a:solidFill>
                  <a:srgbClr val="C00000"/>
                </a:solidFill>
              </a:rPr>
              <a:t>to discover answers to questions through the application of scientific procedures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28970"/>
            <a:ext cx="8305800" cy="46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7030A0"/>
                </a:solidFill>
              </a:rPr>
              <a:t>Exploratory/</a:t>
            </a:r>
            <a:r>
              <a:rPr lang="en-US" sz="2200" b="1" dirty="0" err="1" smtClean="0">
                <a:solidFill>
                  <a:srgbClr val="7030A0"/>
                </a:solidFill>
              </a:rPr>
              <a:t>formulative</a:t>
            </a:r>
            <a:r>
              <a:rPr lang="en-US" sz="2200" b="1" dirty="0" smtClean="0">
                <a:solidFill>
                  <a:srgbClr val="7030A0"/>
                </a:solidFill>
              </a:rPr>
              <a:t> research</a:t>
            </a:r>
            <a:r>
              <a:rPr lang="en-US" sz="2200" dirty="0" smtClean="0"/>
              <a:t>- (to get familiarity with phenomena or   to achieve new insights into it)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E.g</a:t>
            </a:r>
            <a:r>
              <a:rPr lang="en-US" sz="2200" b="1" dirty="0" smtClean="0"/>
              <a:t>:- RED RAIN 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7030A0"/>
                </a:solidFill>
              </a:rPr>
              <a:t>Descriptive research- </a:t>
            </a:r>
            <a:r>
              <a:rPr lang="en-US" sz="2200" dirty="0" smtClean="0"/>
              <a:t>( to portray the characteristics of individual, situation or a group) )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E.g</a:t>
            </a:r>
            <a:r>
              <a:rPr lang="en-US" sz="2200" b="1" dirty="0" smtClean="0"/>
              <a:t>:- Suicide in Kerala)</a:t>
            </a:r>
            <a:endParaRPr lang="en-US" sz="22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7030A0"/>
                </a:solidFill>
              </a:rPr>
              <a:t>Diagnostic research</a:t>
            </a:r>
            <a:r>
              <a:rPr lang="en-US" sz="2200" dirty="0" smtClean="0">
                <a:solidFill>
                  <a:srgbClr val="7030A0"/>
                </a:solidFill>
              </a:rPr>
              <a:t>- </a:t>
            </a:r>
            <a:r>
              <a:rPr lang="en-US" sz="2200" dirty="0" smtClean="0"/>
              <a:t>(to determine the frequency with which something  occurs or with which something associated with it) )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E.g</a:t>
            </a:r>
            <a:r>
              <a:rPr lang="en-US" sz="2200" b="1" dirty="0" smtClean="0"/>
              <a:t>:- Halley’s Comet)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7030A0"/>
                </a:solidFill>
              </a:rPr>
              <a:t>Hypothesis testing research</a:t>
            </a:r>
            <a:r>
              <a:rPr lang="en-US" sz="2200" dirty="0" smtClean="0">
                <a:solidFill>
                  <a:srgbClr val="7030A0"/>
                </a:solidFill>
              </a:rPr>
              <a:t>- </a:t>
            </a:r>
            <a:r>
              <a:rPr lang="en-US" sz="2200" dirty="0" smtClean="0"/>
              <a:t>(to test a theory) )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E.g</a:t>
            </a:r>
            <a:r>
              <a:rPr lang="en-US" sz="2200" b="1" dirty="0" smtClean="0"/>
              <a:t>:-  The theory)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2590800" y="152400"/>
            <a:ext cx="3962400" cy="533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Why Research ?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62000" y="1600200"/>
          <a:ext cx="6629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09800" y="304800"/>
            <a:ext cx="4953000" cy="533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Characteristics of Research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381000"/>
          <a:ext cx="7239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066800" y="4800600"/>
          <a:ext cx="7239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906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 Scientific method </a:t>
            </a:r>
            <a:r>
              <a:rPr lang="en-US" sz="2400" b="1" dirty="0" smtClean="0">
                <a:solidFill>
                  <a:srgbClr val="C00000"/>
                </a:solidFill>
              </a:rPr>
              <a:t>considers logic to a formulation/theory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 Before proposing a scientific problem, </a:t>
            </a:r>
            <a:r>
              <a:rPr lang="en-US" sz="2400" b="1" dirty="0" smtClean="0">
                <a:solidFill>
                  <a:srgbClr val="C00000"/>
                </a:solidFill>
              </a:rPr>
              <a:t>a scientist/researcher is clear  about all kind of alternatives  about the proposal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 All this is </a:t>
            </a:r>
            <a:r>
              <a:rPr lang="en-US" sz="2400" b="1" dirty="0" smtClean="0">
                <a:solidFill>
                  <a:srgbClr val="C00000"/>
                </a:solidFill>
              </a:rPr>
              <a:t>done through </a:t>
            </a:r>
            <a:r>
              <a:rPr lang="en-US" sz="2400" dirty="0" smtClean="0"/>
              <a:t>experimentation and survey investigations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0" y="152400"/>
            <a:ext cx="3962400" cy="533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Scientific Methods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2452</Words>
  <Application>Microsoft Office PowerPoint</Application>
  <PresentationFormat>On-screen Show (4:3)</PresentationFormat>
  <Paragraphs>351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 in chemistry</dc:title>
  <dc:creator/>
  <cp:lastModifiedBy>USER</cp:lastModifiedBy>
  <cp:revision>254</cp:revision>
  <dcterms:created xsi:type="dcterms:W3CDTF">2006-08-16T00:00:00Z</dcterms:created>
  <dcterms:modified xsi:type="dcterms:W3CDTF">2019-03-01T07:52:52Z</dcterms:modified>
</cp:coreProperties>
</file>