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8" r:id="rId2"/>
  </p:sldMasterIdLst>
  <p:sldIdLst>
    <p:sldId id="257" r:id="rId3"/>
    <p:sldId id="258" r:id="rId4"/>
    <p:sldId id="259" r:id="rId5"/>
    <p:sldId id="271" r:id="rId6"/>
    <p:sldId id="260" r:id="rId7"/>
    <p:sldId id="272" r:id="rId8"/>
    <p:sldId id="261" r:id="rId9"/>
    <p:sldId id="273" r:id="rId10"/>
    <p:sldId id="262" r:id="rId11"/>
    <p:sldId id="263" r:id="rId12"/>
    <p:sldId id="264" r:id="rId13"/>
    <p:sldId id="265" r:id="rId14"/>
    <p:sldId id="274" r:id="rId15"/>
    <p:sldId id="275" r:id="rId16"/>
    <p:sldId id="266" r:id="rId17"/>
    <p:sldId id="27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12" autoAdjust="0"/>
    <p:restoredTop sz="94660" autoAdjust="0"/>
  </p:normalViewPr>
  <p:slideViewPr>
    <p:cSldViewPr snapToGrid="0">
      <p:cViewPr varScale="1">
        <p:scale>
          <a:sx n="69" d="100"/>
          <a:sy n="69" d="100"/>
        </p:scale>
        <p:origin x="-66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577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93979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551701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65260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43162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094961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73414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31998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91506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293619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53582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159629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562744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40270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796290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78246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151397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45818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822492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418732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293358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9742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707718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976515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77636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33775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84602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F07401B-D6EA-47BC-877D-6FD75D169295}" type="datetimeFigureOut">
              <a:rPr lang="en-GB" smtClean="0"/>
              <a:pPr/>
              <a:t>01/03/2019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00658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418044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408394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89437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3304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407206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401B-D6EA-47BC-877D-6FD75D169295}" type="datetimeFigureOut">
              <a:rPr lang="en-GB" smtClean="0"/>
              <a:pPr/>
              <a:t>01/03/2019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110266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07401B-D6EA-47BC-877D-6FD75D169295}" type="datetimeFigureOut">
              <a:rPr lang="en-GB" smtClean="0"/>
              <a:pPr/>
              <a:t>01/03/2019</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258426858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F07401B-D6EA-47BC-877D-6FD75D169295}" type="datetimeFigureOut">
              <a:rPr lang="en-GB" smtClean="0"/>
              <a:pPr/>
              <a:t>01/03/2019</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D755F94-A9D2-45BE-8CD4-35B5526FADA3}" type="slidenum">
              <a:rPr lang="en-GB" smtClean="0"/>
              <a:pPr/>
              <a:t>‹#›</a:t>
            </a:fld>
            <a:endParaRPr lang="en-GB"/>
          </a:p>
        </p:txBody>
      </p:sp>
    </p:spTree>
    <p:extLst>
      <p:ext uri="{BB962C8B-B14F-4D97-AF65-F5344CB8AC3E}">
        <p14:creationId xmlns:p14="http://schemas.microsoft.com/office/powerpoint/2010/main" xmlns="" val="6277216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581891" y="401782"/>
            <a:ext cx="9712035" cy="252376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Periodic </a:t>
            </a: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Properties </a:t>
            </a:r>
          </a:p>
          <a:p>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 </a:t>
            </a:r>
          </a:p>
          <a:p>
            <a:pPr algn="ct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 a)Electron Affinity</a:t>
            </a:r>
          </a:p>
          <a:p>
            <a:pPr algn="ct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 </a:t>
            </a: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b)Electro Negativity</a:t>
            </a:r>
          </a:p>
          <a:p>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 </a:t>
            </a:r>
            <a:r>
              <a:rPr lang="en-GB" sz="2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     </a:t>
            </a:r>
            <a:endParaRPr lang="en-GB" sz="2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ndParaRPr>
          </a:p>
          <a:p>
            <a:endParaRPr lang="en-GB" dirty="0"/>
          </a:p>
        </p:txBody>
      </p:sp>
      <p:sp>
        <p:nvSpPr>
          <p:cNvPr id="4" name="Rectangle 3"/>
          <p:cNvSpPr/>
          <p:nvPr/>
        </p:nvSpPr>
        <p:spPr>
          <a:xfrm>
            <a:off x="4253346" y="3479999"/>
            <a:ext cx="4433454" cy="1200329"/>
          </a:xfrm>
          <a:prstGeom prst="rect">
            <a:avLst/>
          </a:prstGeom>
        </p:spPr>
        <p:txBody>
          <a:bodyPr wrap="square">
            <a:spAutoFit/>
          </a:bodyPr>
          <a:lstStyle/>
          <a:p>
            <a:pPr algn="ctr"/>
            <a:r>
              <a:rPr lang="en-GB" sz="2400" dirty="0" err="1" smtClean="0">
                <a:ln w="0"/>
                <a:effectLst>
                  <a:reflection blurRad="6350" stA="53000" endA="300" endPos="35500" dir="5400000" sy="-90000" algn="bl" rotWithShape="0"/>
                </a:effectLst>
                <a:latin typeface="Arial Black" panose="020B0A04020102020204" pitchFamily="34" charset="0"/>
              </a:rPr>
              <a:t>Anitha</a:t>
            </a:r>
            <a:r>
              <a:rPr lang="en-GB" sz="2400" dirty="0" smtClean="0">
                <a:ln w="0"/>
                <a:effectLst>
                  <a:reflection blurRad="6350" stA="53000" endA="300" endPos="35500" dir="5400000" sy="-90000" algn="bl" rotWithShape="0"/>
                </a:effectLst>
                <a:latin typeface="Arial Black" panose="020B0A04020102020204" pitchFamily="34" charset="0"/>
              </a:rPr>
              <a:t> </a:t>
            </a:r>
            <a:r>
              <a:rPr lang="en-GB" sz="2400" dirty="0" smtClean="0">
                <a:ln w="0"/>
                <a:effectLst>
                  <a:reflection blurRad="6350" stA="53000" endA="300" endPos="35500" dir="5400000" sy="-90000" algn="bl" rotWithShape="0"/>
                </a:effectLst>
                <a:latin typeface="Arial Black" panose="020B0A04020102020204" pitchFamily="34" charset="0"/>
              </a:rPr>
              <a:t>George Varghese</a:t>
            </a:r>
          </a:p>
          <a:p>
            <a:pPr algn="ctr"/>
            <a:r>
              <a:rPr lang="en-GB" sz="2400" dirty="0" smtClean="0">
                <a:ln w="0"/>
                <a:effectLst>
                  <a:reflection blurRad="6350" stA="53000" endA="300" endPos="35500" dir="5400000" sy="-90000" algn="bl" rotWithShape="0"/>
                </a:effectLst>
                <a:latin typeface="Arial Black" panose="020B0A04020102020204" pitchFamily="34" charset="0"/>
              </a:rPr>
              <a:t>Dept. of Chemistry</a:t>
            </a:r>
          </a:p>
          <a:p>
            <a:pPr algn="ctr"/>
            <a:r>
              <a:rPr lang="en-GB" sz="2400" dirty="0" err="1" smtClean="0">
                <a:ln w="0"/>
                <a:effectLst>
                  <a:reflection blurRad="6350" stA="53000" endA="300" endPos="35500" dir="5400000" sy="-90000" algn="bl" rotWithShape="0"/>
                </a:effectLst>
                <a:latin typeface="Arial Black" panose="020B0A04020102020204" pitchFamily="34" charset="0"/>
              </a:rPr>
              <a:t>Marthoma</a:t>
            </a:r>
            <a:r>
              <a:rPr lang="en-GB" sz="2400" dirty="0" smtClean="0">
                <a:ln w="0"/>
                <a:effectLst>
                  <a:reflection blurRad="6350" stA="53000" endA="300" endPos="35500" dir="5400000" sy="-90000" algn="bl" rotWithShape="0"/>
                </a:effectLst>
                <a:latin typeface="Arial Black" panose="020B0A04020102020204" pitchFamily="34" charset="0"/>
              </a:rPr>
              <a:t> College</a:t>
            </a:r>
          </a:p>
        </p:txBody>
      </p:sp>
    </p:spTree>
    <p:extLst>
      <p:ext uri="{BB962C8B-B14F-4D97-AF65-F5344CB8AC3E}">
        <p14:creationId xmlns:p14="http://schemas.microsoft.com/office/powerpoint/2010/main" xmlns="" val="368965837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srcRect l="1889" t="19325" r="51577" b="11907"/>
          <a:stretch/>
        </p:blipFill>
        <p:spPr>
          <a:xfrm>
            <a:off x="1374103" y="787791"/>
            <a:ext cx="9176666" cy="5580813"/>
          </a:xfrm>
          <a:prstGeom prst="rect">
            <a:avLst/>
          </a:prstGeom>
        </p:spPr>
      </p:pic>
    </p:spTree>
    <p:extLst>
      <p:ext uri="{BB962C8B-B14F-4D97-AF65-F5344CB8AC3E}">
        <p14:creationId xmlns:p14="http://schemas.microsoft.com/office/powerpoint/2010/main" xmlns="" val="583989554"/>
      </p:ext>
    </p:extLst>
  </p:cSld>
  <p:clrMapOvr>
    <a:masterClrMapping/>
  </p:clrMapOvr>
  <mc:AlternateContent xmlns:mc="http://schemas.openxmlformats.org/markup-compatibility/2006">
    <mc:Choice xmlns:p14="http://schemas.microsoft.com/office/powerpoint/2010/main" xmlns="" Requires="p14">
      <p:transition spd="slow">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412" y="915377"/>
            <a:ext cx="10253944" cy="5274408"/>
          </a:xfrm>
        </p:spPr>
        <p:style>
          <a:lnRef idx="2">
            <a:schemeClr val="accent1"/>
          </a:lnRef>
          <a:fillRef idx="1">
            <a:schemeClr val="lt1"/>
          </a:fillRef>
          <a:effectRef idx="0">
            <a:schemeClr val="accent1"/>
          </a:effectRef>
          <a:fontRef idx="minor">
            <a:schemeClr val="dk1"/>
          </a:fontRef>
        </p:style>
        <p:txBody>
          <a:bodyPr>
            <a:noAutofit/>
          </a:bodyPr>
          <a:lstStyle/>
          <a:p>
            <a:r>
              <a:rPr lang="en-GB" sz="2200" b="1" i="1" dirty="0">
                <a:latin typeface="Times New Roman" panose="02020603050405020304" pitchFamily="18" charset="0"/>
                <a:cs typeface="Times New Roman" panose="02020603050405020304" pitchFamily="18" charset="0"/>
              </a:rPr>
              <a:t>Why is fluorine out of line?</a:t>
            </a:r>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incoming electron is going to be closer to the nucleus in fluorine than in any other of these elements, so you would expect a high value of electron affinity.</a:t>
            </a:r>
          </a:p>
          <a:p>
            <a:r>
              <a:rPr lang="en-GB" sz="2200" dirty="0">
                <a:latin typeface="Times New Roman" panose="02020603050405020304" pitchFamily="18" charset="0"/>
                <a:cs typeface="Times New Roman" panose="02020603050405020304" pitchFamily="18" charset="0"/>
              </a:rPr>
              <a:t>However, because fluorine is such a small atom, you are putting the new electron into a region of space already crowded with electrons and there is a significant amount of repulsion. This repulsion lessens the attraction the incoming electron feels and so lessens the electron affinity.</a:t>
            </a:r>
          </a:p>
          <a:p>
            <a:r>
              <a:rPr lang="en-GB" sz="2200" b="1" dirty="0">
                <a:latin typeface="Times New Roman" panose="02020603050405020304" pitchFamily="18" charset="0"/>
                <a:cs typeface="Times New Roman" panose="02020603050405020304" pitchFamily="18" charset="0"/>
              </a:rPr>
              <a:t>Comparing Group </a:t>
            </a:r>
            <a:r>
              <a:rPr lang="en-GB" sz="2200" b="1" dirty="0" smtClean="0">
                <a:latin typeface="Times New Roman" panose="02020603050405020304" pitchFamily="18" charset="0"/>
                <a:cs typeface="Times New Roman" panose="02020603050405020304" pitchFamily="18" charset="0"/>
              </a:rPr>
              <a:t>16 </a:t>
            </a:r>
            <a:r>
              <a:rPr lang="en-GB" sz="2200" b="1" dirty="0">
                <a:latin typeface="Times New Roman" panose="02020603050405020304" pitchFamily="18" charset="0"/>
                <a:cs typeface="Times New Roman" panose="02020603050405020304" pitchFamily="18" charset="0"/>
              </a:rPr>
              <a:t>and Group </a:t>
            </a:r>
            <a:r>
              <a:rPr lang="en-GB" sz="2200" b="1" dirty="0" smtClean="0">
                <a:latin typeface="Times New Roman" panose="02020603050405020304" pitchFamily="18" charset="0"/>
                <a:cs typeface="Times New Roman" panose="02020603050405020304" pitchFamily="18" charset="0"/>
              </a:rPr>
              <a:t>17 values</a:t>
            </a:r>
          </a:p>
          <a:p>
            <a:r>
              <a:rPr lang="en-GB" sz="2200" dirty="0">
                <a:latin typeface="Times New Roman" panose="02020603050405020304" pitchFamily="18" charset="0"/>
                <a:cs typeface="Times New Roman" panose="02020603050405020304" pitchFamily="18" charset="0"/>
              </a:rPr>
              <a:t>As you might have noticed, the first electron affinity of oxygen (-142 kJ mol</a:t>
            </a:r>
            <a:r>
              <a:rPr lang="en-GB" sz="2200" baseline="30000" dirty="0">
                <a:latin typeface="Times New Roman" panose="02020603050405020304" pitchFamily="18" charset="0"/>
                <a:cs typeface="Times New Roman" panose="02020603050405020304" pitchFamily="18" charset="0"/>
              </a:rPr>
              <a:t>-1</a:t>
            </a:r>
            <a:r>
              <a:rPr lang="en-GB" sz="2200" dirty="0">
                <a:latin typeface="Times New Roman" panose="02020603050405020304" pitchFamily="18" charset="0"/>
                <a:cs typeface="Times New Roman" panose="02020603050405020304" pitchFamily="18" charset="0"/>
              </a:rPr>
              <a:t>) is less than that of fluorine (-328 kJ mol</a:t>
            </a:r>
            <a:r>
              <a:rPr lang="en-GB" sz="2200" baseline="30000" dirty="0">
                <a:latin typeface="Times New Roman" panose="02020603050405020304" pitchFamily="18" charset="0"/>
                <a:cs typeface="Times New Roman" panose="02020603050405020304" pitchFamily="18" charset="0"/>
              </a:rPr>
              <a:t>-1</a:t>
            </a:r>
            <a:r>
              <a:rPr lang="en-GB" sz="2200" dirty="0">
                <a:latin typeface="Times New Roman" panose="02020603050405020304" pitchFamily="18" charset="0"/>
                <a:cs typeface="Times New Roman" panose="02020603050405020304" pitchFamily="18" charset="0"/>
              </a:rPr>
              <a:t>). Similarly sulphur's (-200 kJ mol</a:t>
            </a:r>
            <a:r>
              <a:rPr lang="en-GB" sz="2200" baseline="30000" dirty="0">
                <a:latin typeface="Times New Roman" panose="02020603050405020304" pitchFamily="18" charset="0"/>
                <a:cs typeface="Times New Roman" panose="02020603050405020304" pitchFamily="18" charset="0"/>
              </a:rPr>
              <a:t>-1</a:t>
            </a:r>
            <a:r>
              <a:rPr lang="en-GB" sz="2200" dirty="0">
                <a:latin typeface="Times New Roman" panose="02020603050405020304" pitchFamily="18" charset="0"/>
                <a:cs typeface="Times New Roman" panose="02020603050405020304" pitchFamily="18" charset="0"/>
              </a:rPr>
              <a:t>) is less than chlorine's (-349 kJ mol</a:t>
            </a:r>
            <a:r>
              <a:rPr lang="en-GB" sz="2200" baseline="30000" dirty="0">
                <a:latin typeface="Times New Roman" panose="02020603050405020304" pitchFamily="18" charset="0"/>
                <a:cs typeface="Times New Roman" panose="02020603050405020304" pitchFamily="18" charset="0"/>
              </a:rPr>
              <a:t>-1</a:t>
            </a:r>
            <a:r>
              <a:rPr lang="en-GB" sz="2200" dirty="0">
                <a:latin typeface="Times New Roman" panose="02020603050405020304" pitchFamily="18" charset="0"/>
                <a:cs typeface="Times New Roman" panose="02020603050405020304" pitchFamily="18" charset="0"/>
              </a:rPr>
              <a:t>). Why?</a:t>
            </a:r>
          </a:p>
          <a:p>
            <a:r>
              <a:rPr lang="en-GB" sz="2200" dirty="0">
                <a:latin typeface="Times New Roman" panose="02020603050405020304" pitchFamily="18" charset="0"/>
                <a:cs typeface="Times New Roman" panose="02020603050405020304" pitchFamily="18" charset="0"/>
              </a:rPr>
              <a:t>It's simply that the </a:t>
            </a:r>
            <a:r>
              <a:rPr lang="en-GB" sz="2200">
                <a:latin typeface="Times New Roman" panose="02020603050405020304" pitchFamily="18" charset="0"/>
                <a:cs typeface="Times New Roman" panose="02020603050405020304" pitchFamily="18" charset="0"/>
              </a:rPr>
              <a:t>Group </a:t>
            </a:r>
            <a:r>
              <a:rPr lang="en-GB" sz="2200" smtClean="0">
                <a:latin typeface="Times New Roman" panose="02020603050405020304" pitchFamily="18" charset="0"/>
                <a:cs typeface="Times New Roman" panose="02020603050405020304" pitchFamily="18" charset="0"/>
              </a:rPr>
              <a:t>16 </a:t>
            </a:r>
            <a:r>
              <a:rPr lang="en-GB" sz="2200" dirty="0">
                <a:latin typeface="Times New Roman" panose="02020603050405020304" pitchFamily="18" charset="0"/>
                <a:cs typeface="Times New Roman" panose="02020603050405020304" pitchFamily="18" charset="0"/>
              </a:rPr>
              <a:t>element has 1 less proton in the nucleus than its next door neighbour in </a:t>
            </a:r>
            <a:r>
              <a:rPr lang="en-GB" sz="2200">
                <a:latin typeface="Times New Roman" panose="02020603050405020304" pitchFamily="18" charset="0"/>
                <a:cs typeface="Times New Roman" panose="02020603050405020304" pitchFamily="18" charset="0"/>
              </a:rPr>
              <a:t>Group </a:t>
            </a:r>
            <a:r>
              <a:rPr lang="en-GB" sz="2200" smtClean="0">
                <a:latin typeface="Times New Roman" panose="02020603050405020304" pitchFamily="18" charset="0"/>
                <a:cs typeface="Times New Roman" panose="02020603050405020304" pitchFamily="18" charset="0"/>
              </a:rPr>
              <a:t>17</a:t>
            </a:r>
            <a:r>
              <a:rPr lang="en-GB" sz="2200" dirty="0">
                <a:latin typeface="Times New Roman" panose="02020603050405020304" pitchFamily="18" charset="0"/>
                <a:cs typeface="Times New Roman" panose="02020603050405020304" pitchFamily="18" charset="0"/>
              </a:rPr>
              <a:t>. The amount of screening is the same in both</a:t>
            </a:r>
            <a:r>
              <a:rPr lang="en-GB" sz="2200" dirty="0" smtClean="0">
                <a:latin typeface="Times New Roman" panose="02020603050405020304" pitchFamily="18" charset="0"/>
                <a:cs typeface="Times New Roman" panose="02020603050405020304" pitchFamily="18" charset="0"/>
              </a:rPr>
              <a:t>.</a:t>
            </a:r>
            <a:endParaRPr lang="en-GB" sz="2200" dirty="0"/>
          </a:p>
        </p:txBody>
      </p:sp>
    </p:spTree>
    <p:extLst>
      <p:ext uri="{BB962C8B-B14F-4D97-AF65-F5344CB8AC3E}">
        <p14:creationId xmlns:p14="http://schemas.microsoft.com/office/powerpoint/2010/main" xmlns="" val="14057106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71500" indent="-571500">
              <a:buFont typeface="Wingdings" panose="05000000000000000000" pitchFamily="2" charset="2"/>
              <a:buChar char="v"/>
            </a:pPr>
            <a:r>
              <a:rPr lang="en-GB" b="1" dirty="0"/>
              <a:t> </a:t>
            </a:r>
            <a:r>
              <a:rPr lang="en-GB" b="1" dirty="0">
                <a:latin typeface="Times New Roman" panose="02020603050405020304" pitchFamily="18" charset="0"/>
                <a:cs typeface="Times New Roman" panose="02020603050405020304" pitchFamily="18" charset="0"/>
              </a:rPr>
              <a:t>ELECTRONEGATIVITY</a:t>
            </a:r>
            <a:r>
              <a:rPr lang="en-GB" b="1" dirty="0"/>
              <a:t> </a:t>
            </a:r>
            <a:endParaRPr lang="en-GB" dirty="0"/>
          </a:p>
        </p:txBody>
      </p:sp>
      <p:sp>
        <p:nvSpPr>
          <p:cNvPr id="3" name="Content Placeholder 2"/>
          <p:cNvSpPr>
            <a:spLocks noGrp="1"/>
          </p:cNvSpPr>
          <p:nvPr>
            <p:ph idx="1"/>
          </p:nvPr>
        </p:nvSpPr>
        <p:spPr>
          <a:xfrm>
            <a:off x="1154954" y="2603500"/>
            <a:ext cx="10225809" cy="3416300"/>
          </a:xfrm>
          <a:solidFill>
            <a:schemeClr val="bg1">
              <a:lumMod val="95000"/>
            </a:schemeClr>
          </a:solidFill>
        </p:spPr>
        <p:txBody>
          <a:bodyPr>
            <a:normAutofit/>
          </a:bodyPr>
          <a:lstStyle/>
          <a:p>
            <a:r>
              <a:rPr lang="en-GB" sz="2400" dirty="0">
                <a:latin typeface="Times New Roman" panose="02020603050405020304" pitchFamily="18" charset="0"/>
                <a:cs typeface="Times New Roman" panose="02020603050405020304" pitchFamily="18" charset="0"/>
              </a:rPr>
              <a:t>Electronegativity may be defined as the measure of the ability of an atom in a molecule to attract the bonded pair of electrons towards </a:t>
            </a:r>
            <a:r>
              <a:rPr lang="en-GB" sz="2400" dirty="0" smtClean="0">
                <a:latin typeface="Times New Roman" panose="02020603050405020304" pitchFamily="18" charset="0"/>
                <a:cs typeface="Times New Roman" panose="02020603050405020304" pitchFamily="18" charset="0"/>
              </a:rPr>
              <a:t>itself. </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Unlike </a:t>
            </a:r>
            <a:r>
              <a:rPr lang="en-GB" sz="2400" dirty="0">
                <a:latin typeface="Times New Roman" panose="02020603050405020304" pitchFamily="18" charset="0"/>
                <a:cs typeface="Times New Roman" panose="02020603050405020304" pitchFamily="18" charset="0"/>
              </a:rPr>
              <a:t>ionization enthalpy and electron gain enthalpy, electronegativity is not a measurable quantity</a:t>
            </a:r>
            <a:r>
              <a:rPr lang="en-GB" sz="2400" dirty="0" smtClean="0">
                <a:latin typeface="Times New Roman" panose="02020603050405020304" pitchFamily="18" charset="0"/>
                <a:cs typeface="Times New Roman" panose="02020603050405020304" pitchFamily="18" charset="0"/>
              </a:rPr>
              <a:t>.. </a:t>
            </a:r>
          </a:p>
          <a:p>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most common and widely used scale of electronegativity is the </a:t>
            </a:r>
            <a:r>
              <a:rPr lang="en-GB" sz="2400" b="1" dirty="0">
                <a:latin typeface="Times New Roman" panose="02020603050405020304" pitchFamily="18" charset="0"/>
                <a:cs typeface="Times New Roman" panose="02020603050405020304" pitchFamily="18" charset="0"/>
              </a:rPr>
              <a:t>Pauling scale. </a:t>
            </a:r>
            <a:endParaRPr lang="en-GB"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149757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3168" y="682752"/>
            <a:ext cx="9171100" cy="553998"/>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en-US" sz="2000" b="1" dirty="0" smtClean="0"/>
              <a:t>Pauling’s scale of electronegativity </a:t>
            </a:r>
            <a:r>
              <a:rPr lang="en-US" sz="2000" dirty="0" smtClean="0"/>
              <a:t>is based on excess bond energies.</a:t>
            </a:r>
          </a:p>
        </p:txBody>
      </p:sp>
      <mc:AlternateContent xmlns:mc="http://schemas.openxmlformats.org/markup-compatibility/2006">
        <mc:Choice xmlns:a14="http://schemas.microsoft.com/office/drawing/2010/main" xmlns="" Requires="a14">
          <p:sp>
            <p:nvSpPr>
              <p:cNvPr id="5" name="TextBox 4"/>
              <p:cNvSpPr txBox="1"/>
              <p:nvPr/>
            </p:nvSpPr>
            <p:spPr>
              <a:xfrm>
                <a:off x="963168" y="1468563"/>
                <a:ext cx="9023624" cy="1037463"/>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For the reaction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r>
                          <a:rPr lang="en-US" b="0" i="1" smtClean="0">
                            <a:latin typeface="Cambria Math"/>
                          </a:rPr>
                          <m:t>𝐴</m:t>
                        </m:r>
                        <m:r>
                          <a:rPr lang="en-US" b="0" i="1" smtClean="0">
                            <a:latin typeface="Cambria Math"/>
                          </a:rPr>
                          <m:t>−</m:t>
                        </m:r>
                        <m:r>
                          <a:rPr lang="en-US" b="0" i="1" smtClean="0">
                            <a:latin typeface="Cambria Math"/>
                          </a:rPr>
                          <m:t>𝐴</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r>
                          <a:rPr lang="en-US" b="0" i="1" smtClean="0">
                            <a:latin typeface="Cambria Math"/>
                          </a:rPr>
                          <m:t>𝐵</m:t>
                        </m:r>
                        <m:r>
                          <a:rPr lang="en-US" b="0" i="1" smtClean="0">
                            <a:latin typeface="Cambria Math"/>
                          </a:rPr>
                          <m:t>−</m:t>
                        </m:r>
                        <m:r>
                          <a:rPr lang="en-US" b="0" i="1" smtClean="0">
                            <a:latin typeface="Cambria Math"/>
                          </a:rPr>
                          <m:t>𝐵</m:t>
                        </m:r>
                      </m:e>
                    </m:d>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 </m:t>
                    </m:r>
                  </m:oMath>
                </a14:m>
                <a:r>
                  <a:rPr lang="en-US" dirty="0" smtClean="0"/>
                  <a:t>, the bond dissociation energy </a:t>
                </a:r>
              </a:p>
              <a:p>
                <a:r>
                  <a:rPr lang="en-US" dirty="0"/>
                  <a:t/>
                </a:r>
                <a:r>
                  <a:rPr lang="en-US" dirty="0" smtClean="0"/>
                  <a:t>    of A-B is higher than the mean of the bond dissociation energies of A-A and </a:t>
                </a:r>
              </a:p>
              <a:p>
                <a:r>
                  <a:rPr lang="en-US" dirty="0"/>
                  <a:t/>
                </a:r>
                <a:r>
                  <a:rPr lang="en-US" dirty="0" smtClean="0"/>
                  <a:t>    B-B bonds.</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963168" y="1468563"/>
                <a:ext cx="9023624" cy="1037463"/>
              </a:xfrm>
              <a:prstGeom prst="rect">
                <a:avLst/>
              </a:prstGeom>
              <a:blipFill rotWithShape="1">
                <a:blip r:embed="rId2"/>
                <a:stretch>
                  <a:fillRect l="-405" b="-8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963168" y="2757178"/>
                <a:ext cx="9794669" cy="1342227"/>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The difference between them is related to the difference in the electro negativities </a:t>
                </a:r>
              </a:p>
              <a:p>
                <a:r>
                  <a:rPr lang="en-US" dirty="0" smtClean="0"/>
                  <a:t>     of A and B by the modified empirical equation,</a:t>
                </a:r>
              </a:p>
              <a:p>
                <a:endParaRPr lang="en-US" dirty="0"/>
              </a:p>
              <a:p>
                <a:r>
                  <a:rPr lang="en-US" dirty="0" smtClean="0"/>
                  <a:t/>
                </a:r>
                <a14:m>
                  <m:oMath xmlns:m="http://schemas.openxmlformats.org/officeDocument/2006/math">
                    <m:sSub>
                      <m:sSubPr>
                        <m:ctrlPr>
                          <a:rPr lang="en-US" b="1" i="1" smtClean="0">
                            <a:latin typeface="Cambria Math"/>
                            <a:ea typeface="Cambria Math"/>
                          </a:rPr>
                        </m:ctrlPr>
                      </m:sSubPr>
                      <m:e>
                        <m:r>
                          <a:rPr lang="en-US" b="1" i="1" smtClean="0">
                            <a:latin typeface="Cambria Math"/>
                            <a:ea typeface="Cambria Math"/>
                          </a:rPr>
                          <m:t>∆</m:t>
                        </m:r>
                      </m:e>
                      <m:sub>
                        <m:r>
                          <a:rPr lang="en-US" b="1" i="1" smtClean="0">
                            <a:latin typeface="Cambria Math"/>
                            <a:ea typeface="Cambria Math"/>
                          </a:rPr>
                          <m:t>𝑨𝑩</m:t>
                        </m:r>
                      </m:sub>
                    </m:sSub>
                    <m:r>
                      <a:rPr lang="en-US" b="1" i="1" smtClean="0">
                        <a:latin typeface="Cambria Math"/>
                        <a:ea typeface="Cambria Math"/>
                      </a:rPr>
                      <m:t>= </m:t>
                    </m:r>
                    <m:sSub>
                      <m:sSubPr>
                        <m:ctrlPr>
                          <a:rPr lang="en-US" b="1" i="1" smtClean="0">
                            <a:latin typeface="Cambria Math"/>
                            <a:ea typeface="Cambria Math"/>
                          </a:rPr>
                        </m:ctrlPr>
                      </m:sSubPr>
                      <m:e>
                        <m:r>
                          <a:rPr lang="en-US" b="1" i="1" smtClean="0">
                            <a:latin typeface="Cambria Math"/>
                            <a:ea typeface="Cambria Math"/>
                          </a:rPr>
                          <m:t>𝑬</m:t>
                        </m:r>
                      </m:e>
                      <m:sub>
                        <m:r>
                          <a:rPr lang="en-US" b="1" i="1" smtClean="0">
                            <a:latin typeface="Cambria Math"/>
                            <a:ea typeface="Cambria Math"/>
                          </a:rPr>
                          <m:t>𝑨</m:t>
                        </m:r>
                        <m:r>
                          <a:rPr lang="en-US" b="1" i="1" smtClean="0">
                            <a:latin typeface="Cambria Math"/>
                            <a:ea typeface="Cambria Math"/>
                          </a:rPr>
                          <m:t>−</m:t>
                        </m:r>
                        <m:r>
                          <a:rPr lang="en-US" b="1" i="1" smtClean="0">
                            <a:latin typeface="Cambria Math"/>
                            <a:ea typeface="Cambria Math"/>
                          </a:rPr>
                          <m:t>𝑩</m:t>
                        </m:r>
                      </m:sub>
                    </m:sSub>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𝑬</m:t>
                            </m:r>
                          </m:e>
                          <m:sub>
                            <m:r>
                              <a:rPr lang="en-US" b="1" i="1" smtClean="0">
                                <a:latin typeface="Cambria Math"/>
                                <a:ea typeface="Cambria Math"/>
                              </a:rPr>
                              <m:t>𝑨</m:t>
                            </m:r>
                            <m:r>
                              <a:rPr lang="en-US" b="1" i="1" smtClean="0">
                                <a:latin typeface="Cambria Math"/>
                                <a:ea typeface="Cambria Math"/>
                              </a:rPr>
                              <m:t>−</m:t>
                            </m:r>
                            <m:r>
                              <a:rPr lang="en-US" b="1" i="1" smtClean="0">
                                <a:latin typeface="Cambria Math"/>
                                <a:ea typeface="Cambria Math"/>
                              </a:rPr>
                              <m:t>𝑨</m:t>
                            </m:r>
                          </m:sub>
                        </m:sSub>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𝑬</m:t>
                            </m:r>
                          </m:e>
                          <m:sub>
                            <m:r>
                              <a:rPr lang="en-US" b="1" i="1" smtClean="0">
                                <a:latin typeface="Cambria Math"/>
                                <a:ea typeface="Cambria Math"/>
                              </a:rPr>
                              <m:t>𝑩</m:t>
                            </m:r>
                            <m:r>
                              <a:rPr lang="en-US" b="1" i="1" smtClean="0">
                                <a:latin typeface="Cambria Math"/>
                                <a:ea typeface="Cambria Math"/>
                              </a:rPr>
                              <m:t>−</m:t>
                            </m:r>
                            <m:r>
                              <a:rPr lang="en-US" b="1" i="1" smtClean="0">
                                <a:latin typeface="Cambria Math"/>
                                <a:ea typeface="Cambria Math"/>
                              </a:rPr>
                              <m:t>𝑩</m:t>
                            </m:r>
                          </m:sub>
                        </m:sSub>
                        <m:r>
                          <a:rPr lang="en-US" b="1" i="1" smtClean="0">
                            <a:latin typeface="Cambria Math"/>
                            <a:ea typeface="Cambria Math"/>
                          </a:rPr>
                          <m:t>)</m:t>
                        </m:r>
                      </m:e>
                      <m:sup>
                        <m:f>
                          <m:fPr>
                            <m:ctrlPr>
                              <a:rPr lang="en-US" b="1" i="1" smtClean="0">
                                <a:latin typeface="Cambria Math"/>
                                <a:ea typeface="Cambria Math"/>
                              </a:rPr>
                            </m:ctrlPr>
                          </m:fPr>
                          <m:num>
                            <m:r>
                              <a:rPr lang="en-US" b="1" i="1" smtClean="0">
                                <a:latin typeface="Cambria Math"/>
                                <a:ea typeface="Cambria Math"/>
                              </a:rPr>
                              <m:t>𝟏</m:t>
                            </m:r>
                          </m:num>
                          <m:den>
                            <m:r>
                              <a:rPr lang="en-US" b="1" i="1" smtClean="0">
                                <a:latin typeface="Cambria Math"/>
                                <a:ea typeface="Cambria Math"/>
                              </a:rPr>
                              <m:t>𝟐</m:t>
                            </m:r>
                          </m:den>
                        </m:f>
                      </m:sup>
                    </m:sSup>
                  </m:oMath>
                </a14:m>
                <a:endParaRPr lang="en-US" b="1" dirty="0"/>
              </a:p>
            </p:txBody>
          </p:sp>
        </mc:Choice>
        <mc:Fallback>
          <p:sp>
            <p:nvSpPr>
              <p:cNvPr id="6" name="TextBox 5"/>
              <p:cNvSpPr txBox="1">
                <a:spLocks noRot="1" noChangeAspect="1" noMove="1" noResize="1" noEditPoints="1" noAdjustHandles="1" noChangeArrowheads="1" noChangeShapeType="1" noTextEdit="1"/>
              </p:cNvSpPr>
              <p:nvPr/>
            </p:nvSpPr>
            <p:spPr>
              <a:xfrm>
                <a:off x="963168" y="2757178"/>
                <a:ext cx="9794669" cy="1342227"/>
              </a:xfrm>
              <a:prstGeom prst="rect">
                <a:avLst/>
              </a:prstGeom>
              <a:blipFill rotWithShape="1">
                <a:blip r:embed="rId3"/>
                <a:stretch>
                  <a:fillRect l="-373" t="-2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963168" y="4486656"/>
                <a:ext cx="8774325" cy="389979"/>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The equation will become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1" i="1" smtClean="0">
                            <a:latin typeface="Cambria Math"/>
                          </a:rPr>
                          <m:t>𝑨</m:t>
                        </m:r>
                      </m:sub>
                    </m:sSub>
                    <m:r>
                      <a:rPr lang="en-US" b="1" i="1" smtClean="0">
                        <a:latin typeface="Cambria Math"/>
                      </a:rPr>
                      <m:t>−</m:t>
                    </m:r>
                    <m:sSub>
                      <m:sSubPr>
                        <m:ctrlPr>
                          <a:rPr lang="en-US" b="1" i="1" smtClean="0">
                            <a:latin typeface="Cambria Math"/>
                          </a:rPr>
                        </m:ctrlPr>
                      </m:sSubPr>
                      <m:e>
                        <m:r>
                          <a:rPr lang="en-US" b="1" i="1" smtClean="0">
                            <a:latin typeface="Cambria Math"/>
                          </a:rPr>
                          <m:t>𝑿</m:t>
                        </m:r>
                      </m:e>
                      <m:sub>
                        <m:r>
                          <a:rPr lang="en-US" b="1" i="1" smtClean="0">
                            <a:latin typeface="Cambria Math"/>
                          </a:rPr>
                          <m:t>𝑩</m:t>
                        </m:r>
                      </m:sub>
                    </m:sSub>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𝟐𝟎𝟖</m:t>
                    </m:r>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m:t>
                        </m:r>
                      </m:e>
                      <m:sub>
                        <m:r>
                          <a:rPr lang="en-US" b="1" i="1" smtClean="0">
                            <a:latin typeface="Cambria Math"/>
                            <a:ea typeface="Cambria Math"/>
                          </a:rPr>
                          <m:t>𝑨𝑩</m:t>
                        </m:r>
                      </m:sub>
                    </m:sSub>
                    <m:r>
                      <a:rPr lang="en-US" b="1" i="1" smtClean="0">
                        <a:latin typeface="Cambria Math"/>
                        <a:ea typeface="Cambria Math"/>
                      </a:rPr>
                      <m:t>)</m:t>
                    </m:r>
                  </m:oMath>
                </a14:m>
                <a:r>
                  <a:rPr lang="en-US" b="1" dirty="0" smtClean="0"/>
                  <a:t/>
                </a:r>
                <a:r>
                  <a:rPr lang="en-US" dirty="0" smtClean="0"/>
                  <a:t>when </a:t>
                </a:r>
                <a14:m>
                  <m:oMath xmlns:m="http://schemas.openxmlformats.org/officeDocument/2006/math">
                    <m:sSub>
                      <m:sSubPr>
                        <m:ctrlPr>
                          <a:rPr lang="en-US" i="1" smtClean="0">
                            <a:latin typeface="Cambria Math"/>
                          </a:rPr>
                        </m:ctrlPr>
                      </m:sSubPr>
                      <m:e>
                        <m:r>
                          <a:rPr lang="en-US" i="1" smtClean="0">
                            <a:latin typeface="Cambria Math"/>
                            <a:ea typeface="Cambria Math"/>
                          </a:rPr>
                          <m:t>∆</m:t>
                        </m:r>
                      </m:e>
                      <m:sub>
                        <m:r>
                          <a:rPr lang="en-US" b="0" i="1" smtClean="0">
                            <a:latin typeface="Cambria Math"/>
                          </a:rPr>
                          <m:t>𝐴𝐵</m:t>
                        </m:r>
                      </m:sub>
                    </m:sSub>
                  </m:oMath>
                </a14:m>
                <a:r>
                  <a:rPr lang="en-US" dirty="0" smtClean="0"/>
                  <a:t> is in kcal /mol.</a:t>
                </a:r>
              </a:p>
            </p:txBody>
          </p:sp>
        </mc:Choice>
        <mc:Fallback>
          <p:sp>
            <p:nvSpPr>
              <p:cNvPr id="7" name="TextBox 6"/>
              <p:cNvSpPr txBox="1">
                <a:spLocks noRot="1" noChangeAspect="1" noMove="1" noResize="1" noEditPoints="1" noAdjustHandles="1" noChangeArrowheads="1" noChangeShapeType="1" noTextEdit="1"/>
              </p:cNvSpPr>
              <p:nvPr/>
            </p:nvSpPr>
            <p:spPr>
              <a:xfrm>
                <a:off x="963168" y="4486656"/>
                <a:ext cx="8774325" cy="389979"/>
              </a:xfrm>
              <a:prstGeom prst="rect">
                <a:avLst/>
              </a:prstGeom>
              <a:blipFill rotWithShape="1">
                <a:blip r:embed="rId4"/>
                <a:stretch>
                  <a:fillRect l="-417" t="-3125" b="-234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963168" y="5242476"/>
                <a:ext cx="8541890" cy="389979"/>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The equation will become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1" i="1" smtClean="0">
                            <a:latin typeface="Cambria Math"/>
                          </a:rPr>
                          <m:t>𝑨</m:t>
                        </m:r>
                      </m:sub>
                    </m:sSub>
                    <m:r>
                      <a:rPr lang="en-US" b="1" i="1" smtClean="0">
                        <a:latin typeface="Cambria Math"/>
                      </a:rPr>
                      <m:t>−</m:t>
                    </m:r>
                    <m:sSub>
                      <m:sSubPr>
                        <m:ctrlPr>
                          <a:rPr lang="en-US" b="1" i="1" smtClean="0">
                            <a:latin typeface="Cambria Math"/>
                          </a:rPr>
                        </m:ctrlPr>
                      </m:sSubPr>
                      <m:e>
                        <m:r>
                          <a:rPr lang="en-US" b="1" i="1" smtClean="0">
                            <a:latin typeface="Cambria Math"/>
                          </a:rPr>
                          <m:t>𝑿</m:t>
                        </m:r>
                      </m:e>
                      <m:sub>
                        <m:r>
                          <a:rPr lang="en-US" b="1" i="1" smtClean="0">
                            <a:latin typeface="Cambria Math"/>
                          </a:rPr>
                          <m:t>𝑩</m:t>
                        </m:r>
                      </m:sub>
                    </m:sSub>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𝟏𝟎𝟏𝟕</m:t>
                    </m:r>
                    <m:r>
                      <a:rPr lang="en-US" b="1" i="1" smtClean="0">
                        <a:latin typeface="Cambria Math"/>
                        <a:ea typeface="Cambria Math"/>
                      </a:rPr>
                      <m:t>√(</m:t>
                    </m:r>
                    <m:sSub>
                      <m:sSubPr>
                        <m:ctrlPr>
                          <a:rPr lang="en-US" b="1" i="1" smtClean="0">
                            <a:latin typeface="Cambria Math"/>
                            <a:ea typeface="Cambria Math"/>
                          </a:rPr>
                        </m:ctrlPr>
                      </m:sSubPr>
                      <m:e>
                        <m:r>
                          <a:rPr lang="en-US" b="1" i="1" smtClean="0">
                            <a:latin typeface="Cambria Math"/>
                            <a:ea typeface="Cambria Math"/>
                          </a:rPr>
                          <m:t>∆</m:t>
                        </m:r>
                      </m:e>
                      <m:sub>
                        <m:r>
                          <a:rPr lang="en-US" b="1" i="1" smtClean="0">
                            <a:latin typeface="Cambria Math"/>
                            <a:ea typeface="Cambria Math"/>
                          </a:rPr>
                          <m:t>𝑨𝑩</m:t>
                        </m:r>
                      </m:sub>
                    </m:sSub>
                    <m:r>
                      <a:rPr lang="en-US" b="1" i="1" smtClean="0">
                        <a:latin typeface="Cambria Math"/>
                        <a:ea typeface="Cambria Math"/>
                      </a:rPr>
                      <m:t>)</m:t>
                    </m:r>
                  </m:oMath>
                </a14:m>
                <a:r>
                  <a:rPr lang="en-US" b="1" dirty="0" smtClean="0"/>
                  <a:t/>
                </a:r>
                <a:r>
                  <a:rPr lang="en-US" dirty="0" smtClean="0"/>
                  <a:t>when </a:t>
                </a:r>
                <a14:m>
                  <m:oMath xmlns:m="http://schemas.openxmlformats.org/officeDocument/2006/math">
                    <m:sSub>
                      <m:sSubPr>
                        <m:ctrlPr>
                          <a:rPr lang="en-US" i="1" smtClean="0">
                            <a:latin typeface="Cambria Math"/>
                          </a:rPr>
                        </m:ctrlPr>
                      </m:sSubPr>
                      <m:e>
                        <m:r>
                          <a:rPr lang="en-US" i="1" smtClean="0">
                            <a:latin typeface="Cambria Math"/>
                            <a:ea typeface="Cambria Math"/>
                          </a:rPr>
                          <m:t>∆</m:t>
                        </m:r>
                      </m:e>
                      <m:sub>
                        <m:r>
                          <a:rPr lang="en-US" b="0" i="1" smtClean="0">
                            <a:latin typeface="Cambria Math"/>
                          </a:rPr>
                          <m:t>𝐴𝐵</m:t>
                        </m:r>
                      </m:sub>
                    </m:sSub>
                  </m:oMath>
                </a14:m>
                <a:r>
                  <a:rPr lang="en-US" dirty="0" smtClean="0"/>
                  <a:t> is in kJ/mol.</a:t>
                </a:r>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963168" y="5242476"/>
                <a:ext cx="8541890" cy="389979"/>
              </a:xfrm>
              <a:prstGeom prst="rect">
                <a:avLst/>
              </a:prstGeom>
              <a:blipFill rotWithShape="1">
                <a:blip r:embed="rId5"/>
                <a:stretch>
                  <a:fillRect l="-428" t="-3125" b="-23438"/>
                </a:stretch>
              </a:blipFill>
            </p:spPr>
            <p:txBody>
              <a:bodyPr/>
              <a:lstStyle/>
              <a:p>
                <a:r>
                  <a:rPr lang="en-US">
                    <a:noFill/>
                  </a:rPr>
                  <a:t> </a:t>
                </a:r>
              </a:p>
            </p:txBody>
          </p:sp>
        </mc:Fallback>
      </mc:AlternateContent>
    </p:spTree>
    <p:extLst>
      <p:ext uri="{BB962C8B-B14F-4D97-AF65-F5344CB8AC3E}">
        <p14:creationId xmlns:p14="http://schemas.microsoft.com/office/powerpoint/2010/main" xmlns="" val="175481775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1024128"/>
            <a:ext cx="9741769" cy="870688"/>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dirty="0" smtClean="0"/>
              <a:t>The extra stability of A-B bond can be explained on the basis of polarity developed</a:t>
            </a:r>
          </a:p>
          <a:p>
            <a:pPr>
              <a:lnSpc>
                <a:spcPct val="150000"/>
              </a:lnSpc>
            </a:pPr>
            <a:r>
              <a:rPr lang="en-US" dirty="0"/>
              <a:t> </a:t>
            </a:r>
            <a:r>
              <a:rPr lang="en-US" dirty="0" smtClean="0"/>
              <a:t>    due to the electronegativity differences of A and B.</a:t>
            </a:r>
            <a:endParaRPr lang="en-US" dirty="0"/>
          </a:p>
        </p:txBody>
      </p:sp>
      <p:sp>
        <p:nvSpPr>
          <p:cNvPr id="3" name="TextBox 2"/>
          <p:cNvSpPr txBox="1"/>
          <p:nvPr/>
        </p:nvSpPr>
        <p:spPr>
          <a:xfrm>
            <a:off x="780287" y="2389632"/>
            <a:ext cx="9858789" cy="784830"/>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The </a:t>
            </a:r>
            <a:r>
              <a:rPr lang="en-US" b="1" dirty="0" smtClean="0"/>
              <a:t>higher </a:t>
            </a:r>
            <a:r>
              <a:rPr lang="en-US" dirty="0" smtClean="0"/>
              <a:t>the electronegativity difference, </a:t>
            </a:r>
            <a:r>
              <a:rPr lang="en-US" b="1" dirty="0" smtClean="0"/>
              <a:t>higher </a:t>
            </a:r>
            <a:r>
              <a:rPr lang="en-US" dirty="0" smtClean="0"/>
              <a:t>would be the polarity developed</a:t>
            </a:r>
          </a:p>
          <a:p>
            <a:pPr>
              <a:lnSpc>
                <a:spcPct val="150000"/>
              </a:lnSpc>
            </a:pPr>
            <a:r>
              <a:rPr lang="en-US" dirty="0"/>
              <a:t> </a:t>
            </a:r>
            <a:r>
              <a:rPr lang="en-US" dirty="0" smtClean="0"/>
              <a:t>    and </a:t>
            </a:r>
            <a:r>
              <a:rPr lang="en-US" b="1" dirty="0" smtClean="0"/>
              <a:t>greater </a:t>
            </a:r>
            <a:r>
              <a:rPr lang="en-US" dirty="0" smtClean="0"/>
              <a:t>will be the stability of A-B bond.</a:t>
            </a:r>
            <a:endParaRPr lang="en-US" dirty="0"/>
          </a:p>
        </p:txBody>
      </p:sp>
      <p:sp>
        <p:nvSpPr>
          <p:cNvPr id="4" name="TextBox 3"/>
          <p:cNvSpPr txBox="1"/>
          <p:nvPr/>
        </p:nvSpPr>
        <p:spPr>
          <a:xfrm>
            <a:off x="776989" y="3815762"/>
            <a:ext cx="9504525" cy="732188"/>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Pauling has arbitrarily assumed the electronegativity of hydrogen to be 2.05 and </a:t>
            </a:r>
          </a:p>
          <a:p>
            <a:pPr>
              <a:lnSpc>
                <a:spcPct val="150000"/>
              </a:lnSpc>
            </a:pPr>
            <a:r>
              <a:rPr lang="en-US" dirty="0"/>
              <a:t> </a:t>
            </a:r>
            <a:r>
              <a:rPr lang="en-US" dirty="0" smtClean="0"/>
              <a:t>    calculated the electro negativities of other elements using the above equation.</a:t>
            </a:r>
            <a:endParaRPr lang="en-US" dirty="0"/>
          </a:p>
        </p:txBody>
      </p:sp>
      <p:sp>
        <p:nvSpPr>
          <p:cNvPr id="5" name="TextBox 4"/>
          <p:cNvSpPr txBox="1"/>
          <p:nvPr/>
        </p:nvSpPr>
        <p:spPr>
          <a:xfrm>
            <a:off x="963167" y="5157216"/>
            <a:ext cx="8707833" cy="731290"/>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t>In Pauling’s scale, the most electronegative element Fluorine is having an </a:t>
            </a:r>
          </a:p>
          <a:p>
            <a:pPr>
              <a:lnSpc>
                <a:spcPct val="150000"/>
              </a:lnSpc>
            </a:pPr>
            <a:r>
              <a:rPr lang="en-US" b="1" dirty="0"/>
              <a:t> </a:t>
            </a:r>
            <a:r>
              <a:rPr lang="en-US" b="1" dirty="0" smtClean="0"/>
              <a:t>    electronegativity value of 3.98.</a:t>
            </a:r>
            <a:endParaRPr lang="en-US" b="1" dirty="0"/>
          </a:p>
        </p:txBody>
      </p:sp>
    </p:spTree>
    <p:extLst>
      <p:ext uri="{BB962C8B-B14F-4D97-AF65-F5344CB8AC3E}">
        <p14:creationId xmlns:p14="http://schemas.microsoft.com/office/powerpoint/2010/main" xmlns="" val="683020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669" y="479279"/>
            <a:ext cx="10282080" cy="5893386"/>
          </a:xfrm>
        </p:spPr>
        <p:style>
          <a:lnRef idx="2">
            <a:schemeClr val="accent5"/>
          </a:lnRef>
          <a:fillRef idx="1">
            <a:schemeClr val="lt1"/>
          </a:fillRef>
          <a:effectRef idx="0">
            <a:schemeClr val="accent5"/>
          </a:effectRef>
          <a:fontRef idx="minor">
            <a:schemeClr val="dk1"/>
          </a:fontRef>
        </p:style>
        <p:txBody>
          <a:bodyPr>
            <a:normAutofit/>
          </a:bodyPr>
          <a:lstStyle/>
          <a:p>
            <a:r>
              <a:rPr lang="en-GB" sz="2000" b="1" dirty="0">
                <a:latin typeface="Times New Roman" panose="02020603050405020304" pitchFamily="18" charset="0"/>
                <a:cs typeface="Times New Roman" panose="02020603050405020304" pitchFamily="18" charset="0"/>
              </a:rPr>
              <a:t>What happens if two atoms of equal electronegativity bond together?</a:t>
            </a:r>
            <a:endParaRPr lang="en-GB" sz="2000" dirty="0" smtClean="0">
              <a:latin typeface="Times New Roman" panose="02020603050405020304" pitchFamily="18" charset="0"/>
              <a:cs typeface="Times New Roman" panose="02020603050405020304" pitchFamily="18" charset="0"/>
            </a:endParaRPr>
          </a:p>
          <a:p>
            <a:pPr marL="0" indent="0">
              <a:buNone/>
            </a:pPr>
            <a:r>
              <a:rPr lang="en-GB" sz="1600" b="1" dirty="0" smtClean="0">
                <a:latin typeface="Times New Roman" panose="02020603050405020304" pitchFamily="18" charset="0"/>
                <a:cs typeface="Times New Roman" panose="02020603050405020304" pitchFamily="18" charset="0"/>
              </a:rPr>
              <a:t>     </a:t>
            </a:r>
            <a:endParaRPr lang="en-GB" sz="1600" dirty="0" smtClean="0">
              <a:latin typeface="Times New Roman" panose="02020603050405020304" pitchFamily="18" charset="0"/>
              <a:cs typeface="Times New Roman" panose="02020603050405020304" pitchFamily="18" charset="0"/>
            </a:endParaRPr>
          </a:p>
          <a:p>
            <a:pPr marL="0" lvl="0" indent="0">
              <a:buClr>
                <a:srgbClr val="B31166"/>
              </a:buClr>
              <a:buNone/>
            </a:pPr>
            <a:r>
              <a:rPr lang="en-GB" sz="1600" b="1" dirty="0" smtClean="0">
                <a:solidFill>
                  <a:prstClr val="black"/>
                </a:solidFill>
                <a:latin typeface="Times New Roman" panose="02020603050405020304" pitchFamily="18" charset="0"/>
                <a:cs typeface="Times New Roman" panose="02020603050405020304" pitchFamily="18" charset="0"/>
              </a:rPr>
              <a:t>    Consider </a:t>
            </a:r>
            <a:r>
              <a:rPr lang="en-GB" sz="1600" b="1" dirty="0">
                <a:solidFill>
                  <a:prstClr val="black"/>
                </a:solidFill>
                <a:latin typeface="Times New Roman" panose="02020603050405020304" pitchFamily="18" charset="0"/>
                <a:cs typeface="Times New Roman" panose="02020603050405020304" pitchFamily="18" charset="0"/>
              </a:rPr>
              <a:t>a bond between two atoms, A and B. Each atom may be forming other bonds as well   </a:t>
            </a:r>
          </a:p>
          <a:p>
            <a:pPr marL="0" lvl="0" indent="0">
              <a:buClr>
                <a:srgbClr val="B31166"/>
              </a:buClr>
              <a:buNone/>
            </a:pPr>
            <a:r>
              <a:rPr lang="en-GB" sz="1600" b="1" dirty="0">
                <a:solidFill>
                  <a:prstClr val="black"/>
                </a:solidFill>
                <a:latin typeface="Times New Roman" panose="02020603050405020304" pitchFamily="18" charset="0"/>
                <a:cs typeface="Times New Roman" panose="02020603050405020304" pitchFamily="18" charset="0"/>
              </a:rPr>
              <a:t>     as the one  shown - but these are irrelevant to the argument.</a:t>
            </a:r>
          </a:p>
          <a:p>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pPr lvl="0">
              <a:buClr>
                <a:srgbClr val="B31166"/>
              </a:buClr>
            </a:pPr>
            <a:r>
              <a:rPr lang="en-GB" sz="2000" b="1" dirty="0">
                <a:solidFill>
                  <a:prstClr val="black"/>
                </a:solidFill>
                <a:latin typeface="Times New Roman" panose="02020603050405020304" pitchFamily="18" charset="0"/>
                <a:cs typeface="Times New Roman" panose="02020603050405020304" pitchFamily="18" charset="0"/>
              </a:rPr>
              <a:t>What happens if B is slightly more electronegative than A?</a:t>
            </a:r>
          </a:p>
          <a:p>
            <a:endParaRPr lang="en-GB"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843119" y="2389632"/>
            <a:ext cx="2995870" cy="795559"/>
          </a:xfrm>
          <a:prstGeom prst="rect">
            <a:avLst/>
          </a:prstGeom>
        </p:spPr>
      </p:pic>
      <p:pic>
        <p:nvPicPr>
          <p:cNvPr id="6" name="Picture 5"/>
          <p:cNvPicPr>
            <a:picLocks noChangeAspect="1"/>
          </p:cNvPicPr>
          <p:nvPr/>
        </p:nvPicPr>
        <p:blipFill>
          <a:blip r:embed="rId3"/>
          <a:stretch>
            <a:fillRect/>
          </a:stretch>
        </p:blipFill>
        <p:spPr>
          <a:xfrm>
            <a:off x="3843119" y="4359189"/>
            <a:ext cx="2915750" cy="1151595"/>
          </a:xfrm>
          <a:prstGeom prst="rect">
            <a:avLst/>
          </a:prstGeom>
        </p:spPr>
      </p:pic>
    </p:spTree>
    <p:extLst>
      <p:ext uri="{BB962C8B-B14F-4D97-AF65-F5344CB8AC3E}">
        <p14:creationId xmlns:p14="http://schemas.microsoft.com/office/powerpoint/2010/main" xmlns="" val="22115439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8721" y="911543"/>
            <a:ext cx="6632575"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1721" y="1691767"/>
            <a:ext cx="241458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8721" y="2986786"/>
            <a:ext cx="9879594" cy="2304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013204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397" y="1350499"/>
            <a:ext cx="10422757" cy="4866249"/>
          </a:xfrm>
        </p:spPr>
        <p:style>
          <a:lnRef idx="2">
            <a:schemeClr val="dk1"/>
          </a:lnRef>
          <a:fillRef idx="1">
            <a:schemeClr val="lt1"/>
          </a:fillRef>
          <a:effectRef idx="0">
            <a:schemeClr val="dk1"/>
          </a:effectRef>
          <a:fontRef idx="minor">
            <a:schemeClr val="dk1"/>
          </a:fontRef>
        </p:style>
        <p:txBody>
          <a:bodyPr>
            <a:normAutofit/>
          </a:bodyPr>
          <a:lstStyle/>
          <a:p>
            <a:r>
              <a:rPr lang="en-GB" sz="2200" b="1" i="1" dirty="0">
                <a:latin typeface="Times New Roman" panose="02020603050405020304" pitchFamily="18" charset="0"/>
                <a:cs typeface="Times New Roman" panose="02020603050405020304" pitchFamily="18" charset="0"/>
              </a:rPr>
              <a:t>The main factors on which the </a:t>
            </a:r>
            <a:r>
              <a:rPr lang="en-GB" sz="2200" b="1" i="1" dirty="0" smtClean="0">
                <a:latin typeface="Times New Roman" panose="02020603050405020304" pitchFamily="18" charset="0"/>
                <a:cs typeface="Times New Roman" panose="02020603050405020304" pitchFamily="18" charset="0"/>
              </a:rPr>
              <a:t>electronegativity </a:t>
            </a:r>
            <a:r>
              <a:rPr lang="en-GB" sz="2200" b="1" i="1" dirty="0">
                <a:latin typeface="Times New Roman" panose="02020603050405020304" pitchFamily="18" charset="0"/>
                <a:cs typeface="Times New Roman" panose="02020603050405020304" pitchFamily="18" charset="0"/>
              </a:rPr>
              <a:t>depends are effective nuclear charge and atomic radius. </a:t>
            </a:r>
          </a:p>
          <a:p>
            <a:pPr marL="0" indent="0">
              <a:buNone/>
            </a:pP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      + </a:t>
            </a:r>
            <a:r>
              <a:rPr lang="en-GB" sz="2200" dirty="0">
                <a:latin typeface="Times New Roman" panose="02020603050405020304" pitchFamily="18" charset="0"/>
                <a:cs typeface="Times New Roman" panose="02020603050405020304" pitchFamily="18" charset="0"/>
              </a:rPr>
              <a:t>Greater the effective nuclear charge greater is </a:t>
            </a:r>
            <a:r>
              <a:rPr lang="en-GB" sz="2200" dirty="0" smtClean="0">
                <a:latin typeface="Times New Roman" panose="02020603050405020304" pitchFamily="18" charset="0"/>
                <a:cs typeface="Times New Roman" panose="02020603050405020304" pitchFamily="18" charset="0"/>
              </a:rPr>
              <a:t>the electro </a:t>
            </a:r>
            <a:r>
              <a:rPr lang="en-GB" sz="2200" dirty="0">
                <a:latin typeface="Times New Roman" panose="02020603050405020304" pitchFamily="18" charset="0"/>
                <a:cs typeface="Times New Roman" panose="02020603050405020304" pitchFamily="18" charset="0"/>
              </a:rPr>
              <a:t>negativity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 Smaller the atomic radius greater is the electro </a:t>
            </a:r>
            <a:r>
              <a:rPr lang="en-GB" sz="2200" dirty="0" smtClean="0">
                <a:latin typeface="Times New Roman" panose="02020603050405020304" pitchFamily="18" charset="0"/>
                <a:cs typeface="Times New Roman" panose="02020603050405020304" pitchFamily="18" charset="0"/>
              </a:rPr>
              <a:t>negativity </a:t>
            </a:r>
            <a:r>
              <a:rPr lang="en-GB" sz="2200" dirty="0">
                <a:latin typeface="Times New Roman" panose="02020603050405020304" pitchFamily="18" charset="0"/>
                <a:cs typeface="Times New Roman" panose="02020603050405020304" pitchFamily="18" charset="0"/>
              </a:rPr>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 The electro negativity of any given element is not </a:t>
            </a:r>
            <a:r>
              <a:rPr lang="en-GB" sz="2200" dirty="0" smtClean="0">
                <a:latin typeface="Times New Roman" panose="02020603050405020304" pitchFamily="18" charset="0"/>
                <a:cs typeface="Times New Roman" panose="02020603050405020304" pitchFamily="18" charset="0"/>
              </a:rPr>
              <a:t>constant </a:t>
            </a:r>
            <a:r>
              <a:rPr lang="en-GB" sz="2200" dirty="0">
                <a:latin typeface="Times New Roman" panose="02020603050405020304" pitchFamily="18" charset="0"/>
                <a:cs typeface="Times New Roman" panose="02020603050405020304" pitchFamily="18" charset="0"/>
              </a:rPr>
              <a:t>but varies depending on </a:t>
            </a:r>
            <a:r>
              <a:rPr lang="en-GB" sz="2200" dirty="0" smtClean="0">
                <a:latin typeface="Times New Roman" panose="02020603050405020304" pitchFamily="18" charset="0"/>
                <a:cs typeface="Times New Roman" panose="02020603050405020304" pitchFamily="18" charset="0"/>
              </a:rPr>
              <a:t>        the element </a:t>
            </a:r>
            <a:r>
              <a:rPr lang="en-GB" sz="2200" dirty="0">
                <a:latin typeface="Times New Roman" panose="02020603050405020304" pitchFamily="18" charset="0"/>
                <a:cs typeface="Times New Roman" panose="02020603050405020304" pitchFamily="18" charset="0"/>
              </a:rPr>
              <a:t>to which </a:t>
            </a:r>
            <a:r>
              <a:rPr lang="en-GB" sz="2200" dirty="0" smtClean="0">
                <a:latin typeface="Times New Roman" panose="02020603050405020304" pitchFamily="18" charset="0"/>
                <a:cs typeface="Times New Roman" panose="02020603050405020304" pitchFamily="18" charset="0"/>
              </a:rPr>
              <a:t>it is </a:t>
            </a:r>
            <a:r>
              <a:rPr lang="en-GB" sz="2200" dirty="0">
                <a:latin typeface="Times New Roman" panose="02020603050405020304" pitchFamily="18" charset="0"/>
                <a:cs typeface="Times New Roman" panose="02020603050405020304" pitchFamily="18" charset="0"/>
              </a:rPr>
              <a:t>bound. </a:t>
            </a:r>
            <a:endParaRPr lang="en-GB" sz="2200" dirty="0" smtClean="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In</a:t>
            </a:r>
            <a:r>
              <a:rPr lang="en-GB" sz="2200" b="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a period electronegativity increases in moving from left to right. This is due to the reason that </a:t>
            </a:r>
            <a:r>
              <a:rPr lang="en-GB" sz="2200" b="1" i="1" dirty="0">
                <a:latin typeface="Times New Roman" panose="02020603050405020304" pitchFamily="18" charset="0"/>
                <a:cs typeface="Times New Roman" panose="02020603050405020304" pitchFamily="18" charset="0"/>
              </a:rPr>
              <a:t>nuclear charge increases whereas atomic radius decreases as we move from left to right in a period</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Halogens have the highest value of electronegativity in their respective periods. </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In a group electronegativity decreases on moving down the group. This is due to the </a:t>
            </a:r>
            <a:r>
              <a:rPr lang="en-GB" sz="2200" b="1" i="1" dirty="0">
                <a:latin typeface="Times New Roman" panose="02020603050405020304" pitchFamily="18" charset="0"/>
                <a:cs typeface="Times New Roman" panose="02020603050405020304" pitchFamily="18" charset="0"/>
              </a:rPr>
              <a:t>effect of increased atomic radius</a:t>
            </a:r>
            <a:r>
              <a:rPr lang="en-GB" sz="2200" i="1" dirty="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xmlns="" val="269349767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25503" t="27740" r="25879" b="48556"/>
          <a:stretch/>
        </p:blipFill>
        <p:spPr>
          <a:xfrm>
            <a:off x="1350496" y="703383"/>
            <a:ext cx="9340527" cy="25603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2"/>
          <a:srcRect l="25313" t="67548" r="27395" b="13220"/>
          <a:stretch/>
        </p:blipFill>
        <p:spPr>
          <a:xfrm>
            <a:off x="1350496" y="3446584"/>
            <a:ext cx="8983805" cy="2869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4712867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12751" y="808718"/>
            <a:ext cx="10113267" cy="5386949"/>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ü"/>
            </a:pPr>
            <a:r>
              <a:rPr lang="en-GB" b="1" i="1" dirty="0"/>
              <a:t>Explaining the diagonal relationship with regard to </a:t>
            </a:r>
            <a:r>
              <a:rPr lang="en-GB" b="1" i="1" dirty="0" smtClean="0"/>
              <a:t>electronegativity</a:t>
            </a:r>
          </a:p>
          <a:p>
            <a:r>
              <a:rPr lang="en-GB" dirty="0" smtClean="0">
                <a:latin typeface="Times New Roman" panose="02020603050405020304" pitchFamily="18" charset="0"/>
                <a:cs typeface="Times New Roman" panose="02020603050405020304" pitchFamily="18" charset="0"/>
              </a:rPr>
              <a:t>Electronegativity </a:t>
            </a:r>
            <a:r>
              <a:rPr lang="en-GB" dirty="0">
                <a:latin typeface="Times New Roman" panose="02020603050405020304" pitchFamily="18" charset="0"/>
                <a:cs typeface="Times New Roman" panose="02020603050405020304" pitchFamily="18" charset="0"/>
              </a:rPr>
              <a:t>increases across the Periodic Table. So, for example, the </a:t>
            </a:r>
            <a:r>
              <a:rPr lang="en-GB" dirty="0" smtClean="0">
                <a:latin typeface="Times New Roman" panose="02020603050405020304" pitchFamily="18" charset="0"/>
                <a:cs typeface="Times New Roman" panose="02020603050405020304" pitchFamily="18" charset="0"/>
              </a:rPr>
              <a:t>electronegativity </a:t>
            </a:r>
            <a:r>
              <a:rPr lang="en-GB" dirty="0">
                <a:latin typeface="Times New Roman" panose="02020603050405020304" pitchFamily="18" charset="0"/>
                <a:cs typeface="Times New Roman" panose="02020603050405020304" pitchFamily="18" charset="0"/>
              </a:rPr>
              <a:t>of beryllium and boron are:</a:t>
            </a:r>
          </a:p>
          <a:p>
            <a:pPr marL="0" indent="0">
              <a:buNone/>
            </a:pPr>
            <a:r>
              <a:rPr lang="en-GB" dirty="0" smtClean="0">
                <a:latin typeface="Times New Roman" panose="02020603050405020304" pitchFamily="18" charset="0"/>
                <a:cs typeface="Times New Roman" panose="02020603050405020304" pitchFamily="18" charset="0"/>
              </a:rPr>
              <a:t>								</a:t>
            </a:r>
          </a:p>
          <a:p>
            <a:r>
              <a:rPr lang="en-GB" dirty="0" smtClean="0">
                <a:latin typeface="Times New Roman" panose="02020603050405020304" pitchFamily="18" charset="0"/>
                <a:cs typeface="Times New Roman" panose="02020603050405020304" pitchFamily="18" charset="0"/>
              </a:rPr>
              <a:t>Electronegativity falls as you go down the Periodic Table. So, for example, the electronegativity of boron and aluminium are:</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So</a:t>
            </a:r>
            <a:r>
              <a:rPr lang="en-GB" dirty="0">
                <a:latin typeface="Times New Roman" panose="02020603050405020304" pitchFamily="18" charset="0"/>
                <a:cs typeface="Times New Roman" panose="02020603050405020304" pitchFamily="18" charset="0"/>
              </a:rPr>
              <a:t>, comparing Be and Al, you find the values are (by chance) exactly the same.</a:t>
            </a:r>
          </a:p>
          <a:p>
            <a:r>
              <a:rPr lang="en-GB" dirty="0">
                <a:latin typeface="Times New Roman" panose="02020603050405020304" pitchFamily="18" charset="0"/>
                <a:cs typeface="Times New Roman" panose="02020603050405020304" pitchFamily="18" charset="0"/>
              </a:rPr>
              <a:t>The increase from Group 2 to Group 3 is offset by the fall as you go down Group 3 from boron to aluminium.</a:t>
            </a:r>
          </a:p>
          <a:p>
            <a:r>
              <a:rPr lang="en-GB" dirty="0">
                <a:latin typeface="Times New Roman" panose="02020603050405020304" pitchFamily="18" charset="0"/>
                <a:cs typeface="Times New Roman" panose="02020603050405020304" pitchFamily="18" charset="0"/>
              </a:rPr>
              <a:t>Something similar happens from lithium (1.0) to magnesium (1.2), and from boron (2.0) to silicon (1.8).</a:t>
            </a:r>
          </a:p>
          <a:p>
            <a:r>
              <a:rPr lang="en-GB" dirty="0">
                <a:latin typeface="Times New Roman" panose="02020603050405020304" pitchFamily="18" charset="0"/>
                <a:cs typeface="Times New Roman" panose="02020603050405020304" pitchFamily="18" charset="0"/>
              </a:rPr>
              <a:t>In these cases, the </a:t>
            </a:r>
            <a:r>
              <a:rPr lang="en-GB" dirty="0" smtClean="0">
                <a:latin typeface="Times New Roman" panose="02020603050405020304" pitchFamily="18" charset="0"/>
                <a:cs typeface="Times New Roman" panose="02020603050405020304" pitchFamily="18" charset="0"/>
              </a:rPr>
              <a:t>electro negativities </a:t>
            </a:r>
            <a:r>
              <a:rPr lang="en-GB" dirty="0">
                <a:latin typeface="Times New Roman" panose="02020603050405020304" pitchFamily="18" charset="0"/>
                <a:cs typeface="Times New Roman" panose="02020603050405020304" pitchFamily="18" charset="0"/>
              </a:rPr>
              <a:t>aren't exactly the same, but are very close.</a:t>
            </a:r>
          </a:p>
          <a:p>
            <a:r>
              <a:rPr lang="en-GB" dirty="0">
                <a:latin typeface="Times New Roman" panose="02020603050405020304" pitchFamily="18" charset="0"/>
                <a:cs typeface="Times New Roman" panose="02020603050405020304" pitchFamily="18" charset="0"/>
              </a:rPr>
              <a:t>Similar </a:t>
            </a:r>
            <a:r>
              <a:rPr lang="en-GB" dirty="0" smtClean="0">
                <a:latin typeface="Times New Roman" panose="02020603050405020304" pitchFamily="18" charset="0"/>
                <a:cs typeface="Times New Roman" panose="02020603050405020304" pitchFamily="18" charset="0"/>
              </a:rPr>
              <a:t>electronegativity </a:t>
            </a:r>
            <a:r>
              <a:rPr lang="en-GB" dirty="0">
                <a:latin typeface="Times New Roman" panose="02020603050405020304" pitchFamily="18" charset="0"/>
                <a:cs typeface="Times New Roman" panose="02020603050405020304" pitchFamily="18" charset="0"/>
              </a:rPr>
              <a:t>between the members of these diagonal pairs means that they are likely to form similar types of bonds, and that will affect their chemistry</a:t>
            </a:r>
          </a:p>
          <a:p>
            <a:endParaRPr lang="en-GB" dirty="0"/>
          </a:p>
        </p:txBody>
      </p:sp>
      <p:pic>
        <p:nvPicPr>
          <p:cNvPr id="8" name="Picture 7"/>
          <p:cNvPicPr>
            <a:picLocks noChangeAspect="1"/>
          </p:cNvPicPr>
          <p:nvPr/>
        </p:nvPicPr>
        <p:blipFill rotWithShape="1">
          <a:blip r:embed="rId2"/>
          <a:srcRect l="43907" r="44547" b="28728"/>
          <a:stretch/>
        </p:blipFill>
        <p:spPr>
          <a:xfrm>
            <a:off x="5536014" y="1588361"/>
            <a:ext cx="822584" cy="703384"/>
          </a:xfrm>
          <a:prstGeom prst="rect">
            <a:avLst/>
          </a:prstGeom>
        </p:spPr>
      </p:pic>
      <p:pic>
        <p:nvPicPr>
          <p:cNvPr id="9" name="Picture 8"/>
          <p:cNvPicPr>
            <a:picLocks noChangeAspect="1"/>
          </p:cNvPicPr>
          <p:nvPr/>
        </p:nvPicPr>
        <p:blipFill rotWithShape="1">
          <a:blip r:embed="rId3"/>
          <a:srcRect l="45109" r="44788" b="28728"/>
          <a:stretch/>
        </p:blipFill>
        <p:spPr>
          <a:xfrm>
            <a:off x="5572710" y="2573100"/>
            <a:ext cx="749192" cy="732146"/>
          </a:xfrm>
          <a:prstGeom prst="rect">
            <a:avLst/>
          </a:prstGeom>
        </p:spPr>
      </p:pic>
    </p:spTree>
    <p:extLst>
      <p:ext uri="{BB962C8B-B14F-4D97-AF65-F5344CB8AC3E}">
        <p14:creationId xmlns:p14="http://schemas.microsoft.com/office/powerpoint/2010/main" xmlns="" val="22426620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62" y="987552"/>
            <a:ext cx="8761413" cy="682752"/>
          </a:xfrm>
        </p:spPr>
        <p:style>
          <a:lnRef idx="2">
            <a:schemeClr val="accent5"/>
          </a:lnRef>
          <a:fillRef idx="1">
            <a:schemeClr val="lt1"/>
          </a:fillRef>
          <a:effectRef idx="0">
            <a:schemeClr val="accent5"/>
          </a:effectRef>
          <a:fontRef idx="minor">
            <a:schemeClr val="dk1"/>
          </a:fontRef>
        </p:style>
        <p:txBody>
          <a:bodyPr/>
          <a:lstStyle/>
          <a:p>
            <a:pPr marL="571500" indent="-571500">
              <a:buFont typeface="Wingdings" panose="05000000000000000000" pitchFamily="2" charset="2"/>
              <a:buChar char="v"/>
            </a:pPr>
            <a:r>
              <a:rPr lang="en-GB" sz="2400" b="1" dirty="0" smtClean="0">
                <a:latin typeface="Times New Roman" panose="02020603050405020304" pitchFamily="18" charset="0"/>
                <a:cs typeface="Times New Roman" panose="02020603050405020304" pitchFamily="18" charset="0"/>
              </a:rPr>
              <a:t>ELECTRON </a:t>
            </a:r>
            <a:r>
              <a:rPr lang="en-GB" sz="2400" b="1" dirty="0">
                <a:latin typeface="Times New Roman" panose="02020603050405020304" pitchFamily="18" charset="0"/>
                <a:cs typeface="Times New Roman" panose="02020603050405020304" pitchFamily="18" charset="0"/>
              </a:rPr>
              <a:t>AFFINITY (ELECTRON GAIN ENTHALPY) </a:t>
            </a:r>
            <a:endParaRPr lang="en-GB"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67495" y="2238207"/>
            <a:ext cx="8761413" cy="4524315"/>
          </a:xfrm>
          <a:prstGeom prst="rect">
            <a:avLst/>
          </a:prstGeom>
          <a:noFill/>
        </p:spPr>
        <p:txBody>
          <a:bodyPr wrap="square" rtlCol="0">
            <a:spAutoFit/>
          </a:bodyPr>
          <a:lstStyle/>
          <a:p>
            <a:pPr marL="457200" indent="-4572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Electron gain enthalpy</a:t>
            </a:r>
            <a:r>
              <a:rPr lang="en-GB" sz="2800" b="1"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is defined as the enthalpy change taking place when an isolated </a:t>
            </a:r>
            <a:r>
              <a:rPr lang="en-GB" sz="2800" dirty="0" smtClean="0">
                <a:latin typeface="Times New Roman" panose="02020603050405020304" pitchFamily="18" charset="0"/>
                <a:cs typeface="Times New Roman" panose="02020603050405020304" pitchFamily="18" charset="0"/>
              </a:rPr>
              <a:t>gaseous </a:t>
            </a:r>
            <a:r>
              <a:rPr lang="en-GB" sz="2800" dirty="0">
                <a:latin typeface="Times New Roman" panose="02020603050405020304" pitchFamily="18" charset="0"/>
                <a:cs typeface="Times New Roman" panose="02020603050405020304" pitchFamily="18" charset="0"/>
              </a:rPr>
              <a:t>atom accepts an electron to form a mono valent gaseous anion. </a:t>
            </a:r>
            <a:endParaRPr lang="en-GB"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GB"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GB"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The electron affinity is a measure of the attraction between incoming electron and the nucleus.</a:t>
            </a:r>
          </a:p>
          <a:p>
            <a:endParaRPr lang="en-GB" sz="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Stronger the attraction, more energy is released.</a:t>
            </a:r>
          </a:p>
        </p:txBody>
      </p:sp>
      <p:pic>
        <p:nvPicPr>
          <p:cNvPr id="5" name="Picture 4"/>
          <p:cNvPicPr>
            <a:picLocks noChangeAspect="1"/>
          </p:cNvPicPr>
          <p:nvPr/>
        </p:nvPicPr>
        <p:blipFill>
          <a:blip r:embed="rId2"/>
          <a:stretch>
            <a:fillRect/>
          </a:stretch>
        </p:blipFill>
        <p:spPr>
          <a:xfrm>
            <a:off x="3271998" y="3751890"/>
            <a:ext cx="5512059" cy="1082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8137221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2658" y="1163056"/>
            <a:ext cx="4935968" cy="156966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en-US" sz="96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END</a:t>
            </a:r>
            <a:endParaRPr lang="en-US" sz="9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4680045" y="3698855"/>
            <a:ext cx="4051109" cy="923330"/>
          </a:xfrm>
          <a:prstGeom prst="rect">
            <a:avLst/>
          </a:prstGeom>
          <a:noFill/>
        </p:spPr>
        <p:txBody>
          <a:bodyPr wrap="none" lIns="91440" tIns="45720" rIns="91440" bIns="45720">
            <a:spAutoFit/>
          </a:bodyPr>
          <a:lstStyle/>
          <a:p>
            <a:pPr algn="ctr"/>
            <a:r>
              <a:rPr lang="en-US" sz="5400" b="1" i="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a:t>
            </a:r>
            <a:endParaRPr lang="en-US" sz="5400" b="1" i="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295519907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71500" indent="-571500">
              <a:buFont typeface="Wingdings" panose="05000000000000000000" pitchFamily="2" charset="2"/>
              <a:buChar char="ü"/>
            </a:pPr>
            <a:r>
              <a:rPr lang="en-GB" b="1" dirty="0">
                <a:latin typeface="Times New Roman" panose="02020603050405020304" pitchFamily="18" charset="0"/>
                <a:cs typeface="Times New Roman" panose="02020603050405020304" pitchFamily="18" charset="0"/>
              </a:rPr>
              <a:t>First electron </a:t>
            </a:r>
            <a:r>
              <a:rPr lang="en-GB" b="1" dirty="0" smtClean="0">
                <a:latin typeface="Times New Roman" panose="02020603050405020304" pitchFamily="18" charset="0"/>
                <a:cs typeface="Times New Roman" panose="02020603050405020304" pitchFamily="18" charset="0"/>
              </a:rPr>
              <a:t>affinity</a:t>
            </a:r>
            <a:endParaRPr lang="en-GB" dirty="0"/>
          </a:p>
        </p:txBody>
      </p:sp>
      <p:sp>
        <p:nvSpPr>
          <p:cNvPr id="3" name="Content Placeholder 2"/>
          <p:cNvSpPr>
            <a:spLocks noGrp="1"/>
          </p:cNvSpPr>
          <p:nvPr>
            <p:ph idx="1"/>
          </p:nvPr>
        </p:nvSpPr>
        <p:spPr>
          <a:xfrm>
            <a:off x="1154954" y="2603500"/>
            <a:ext cx="9719372" cy="2651252"/>
          </a:xfrm>
        </p:spPr>
        <p:txBody>
          <a:bodyPr>
            <a:normAutofit/>
          </a:bodyPr>
          <a:lstStyle/>
          <a:p>
            <a:r>
              <a:rPr lang="en-GB" sz="2400" dirty="0">
                <a:latin typeface="Times New Roman" panose="02020603050405020304" pitchFamily="18" charset="0"/>
                <a:cs typeface="Times New Roman" panose="02020603050405020304" pitchFamily="18" charset="0"/>
              </a:rPr>
              <a:t>The first electron affinity is the energy released </a:t>
            </a:r>
            <a:r>
              <a:rPr lang="en-GB" sz="2400" dirty="0" smtClean="0">
                <a:latin typeface="Times New Roman" panose="02020603050405020304" pitchFamily="18" charset="0"/>
                <a:cs typeface="Times New Roman" panose="02020603050405020304" pitchFamily="18" charset="0"/>
              </a:rPr>
              <a:t>when a gaseous atom accepts the first electron to form a </a:t>
            </a:r>
            <a:r>
              <a:rPr lang="en-GB" sz="2400" dirty="0" err="1" smtClean="0">
                <a:latin typeface="Times New Roman" panose="02020603050405020304" pitchFamily="18" charset="0"/>
                <a:cs typeface="Times New Roman" panose="02020603050405020304" pitchFamily="18" charset="0"/>
              </a:rPr>
              <a:t>uni</a:t>
            </a:r>
            <a:r>
              <a:rPr lang="en-GB" sz="2400" dirty="0" smtClean="0">
                <a:latin typeface="Times New Roman" panose="02020603050405020304" pitchFamily="18" charset="0"/>
                <a:cs typeface="Times New Roman" panose="02020603050405020304" pitchFamily="18" charset="0"/>
              </a:rPr>
              <a:t>-negative ion.</a:t>
            </a:r>
            <a:endParaRPr lang="en-GB"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47448" y="4026834"/>
            <a:ext cx="4570871" cy="5955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719072" y="5462016"/>
            <a:ext cx="9879628"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smtClean="0"/>
              <a:t>Here the energy is being released, when this change happens.</a:t>
            </a:r>
            <a:endParaRPr lang="en-US" sz="2400" dirty="0"/>
          </a:p>
        </p:txBody>
      </p:sp>
    </p:spTree>
    <p:extLst>
      <p:ext uri="{BB962C8B-B14F-4D97-AF65-F5344CB8AC3E}">
        <p14:creationId xmlns:p14="http://schemas.microsoft.com/office/powerpoint/2010/main" xmlns="" val="28239566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6464" y="1280160"/>
            <a:ext cx="10270760" cy="523220"/>
          </a:xfrm>
          <a:prstGeom prst="rect">
            <a:avLst/>
          </a:prstGeom>
          <a:noFill/>
        </p:spPr>
        <p:txBody>
          <a:bodyPr wrap="none" rtlCol="0">
            <a:spAutoFit/>
          </a:bodyPr>
          <a:lstStyle/>
          <a:p>
            <a:pPr marL="285750" indent="-285750">
              <a:buFont typeface="Wingdings" panose="05000000000000000000" pitchFamily="2" charset="2"/>
              <a:buChar char="Ø"/>
            </a:pPr>
            <a:r>
              <a:rPr lang="en-US" sz="2800" b="1" dirty="0" smtClean="0"/>
              <a:t> The First Electron Affinities always have Negative values.</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8092" y="1905318"/>
            <a:ext cx="7799521" cy="3959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853184" y="5864352"/>
            <a:ext cx="7632218" cy="523220"/>
          </a:xfrm>
          <a:prstGeom prst="rect">
            <a:avLst/>
          </a:prstGeom>
          <a:noFill/>
        </p:spPr>
        <p:txBody>
          <a:bodyPr wrap="none" rtlCol="0">
            <a:spAutoFit/>
          </a:bodyPr>
          <a:lstStyle/>
          <a:p>
            <a:pPr marL="285750" indent="-285750">
              <a:buFont typeface="Wingdings" panose="05000000000000000000" pitchFamily="2" charset="2"/>
              <a:buChar char="Ø"/>
            </a:pPr>
            <a:r>
              <a:rPr lang="en-US" sz="2800" b="1" dirty="0" smtClean="0"/>
              <a:t>The –</a:t>
            </a:r>
            <a:r>
              <a:rPr lang="en-US" sz="2800" b="1" dirty="0" err="1" smtClean="0"/>
              <a:t>ve</a:t>
            </a:r>
            <a:r>
              <a:rPr lang="en-US" sz="2800" b="1" dirty="0" smtClean="0"/>
              <a:t> sign shows the release of energy.</a:t>
            </a:r>
            <a:endParaRPr lang="en-US" sz="2800" b="1" dirty="0"/>
          </a:p>
        </p:txBody>
      </p:sp>
    </p:spTree>
    <p:extLst>
      <p:ext uri="{BB962C8B-B14F-4D97-AF65-F5344CB8AC3E}">
        <p14:creationId xmlns:p14="http://schemas.microsoft.com/office/powerpoint/2010/main" xmlns="" val="39839260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71500" indent="-571500">
              <a:buFont typeface="Wingdings" panose="05000000000000000000" pitchFamily="2" charset="2"/>
              <a:buChar char="ü"/>
            </a:pPr>
            <a:r>
              <a:rPr lang="en-GB" b="1" dirty="0">
                <a:latin typeface="Times New Roman" panose="02020603050405020304" pitchFamily="18" charset="0"/>
                <a:cs typeface="Times New Roman" panose="02020603050405020304" pitchFamily="18" charset="0"/>
              </a:rPr>
              <a:t>Second electron </a:t>
            </a:r>
            <a:r>
              <a:rPr lang="en-GB" b="1" dirty="0" smtClean="0">
                <a:latin typeface="Times New Roman" panose="02020603050405020304" pitchFamily="18" charset="0"/>
                <a:cs typeface="Times New Roman" panose="02020603050405020304" pitchFamily="18" charset="0"/>
              </a:rPr>
              <a:t>affinity</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464" y="2434688"/>
            <a:ext cx="10422758" cy="3416300"/>
          </a:xfrm>
        </p:spPr>
        <p:txBody>
          <a:bodyPr/>
          <a:lstStyle/>
          <a:p>
            <a:r>
              <a:rPr lang="en-GB" sz="2400" dirty="0">
                <a:latin typeface="Times New Roman" panose="02020603050405020304" pitchFamily="18" charset="0"/>
                <a:cs typeface="Times New Roman" panose="02020603050405020304" pitchFamily="18" charset="0"/>
              </a:rPr>
              <a:t>The second electron affinity is the energy required to add </a:t>
            </a:r>
            <a:r>
              <a:rPr lang="en-GB" sz="2400" dirty="0" smtClean="0">
                <a:latin typeface="Times New Roman" panose="02020603050405020304" pitchFamily="18" charset="0"/>
                <a:cs typeface="Times New Roman" panose="02020603050405020304" pitchFamily="18" charset="0"/>
              </a:rPr>
              <a:t>a second </a:t>
            </a:r>
            <a:r>
              <a:rPr lang="en-GB" sz="2400" dirty="0">
                <a:latin typeface="Times New Roman" panose="02020603050405020304" pitchFamily="18" charset="0"/>
                <a:cs typeface="Times New Roman" panose="02020603050405020304" pitchFamily="18" charset="0"/>
              </a:rPr>
              <a:t>electron to </a:t>
            </a:r>
            <a:r>
              <a:rPr lang="en-GB" sz="2400" dirty="0" smtClean="0">
                <a:latin typeface="Times New Roman" panose="02020603050405020304" pitchFamily="18" charset="0"/>
                <a:cs typeface="Times New Roman" panose="02020603050405020304" pitchFamily="18" charset="0"/>
              </a:rPr>
              <a:t>the </a:t>
            </a:r>
            <a:r>
              <a:rPr lang="en-GB" sz="2400" dirty="0" err="1" smtClean="0">
                <a:latin typeface="Times New Roman" panose="02020603050405020304" pitchFamily="18" charset="0"/>
                <a:cs typeface="Times New Roman" panose="02020603050405020304" pitchFamily="18" charset="0"/>
              </a:rPr>
              <a:t>uni</a:t>
            </a:r>
            <a:r>
              <a:rPr lang="en-GB" sz="2400" dirty="0" smtClean="0">
                <a:latin typeface="Times New Roman" panose="02020603050405020304" pitchFamily="18" charset="0"/>
                <a:cs typeface="Times New Roman" panose="02020603050405020304" pitchFamily="18" charset="0"/>
              </a:rPr>
              <a:t>-negative ion </a:t>
            </a:r>
            <a:r>
              <a:rPr lang="en-GB" sz="2400" dirty="0">
                <a:latin typeface="Times New Roman" panose="02020603050405020304" pitchFamily="18" charset="0"/>
                <a:cs typeface="Times New Roman" panose="02020603050405020304" pitchFamily="18" charset="0"/>
              </a:rPr>
              <a:t>to produce </a:t>
            </a:r>
            <a:r>
              <a:rPr lang="en-GB" sz="2400" dirty="0" smtClean="0">
                <a:latin typeface="Times New Roman" panose="02020603050405020304" pitchFamily="18" charset="0"/>
                <a:cs typeface="Times New Roman" panose="02020603050405020304" pitchFamily="18" charset="0"/>
              </a:rPr>
              <a:t>gaseous </a:t>
            </a:r>
            <a:r>
              <a:rPr lang="en-GB" sz="2400" dirty="0">
                <a:latin typeface="Times New Roman" panose="02020603050405020304" pitchFamily="18" charset="0"/>
                <a:cs typeface="Times New Roman" panose="02020603050405020304" pitchFamily="18" charset="0"/>
              </a:rPr>
              <a:t>2- </a:t>
            </a:r>
            <a:r>
              <a:rPr lang="en-GB" sz="2400" dirty="0" smtClean="0">
                <a:latin typeface="Times New Roman" panose="02020603050405020304" pitchFamily="18" charset="0"/>
                <a:cs typeface="Times New Roman" panose="02020603050405020304" pitchFamily="18" charset="0"/>
              </a:rPr>
              <a:t>ion.</a:t>
            </a:r>
            <a:endParaRPr lang="en-GB" sz="2400" dirty="0">
              <a:latin typeface="Times New Roman" panose="02020603050405020304" pitchFamily="18" charset="0"/>
              <a:cs typeface="Times New Roman" panose="02020603050405020304" pitchFamily="18" charset="0"/>
            </a:endParaRPr>
          </a:p>
          <a:p>
            <a:endParaRPr lang="en-GB" dirty="0" smtClean="0"/>
          </a:p>
          <a:p>
            <a:endParaRPr lang="en-GB" dirty="0"/>
          </a:p>
          <a:p>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3282665" y="3418449"/>
            <a:ext cx="4505990" cy="568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a:srcRect r="27564" b="35851"/>
          <a:stretch/>
        </p:blipFill>
        <p:spPr>
          <a:xfrm>
            <a:off x="1559050" y="5100866"/>
            <a:ext cx="8034221" cy="1004511"/>
          </a:xfrm>
          <a:prstGeom prst="rect">
            <a:avLst/>
          </a:prstGeom>
        </p:spPr>
      </p:pic>
    </p:spTree>
    <p:extLst>
      <p:ext uri="{BB962C8B-B14F-4D97-AF65-F5344CB8AC3E}">
        <p14:creationId xmlns:p14="http://schemas.microsoft.com/office/powerpoint/2010/main" xmlns="" val="100270316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28575">
            <a:solidFill>
              <a:schemeClr val="accent5">
                <a:lumMod val="60000"/>
                <a:lumOff val="40000"/>
              </a:schemeClr>
            </a:solidFill>
          </a:ln>
        </p:spPr>
        <p:txBody>
          <a:bodyPr/>
          <a:lstStyle/>
          <a:p>
            <a:pPr marL="571500" indent="-571500">
              <a:buFont typeface="Wingdings" panose="05000000000000000000" pitchFamily="2" charset="2"/>
              <a:buChar char="ü"/>
            </a:pPr>
            <a:r>
              <a:rPr lang="en-US" sz="2800" b="1" dirty="0" smtClean="0">
                <a:solidFill>
                  <a:schemeClr val="tx1"/>
                </a:solidFill>
              </a:rPr>
              <a:t>SUCCESSIVE ELECTRON AFFINITIES</a:t>
            </a:r>
            <a:endParaRPr lang="en-US" sz="2800" b="1" dirty="0">
              <a:solidFill>
                <a:schemeClr val="tx1"/>
              </a:solidFill>
            </a:endParaRPr>
          </a:p>
        </p:txBody>
      </p:sp>
      <p:sp>
        <p:nvSpPr>
          <p:cNvPr id="3" name="Rectangle 2"/>
          <p:cNvSpPr/>
          <p:nvPr/>
        </p:nvSpPr>
        <p:spPr>
          <a:xfrm>
            <a:off x="649087" y="2462849"/>
            <a:ext cx="10496784" cy="400110"/>
          </a:xfrm>
          <a:prstGeom prst="rect">
            <a:avLst/>
          </a:prstGeom>
        </p:spPr>
        <p:txBody>
          <a:bodyPr wrap="none">
            <a:spAutoFit/>
          </a:bodyPr>
          <a:lstStyle/>
          <a:p>
            <a:pPr marL="285750" indent="-285750">
              <a:buFont typeface="Wingdings" panose="05000000000000000000" pitchFamily="2" charset="2"/>
              <a:buChar char="Ø"/>
            </a:pPr>
            <a:r>
              <a:rPr lang="en-GB" sz="2000" dirty="0" smtClean="0"/>
              <a:t>Always second electron affinities require more energy than first electron affinities.</a:t>
            </a:r>
            <a:endParaRPr lang="en-GB" sz="2000" dirty="0"/>
          </a:p>
        </p:txBody>
      </p:sp>
      <p:sp>
        <p:nvSpPr>
          <p:cNvPr id="5" name="TextBox 4"/>
          <p:cNvSpPr txBox="1"/>
          <p:nvPr/>
        </p:nvSpPr>
        <p:spPr>
          <a:xfrm>
            <a:off x="649087" y="3083759"/>
            <a:ext cx="3400290" cy="461665"/>
          </a:xfrm>
          <a:prstGeom prst="rect">
            <a:avLst/>
          </a:prstGeom>
          <a:noFill/>
        </p:spPr>
        <p:txBody>
          <a:bodyPr wrap="none" rtlCol="0">
            <a:spAutoFit/>
          </a:bodyPr>
          <a:lstStyle/>
          <a:p>
            <a:pPr marL="342900" indent="-342900">
              <a:buFont typeface="Wingdings" panose="05000000000000000000" pitchFamily="2" charset="2"/>
              <a:buChar char="ü"/>
            </a:pPr>
            <a:r>
              <a:rPr lang="en-US" sz="2400" b="1" dirty="0" smtClean="0"/>
              <a:t>Why this happens ?</a:t>
            </a:r>
            <a:endParaRPr lang="en-US" sz="2400" b="1" dirty="0"/>
          </a:p>
        </p:txBody>
      </p:sp>
      <p:sp>
        <p:nvSpPr>
          <p:cNvPr id="6" name="TextBox 5"/>
          <p:cNvSpPr txBox="1"/>
          <p:nvPr/>
        </p:nvSpPr>
        <p:spPr>
          <a:xfrm>
            <a:off x="854116" y="3730751"/>
            <a:ext cx="10767691" cy="2585323"/>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In the second electron affinity , when an electron is added , it experiences a repulsive force </a:t>
            </a:r>
          </a:p>
          <a:p>
            <a:r>
              <a:rPr lang="en-US" dirty="0" smtClean="0"/>
              <a:t>     from the anion.</a:t>
            </a:r>
          </a:p>
          <a:p>
            <a:endParaRPr lang="en-US" dirty="0"/>
          </a:p>
          <a:p>
            <a:pPr marL="285750" indent="-285750">
              <a:buFont typeface="Wingdings" panose="05000000000000000000" pitchFamily="2" charset="2"/>
              <a:buChar char="§"/>
            </a:pPr>
            <a:r>
              <a:rPr lang="en-US" dirty="0" smtClean="0"/>
              <a:t>More energy has to be supplied to overcome this repulsive force.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Thus by the addition of the second electron , energy is required rather than released.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Therefore the value of second electron gain enthalpy and the successive electron gain </a:t>
            </a:r>
          </a:p>
          <a:p>
            <a:r>
              <a:rPr lang="en-US" dirty="0"/>
              <a:t> </a:t>
            </a:r>
            <a:r>
              <a:rPr lang="en-US" dirty="0" smtClean="0"/>
              <a:t>    enthalpies are positive.</a:t>
            </a:r>
          </a:p>
        </p:txBody>
      </p:sp>
    </p:spTree>
    <p:extLst>
      <p:ext uri="{BB962C8B-B14F-4D97-AF65-F5344CB8AC3E}">
        <p14:creationId xmlns:p14="http://schemas.microsoft.com/office/powerpoint/2010/main" xmlns="" val="2056535835"/>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9" y="790788"/>
            <a:ext cx="9367679" cy="706964"/>
          </a:xfrm>
        </p:spPr>
        <p:style>
          <a:lnRef idx="2">
            <a:schemeClr val="accent5"/>
          </a:lnRef>
          <a:fillRef idx="1">
            <a:schemeClr val="lt1"/>
          </a:fillRef>
          <a:effectRef idx="0">
            <a:schemeClr val="accent5"/>
          </a:effectRef>
          <a:fontRef idx="minor">
            <a:schemeClr val="dk1"/>
          </a:fontRef>
        </p:style>
        <p:txBody>
          <a:bodyPr/>
          <a:lstStyle/>
          <a:p>
            <a:pPr marL="571500" indent="-571500">
              <a:buFont typeface="Wingdings" panose="05000000000000000000" pitchFamily="2" charset="2"/>
              <a:buChar char="Ø"/>
            </a:pPr>
            <a:r>
              <a:rPr lang="en-GB" b="1" dirty="0"/>
              <a:t> </a:t>
            </a:r>
            <a:r>
              <a:rPr lang="en-GB" sz="2600" b="1" dirty="0">
                <a:latin typeface="Times New Roman" panose="02020603050405020304" pitchFamily="18" charset="0"/>
                <a:cs typeface="Times New Roman" panose="02020603050405020304" pitchFamily="18" charset="0"/>
              </a:rPr>
              <a:t>FACTORS AFFECTING ELECTRON GAIN ENTHALPY </a:t>
            </a: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n-GB" sz="5400" b="1" dirty="0">
                <a:latin typeface="Times New Roman" panose="02020603050405020304" pitchFamily="18" charset="0"/>
                <a:cs typeface="Times New Roman" panose="02020603050405020304" pitchFamily="18" charset="0"/>
              </a:rPr>
              <a:t>Nuclear Charge</a:t>
            </a:r>
            <a:r>
              <a:rPr lang="en-GB" sz="5400" dirty="0">
                <a:latin typeface="Times New Roman" panose="02020603050405020304" pitchFamily="18" charset="0"/>
                <a:cs typeface="Times New Roman" panose="02020603050405020304" pitchFamily="18" charset="0"/>
              </a:rPr>
              <a:t> </a:t>
            </a:r>
            <a:endParaRPr lang="en-GB" sz="5400" dirty="0" smtClean="0">
              <a:latin typeface="Times New Roman" panose="02020603050405020304" pitchFamily="18" charset="0"/>
              <a:cs typeface="Times New Roman" panose="02020603050405020304" pitchFamily="18" charset="0"/>
            </a:endParaRPr>
          </a:p>
          <a:p>
            <a:r>
              <a:rPr lang="en-GB" sz="5400" b="1" dirty="0">
                <a:latin typeface="Times New Roman" panose="02020603050405020304" pitchFamily="18" charset="0"/>
                <a:cs typeface="Times New Roman" panose="02020603050405020304" pitchFamily="18" charset="0"/>
              </a:rPr>
              <a:t>Atomic Size </a:t>
            </a:r>
            <a:endParaRPr lang="en-GB" sz="5400" b="1" dirty="0" smtClean="0">
              <a:latin typeface="Times New Roman" panose="02020603050405020304" pitchFamily="18" charset="0"/>
              <a:cs typeface="Times New Roman" panose="02020603050405020304" pitchFamily="18" charset="0"/>
            </a:endParaRPr>
          </a:p>
          <a:p>
            <a:r>
              <a:rPr lang="en-GB" sz="5400" b="1" dirty="0">
                <a:latin typeface="Times New Roman" panose="02020603050405020304" pitchFamily="18" charset="0"/>
                <a:cs typeface="Times New Roman" panose="02020603050405020304" pitchFamily="18" charset="0"/>
              </a:rPr>
              <a:t>Electronic Configuration </a:t>
            </a:r>
            <a:endParaRPr lang="en-GB"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81674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500"/>
                                        <p:tgtEl>
                                          <p:spTgt spid="3">
                                            <p:bg/>
                                          </p:spTgt>
                                        </p:tgtEl>
                                      </p:cBhvr>
                                    </p:animEffect>
                                    <p:anim calcmode="lin" valueType="num">
                                      <p:cBhvr>
                                        <p:cTn id="8" dur="1500" fill="hold"/>
                                        <p:tgtEl>
                                          <p:spTgt spid="3">
                                            <p:bg/>
                                          </p:spTgt>
                                        </p:tgtEl>
                                        <p:attrNameLst>
                                          <p:attrName>ppt_x</p:attrName>
                                        </p:attrNameLst>
                                      </p:cBhvr>
                                      <p:tavLst>
                                        <p:tav tm="0">
                                          <p:val>
                                            <p:strVal val="#ppt_x"/>
                                          </p:val>
                                        </p:tav>
                                        <p:tav tm="100000">
                                          <p:val>
                                            <p:strVal val="#ppt_x"/>
                                          </p:val>
                                        </p:tav>
                                      </p:tavLst>
                                    </p:anim>
                                    <p:anim calcmode="lin" valueType="num">
                                      <p:cBhvr>
                                        <p:cTn id="9" dur="1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500"/>
                                        <p:tgtEl>
                                          <p:spTgt spid="3">
                                            <p:txEl>
                                              <p:pRg st="1" end="1"/>
                                            </p:txEl>
                                          </p:spTgt>
                                        </p:tgtEl>
                                      </p:cBhvr>
                                    </p:animEffect>
                                    <p:anim calcmode="lin" valueType="num">
                                      <p:cBhvr>
                                        <p:cTn id="2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500"/>
                                        <p:tgtEl>
                                          <p:spTgt spid="3">
                                            <p:txEl>
                                              <p:pRg st="2" end="2"/>
                                            </p:txEl>
                                          </p:spTgt>
                                        </p:tgtEl>
                                      </p:cBhvr>
                                    </p:animEffect>
                                    <p:anim calcmode="lin" valueType="num">
                                      <p:cBhvr>
                                        <p:cTn id="2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621792"/>
            <a:ext cx="2868093" cy="461665"/>
          </a:xfrm>
          <a:prstGeom prst="rect">
            <a:avLst/>
          </a:prstGeom>
          <a:noFill/>
        </p:spPr>
        <p:txBody>
          <a:bodyPr wrap="none" rtlCol="0">
            <a:spAutoFit/>
          </a:bodyPr>
          <a:lstStyle/>
          <a:p>
            <a:pPr marL="285750" indent="-285750">
              <a:buFont typeface="Wingdings" panose="05000000000000000000" pitchFamily="2" charset="2"/>
              <a:buChar char="v"/>
            </a:pPr>
            <a:r>
              <a:rPr lang="en-US" sz="2400" b="1" dirty="0" smtClean="0"/>
              <a:t>Nuclear Charge</a:t>
            </a:r>
            <a:endParaRPr lang="en-US" sz="2400" b="1" dirty="0"/>
          </a:p>
        </p:txBody>
      </p:sp>
      <p:sp>
        <p:nvSpPr>
          <p:cNvPr id="3" name="TextBox 2"/>
          <p:cNvSpPr txBox="1"/>
          <p:nvPr/>
        </p:nvSpPr>
        <p:spPr>
          <a:xfrm>
            <a:off x="1304925" y="1372323"/>
            <a:ext cx="7928774" cy="784830"/>
          </a:xfrm>
          <a:prstGeom prst="rect">
            <a:avLst/>
          </a:prstGeom>
          <a:noFill/>
        </p:spPr>
        <p:txBody>
          <a:bodyPr wrap="none" rtlCol="0">
            <a:spAutoFit/>
          </a:bodyPr>
          <a:lstStyle/>
          <a:p>
            <a:r>
              <a:rPr lang="en-US" b="1" dirty="0" smtClean="0"/>
              <a:t>Greater</a:t>
            </a:r>
            <a:r>
              <a:rPr lang="en-US" dirty="0" smtClean="0"/>
              <a:t> the magnitude of nuclear charge, </a:t>
            </a:r>
            <a:r>
              <a:rPr lang="en-US" b="1" dirty="0" smtClean="0"/>
              <a:t>larger</a:t>
            </a:r>
            <a:r>
              <a:rPr lang="en-US" dirty="0" smtClean="0"/>
              <a:t> will be the negative</a:t>
            </a:r>
          </a:p>
          <a:p>
            <a:pPr>
              <a:lnSpc>
                <a:spcPct val="150000"/>
              </a:lnSpc>
            </a:pPr>
            <a:r>
              <a:rPr lang="en-US" dirty="0"/>
              <a:t> </a:t>
            </a:r>
            <a:r>
              <a:rPr lang="en-US" dirty="0" smtClean="0"/>
              <a:t> value of electron gain enthalpy.</a:t>
            </a:r>
            <a:endParaRPr lang="en-US" dirty="0"/>
          </a:p>
        </p:txBody>
      </p:sp>
      <p:sp>
        <p:nvSpPr>
          <p:cNvPr id="4" name="Right Arrow 3"/>
          <p:cNvSpPr/>
          <p:nvPr/>
        </p:nvSpPr>
        <p:spPr>
          <a:xfrm>
            <a:off x="1048131" y="1471314"/>
            <a:ext cx="24460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8368" y="2644848"/>
            <a:ext cx="2209259" cy="461665"/>
          </a:xfrm>
          <a:prstGeom prst="rect">
            <a:avLst/>
          </a:prstGeom>
          <a:noFill/>
        </p:spPr>
        <p:txBody>
          <a:bodyPr wrap="none" rtlCol="0">
            <a:spAutoFit/>
          </a:bodyPr>
          <a:lstStyle/>
          <a:p>
            <a:pPr marL="285750" indent="-285750">
              <a:buFont typeface="Wingdings" panose="05000000000000000000" pitchFamily="2" charset="2"/>
              <a:buChar char="v"/>
            </a:pPr>
            <a:r>
              <a:rPr lang="en-US" sz="2400" b="1" dirty="0" smtClean="0"/>
              <a:t>Atomic Size</a:t>
            </a:r>
            <a:endParaRPr lang="en-US" sz="2400" b="1" dirty="0"/>
          </a:p>
        </p:txBody>
      </p:sp>
      <p:sp>
        <p:nvSpPr>
          <p:cNvPr id="6" name="Right Arrow 5"/>
          <p:cNvSpPr/>
          <p:nvPr/>
        </p:nvSpPr>
        <p:spPr>
          <a:xfrm>
            <a:off x="1133326" y="3474003"/>
            <a:ext cx="256413"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9740" y="3439698"/>
            <a:ext cx="7265130" cy="784830"/>
          </a:xfrm>
          <a:prstGeom prst="rect">
            <a:avLst/>
          </a:prstGeom>
          <a:noFill/>
        </p:spPr>
        <p:txBody>
          <a:bodyPr wrap="none" rtlCol="0">
            <a:spAutoFit/>
          </a:bodyPr>
          <a:lstStyle/>
          <a:p>
            <a:r>
              <a:rPr lang="en-US" b="1" dirty="0" smtClean="0"/>
              <a:t>Larger </a:t>
            </a:r>
            <a:r>
              <a:rPr lang="en-US" dirty="0" smtClean="0"/>
              <a:t>the size of an atom, </a:t>
            </a:r>
            <a:r>
              <a:rPr lang="en-US" b="1" dirty="0" smtClean="0"/>
              <a:t>smaller</a:t>
            </a:r>
            <a:r>
              <a:rPr lang="en-US" dirty="0" smtClean="0"/>
              <a:t> will be the negative value of</a:t>
            </a:r>
          </a:p>
          <a:p>
            <a:pPr>
              <a:lnSpc>
                <a:spcPct val="150000"/>
              </a:lnSpc>
            </a:pPr>
            <a:r>
              <a:rPr lang="en-US" dirty="0" smtClean="0"/>
              <a:t>Electron gain enthalpy.</a:t>
            </a:r>
            <a:endParaRPr lang="en-US" dirty="0"/>
          </a:p>
        </p:txBody>
      </p:sp>
      <p:sp>
        <p:nvSpPr>
          <p:cNvPr id="9" name="TextBox 8"/>
          <p:cNvSpPr txBox="1"/>
          <p:nvPr/>
        </p:nvSpPr>
        <p:spPr>
          <a:xfrm>
            <a:off x="658368" y="4643521"/>
            <a:ext cx="4051109" cy="461665"/>
          </a:xfrm>
          <a:prstGeom prst="rect">
            <a:avLst/>
          </a:prstGeom>
          <a:noFill/>
        </p:spPr>
        <p:txBody>
          <a:bodyPr wrap="none" rtlCol="0">
            <a:spAutoFit/>
          </a:bodyPr>
          <a:lstStyle/>
          <a:p>
            <a:pPr marL="285750" indent="-285750">
              <a:buFont typeface="Wingdings" panose="05000000000000000000" pitchFamily="2" charset="2"/>
              <a:buChar char="v"/>
            </a:pPr>
            <a:r>
              <a:rPr lang="en-US" sz="2400" b="1" dirty="0" smtClean="0"/>
              <a:t>Electronic Configuration</a:t>
            </a:r>
            <a:endParaRPr lang="en-US" sz="2400" b="1" dirty="0"/>
          </a:p>
        </p:txBody>
      </p:sp>
      <p:sp>
        <p:nvSpPr>
          <p:cNvPr id="10" name="TextBox 9"/>
          <p:cNvSpPr txBox="1"/>
          <p:nvPr/>
        </p:nvSpPr>
        <p:spPr>
          <a:xfrm>
            <a:off x="1389740" y="5498592"/>
            <a:ext cx="8489825" cy="784830"/>
          </a:xfrm>
          <a:prstGeom prst="rect">
            <a:avLst/>
          </a:prstGeom>
          <a:noFill/>
        </p:spPr>
        <p:txBody>
          <a:bodyPr wrap="none" rtlCol="0">
            <a:spAutoFit/>
          </a:bodyPr>
          <a:lstStyle/>
          <a:p>
            <a:r>
              <a:rPr lang="en-US" b="1" dirty="0" smtClean="0"/>
              <a:t>Stable </a:t>
            </a:r>
            <a:r>
              <a:rPr lang="en-US" dirty="0" smtClean="0"/>
              <a:t>the electronic configuration of an atom is, </a:t>
            </a:r>
            <a:r>
              <a:rPr lang="en-US" b="1" dirty="0" smtClean="0"/>
              <a:t>larger </a:t>
            </a:r>
            <a:r>
              <a:rPr lang="en-US" dirty="0" smtClean="0"/>
              <a:t>will be the positive</a:t>
            </a:r>
          </a:p>
          <a:p>
            <a:pPr>
              <a:lnSpc>
                <a:spcPct val="150000"/>
              </a:lnSpc>
            </a:pPr>
            <a:r>
              <a:rPr lang="en-US" dirty="0" smtClean="0"/>
              <a:t>Value of its electron gain enthalpy.</a:t>
            </a:r>
          </a:p>
        </p:txBody>
      </p:sp>
      <p:sp>
        <p:nvSpPr>
          <p:cNvPr id="11" name="Right Arrow 10"/>
          <p:cNvSpPr/>
          <p:nvPr/>
        </p:nvSpPr>
        <p:spPr>
          <a:xfrm>
            <a:off x="1133326" y="5537953"/>
            <a:ext cx="294746" cy="287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400605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6776"/>
            <a:ext cx="8761413" cy="1413346"/>
          </a:xfrm>
        </p:spPr>
        <p:style>
          <a:lnRef idx="2">
            <a:schemeClr val="accent5"/>
          </a:lnRef>
          <a:fillRef idx="1">
            <a:schemeClr val="lt1"/>
          </a:fillRef>
          <a:effectRef idx="0">
            <a:schemeClr val="accent5"/>
          </a:effectRef>
          <a:fontRef idx="minor">
            <a:schemeClr val="dk1"/>
          </a:fontRef>
        </p:style>
        <p:txBody>
          <a:bodyPr/>
          <a:lstStyle/>
          <a:p>
            <a:pPr marL="457200" indent="-457200">
              <a:buFont typeface="Wingdings" panose="05000000000000000000" pitchFamily="2" charset="2"/>
              <a:buChar char="ü"/>
            </a:pPr>
            <a:r>
              <a:rPr lang="en-GB" sz="3200" b="1" dirty="0">
                <a:latin typeface="Times New Roman" panose="02020603050405020304" pitchFamily="18" charset="0"/>
                <a:cs typeface="Times New Roman" panose="02020603050405020304" pitchFamily="18" charset="0"/>
              </a:rPr>
              <a:t>VARIATION </a:t>
            </a:r>
            <a:r>
              <a:rPr lang="en-GB" sz="3200" b="1" dirty="0" smtClean="0">
                <a:latin typeface="Times New Roman" panose="02020603050405020304" pitchFamily="18" charset="0"/>
                <a:cs typeface="Times New Roman" panose="02020603050405020304" pitchFamily="18" charset="0"/>
              </a:rPr>
              <a:t/>
            </a:r>
            <a:br>
              <a:rPr lang="en-GB" sz="3200" b="1" dirty="0" smtClean="0">
                <a:latin typeface="Times New Roman" panose="02020603050405020304" pitchFamily="18" charset="0"/>
                <a:cs typeface="Times New Roman" panose="02020603050405020304" pitchFamily="18" charset="0"/>
              </a:rPr>
            </a:br>
            <a:r>
              <a:rPr lang="en-GB" sz="3200" b="1" dirty="0" smtClean="0">
                <a:latin typeface="Times New Roman" panose="02020603050405020304" pitchFamily="18" charset="0"/>
                <a:cs typeface="Times New Roman" panose="02020603050405020304" pitchFamily="18" charset="0"/>
              </a:rPr>
              <a:t>IN </a:t>
            </a:r>
            <a:r>
              <a:rPr lang="en-GB" sz="3200" b="1" dirty="0">
                <a:latin typeface="Times New Roman" panose="02020603050405020304" pitchFamily="18" charset="0"/>
                <a:cs typeface="Times New Roman" panose="02020603050405020304" pitchFamily="18" charset="0"/>
              </a:rPr>
              <a:t>A PERIOD </a:t>
            </a:r>
            <a:r>
              <a:rPr lang="en-GB" sz="3200" b="1" dirty="0" smtClean="0">
                <a:latin typeface="Times New Roman" panose="02020603050405020304" pitchFamily="18" charset="0"/>
                <a:cs typeface="Times New Roman" panose="02020603050405020304" pitchFamily="18" charset="0"/>
              </a:rPr>
              <a:t>&amp; DOWN </a:t>
            </a:r>
            <a:r>
              <a:rPr lang="en-GB" sz="3200" b="1" dirty="0">
                <a:latin typeface="Times New Roman" panose="02020603050405020304" pitchFamily="18" charset="0"/>
                <a:cs typeface="Times New Roman" panose="02020603050405020304" pitchFamily="18" charset="0"/>
              </a:rPr>
              <a:t>A GROUP </a:t>
            </a:r>
            <a:endParaRPr lang="en-GB" dirty="0"/>
          </a:p>
        </p:txBody>
      </p:sp>
      <p:sp>
        <p:nvSpPr>
          <p:cNvPr id="3" name="Content Placeholder 2"/>
          <p:cNvSpPr>
            <a:spLocks noGrp="1"/>
          </p:cNvSpPr>
          <p:nvPr>
            <p:ph idx="1"/>
          </p:nvPr>
        </p:nvSpPr>
        <p:spPr>
          <a:xfrm>
            <a:off x="1154954" y="2603500"/>
            <a:ext cx="10380554" cy="3416300"/>
          </a:xfrm>
        </p:spPr>
        <p:txBody>
          <a:bodyPr>
            <a:normAutofit fontScale="92500" lnSpcReduction="20000"/>
          </a:bodyPr>
          <a:lstStyle/>
          <a:p>
            <a:r>
              <a:rPr lang="en-GB" sz="1900" b="1" dirty="0" smtClean="0">
                <a:latin typeface="Times New Roman" panose="02020603050405020304" pitchFamily="18" charset="0"/>
                <a:cs typeface="Times New Roman" panose="02020603050405020304" pitchFamily="18" charset="0"/>
              </a:rPr>
              <a:t>IN A PERIOD</a:t>
            </a:r>
          </a:p>
          <a:p>
            <a:pPr marL="0" indent="0">
              <a:buNone/>
            </a:pPr>
            <a:r>
              <a:rPr lang="en-GB" sz="2200" dirty="0" smtClean="0">
                <a:latin typeface="Times New Roman" panose="02020603050405020304" pitchFamily="18" charset="0"/>
                <a:cs typeface="Times New Roman" panose="02020603050405020304" pitchFamily="18" charset="0"/>
              </a:rPr>
              <a:t>On </a:t>
            </a:r>
            <a:r>
              <a:rPr lang="en-GB" sz="2200" dirty="0">
                <a:latin typeface="Times New Roman" panose="02020603050405020304" pitchFamily="18" charset="0"/>
                <a:cs typeface="Times New Roman" panose="02020603050405020304" pitchFamily="18" charset="0"/>
              </a:rPr>
              <a:t>moving across the period, the </a:t>
            </a:r>
            <a:r>
              <a:rPr lang="en-GB" sz="2200" dirty="0" smtClean="0">
                <a:latin typeface="Times New Roman" panose="02020603050405020304" pitchFamily="18" charset="0"/>
                <a:cs typeface="Times New Roman" panose="02020603050405020304" pitchFamily="18" charset="0"/>
              </a:rPr>
              <a:t>atomic </a:t>
            </a:r>
            <a:r>
              <a:rPr lang="en-GB" sz="2200" dirty="0">
                <a:latin typeface="Times New Roman" panose="02020603050405020304" pitchFamily="18" charset="0"/>
                <a:cs typeface="Times New Roman" panose="02020603050405020304" pitchFamily="18" charset="0"/>
              </a:rPr>
              <a:t>size decreases and nuclear charge increases. Both these factors result into greater attraction for the incoming electron, therefore electron gain </a:t>
            </a:r>
            <a:r>
              <a:rPr lang="en-GB" sz="2200" dirty="0" smtClean="0">
                <a:latin typeface="Times New Roman" panose="02020603050405020304" pitchFamily="18" charset="0"/>
                <a:cs typeface="Times New Roman" panose="02020603050405020304" pitchFamily="18" charset="0"/>
              </a:rPr>
              <a:t>enthalpies </a:t>
            </a:r>
            <a:r>
              <a:rPr lang="en-GB" sz="2200" dirty="0">
                <a:latin typeface="Times New Roman" panose="02020603050405020304" pitchFamily="18" charset="0"/>
                <a:cs typeface="Times New Roman" panose="02020603050405020304" pitchFamily="18" charset="0"/>
              </a:rPr>
              <a:t>tend to become more negative as we go from left to right across a period. However, some irregularities are observed among elements of group 2, group 15 and group 18</a:t>
            </a:r>
            <a:r>
              <a:rPr lang="en-GB" sz="2200" dirty="0" smtClean="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a:p>
            <a:endParaRPr lang="en-GB" dirty="0"/>
          </a:p>
          <a:p>
            <a:r>
              <a:rPr lang="en-GB" sz="1900" b="1" dirty="0" smtClean="0">
                <a:latin typeface="Times New Roman" panose="02020603050405020304" pitchFamily="18" charset="0"/>
                <a:cs typeface="Times New Roman" panose="02020603050405020304" pitchFamily="18" charset="0"/>
              </a:rPr>
              <a:t>DOWN </a:t>
            </a:r>
            <a:r>
              <a:rPr lang="en-GB" sz="1900" b="1" dirty="0">
                <a:latin typeface="Times New Roman" panose="02020603050405020304" pitchFamily="18" charset="0"/>
                <a:cs typeface="Times New Roman" panose="02020603050405020304" pitchFamily="18" charset="0"/>
              </a:rPr>
              <a:t>A GROUP </a:t>
            </a:r>
          </a:p>
          <a:p>
            <a:pPr marL="0" indent="0">
              <a:buNone/>
            </a:pPr>
            <a:r>
              <a:rPr lang="en-GB" dirty="0"/>
              <a:t> </a:t>
            </a:r>
            <a:r>
              <a:rPr lang="en-GB" sz="2200" dirty="0" smtClean="0">
                <a:latin typeface="Times New Roman" panose="02020603050405020304" pitchFamily="18" charset="0"/>
                <a:cs typeface="Times New Roman" panose="02020603050405020304" pitchFamily="18" charset="0"/>
              </a:rPr>
              <a:t>On </a:t>
            </a:r>
            <a:r>
              <a:rPr lang="en-GB" sz="2200" dirty="0">
                <a:latin typeface="Times New Roman" panose="02020603050405020304" pitchFamily="18" charset="0"/>
                <a:cs typeface="Times New Roman" panose="02020603050405020304" pitchFamily="18" charset="0"/>
              </a:rPr>
              <a:t>moving down a group the atomic size as well as nuclear charge increases. But t</a:t>
            </a:r>
            <a:r>
              <a:rPr lang="en-GB" sz="2200" dirty="0" smtClean="0">
                <a:latin typeface="Times New Roman" panose="02020603050405020304" pitchFamily="18" charset="0"/>
                <a:cs typeface="Times New Roman" panose="02020603050405020304" pitchFamily="18" charset="0"/>
              </a:rPr>
              <a:t>he </a:t>
            </a:r>
            <a:r>
              <a:rPr lang="en-GB" sz="2200" dirty="0">
                <a:latin typeface="Times New Roman" panose="02020603050405020304" pitchFamily="18" charset="0"/>
                <a:cs typeface="Times New Roman" panose="02020603050405020304" pitchFamily="18" charset="0"/>
              </a:rPr>
              <a:t>effect of increase in atomic size is much more pronounced than that of nuclear charge and thus, the additional electron feels less attraction. Consequently, electron gain enthalpy becomes less negative on going down the group. </a:t>
            </a:r>
          </a:p>
        </p:txBody>
      </p:sp>
    </p:spTree>
    <p:extLst>
      <p:ext uri="{BB962C8B-B14F-4D97-AF65-F5344CB8AC3E}">
        <p14:creationId xmlns:p14="http://schemas.microsoft.com/office/powerpoint/2010/main" xmlns="" val="23155262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1045</TotalTime>
  <Words>877</Words>
  <Application>Microsoft Office PowerPoint</Application>
  <PresentationFormat>Custom</PresentationFormat>
  <Paragraphs>105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Slice</vt:lpstr>
      <vt:lpstr>Ion Boardroom</vt:lpstr>
      <vt:lpstr>Slide 1</vt:lpstr>
      <vt:lpstr>ELECTRON AFFINITY (ELECTRON GAIN ENTHALPY) </vt:lpstr>
      <vt:lpstr>First electron affinity</vt:lpstr>
      <vt:lpstr>Slide 4</vt:lpstr>
      <vt:lpstr>Second electron affinity</vt:lpstr>
      <vt:lpstr>SUCCESSIVE ELECTRON AFFINITIES</vt:lpstr>
      <vt:lpstr> FACTORS AFFECTING ELECTRON GAIN ENTHALPY </vt:lpstr>
      <vt:lpstr>Slide 8</vt:lpstr>
      <vt:lpstr>VARIATION  IN A PERIOD &amp; DOWN A GROUP </vt:lpstr>
      <vt:lpstr>Slide 10</vt:lpstr>
      <vt:lpstr>Slide 11</vt:lpstr>
      <vt:lpstr> ELECTRONEGATIVITY </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Anantha Krishnan</dc:creator>
  <cp:lastModifiedBy>USER</cp:lastModifiedBy>
  <cp:revision>46</cp:revision>
  <dcterms:created xsi:type="dcterms:W3CDTF">2017-01-20T14:18:03Z</dcterms:created>
  <dcterms:modified xsi:type="dcterms:W3CDTF">2019-03-01T08:20:35Z</dcterms:modified>
</cp:coreProperties>
</file>