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71786-181C-4858-8E78-52F4D6BCEE80}" type="datetimeFigureOut">
              <a:rPr lang="en-IN" smtClean="0"/>
              <a:pPr/>
              <a:t>16-07-2019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8D8FB-31FA-46EC-9EDA-0444C30677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4983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Glycocalyx</a:t>
            </a:r>
            <a:r>
              <a:rPr lang="en-US" dirty="0" smtClean="0"/>
              <a:t> / Cell coat is formed of carbohydrates extending from the </a:t>
            </a:r>
            <a:r>
              <a:rPr lang="en-US" dirty="0" err="1" smtClean="0"/>
              <a:t>plasmamembrane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ground substance of ECM is actually the GAGs (</a:t>
            </a:r>
            <a:r>
              <a:rPr lang="en-US" dirty="0" err="1" smtClean="0"/>
              <a:t>Glycosaminoglycans</a:t>
            </a:r>
            <a:r>
              <a:rPr lang="en-US" dirty="0" smtClean="0"/>
              <a:t>)</a:t>
            </a:r>
            <a:r>
              <a:rPr lang="en-US" baseline="0" dirty="0" smtClean="0"/>
              <a:t> linked to proteins to form proteoglycans. Due to their large negative charged regions they can hold water molecules.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8D8FB-31FA-46EC-9EDA-0444C30677FF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Cells are actually bathing in ECM.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8D8FB-31FA-46EC-9EDA-0444C30677FF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different from the normal </a:t>
            </a:r>
            <a:r>
              <a:rPr lang="el-GR" dirty="0" smtClean="0"/>
              <a:t>α</a:t>
            </a:r>
            <a:r>
              <a:rPr lang="en-US" dirty="0" smtClean="0"/>
              <a:t>-</a:t>
            </a:r>
            <a:r>
              <a:rPr lang="en-US" baseline="0" dirty="0" smtClean="0"/>
              <a:t>helix, which involves only one polypeptide. Also there is no intra chain H-bonds. Instead </a:t>
            </a:r>
            <a:r>
              <a:rPr lang="en-US" baseline="0" dirty="0" err="1" smtClean="0"/>
              <a:t>interchain</a:t>
            </a:r>
            <a:r>
              <a:rPr lang="en-US" baseline="0" dirty="0" smtClean="0"/>
              <a:t> H-bonds are there.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8D8FB-31FA-46EC-9EDA-0444C30677FF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structure is </a:t>
            </a:r>
            <a:r>
              <a:rPr lang="en-US" baseline="0" dirty="0" err="1" smtClean="0"/>
              <a:t>stabilised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sterric</a:t>
            </a:r>
            <a:r>
              <a:rPr lang="en-US" baseline="0" dirty="0" smtClean="0"/>
              <a:t> repulsion of the large cyclic structure of </a:t>
            </a:r>
            <a:r>
              <a:rPr lang="en-US" baseline="0" dirty="0" err="1" smtClean="0"/>
              <a:t>proline</a:t>
            </a:r>
            <a:r>
              <a:rPr lang="en-US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8D8FB-31FA-46EC-9EDA-0444C30677FF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6812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Prolyl</a:t>
            </a:r>
            <a:r>
              <a:rPr lang="en-GB" dirty="0" smtClean="0"/>
              <a:t> hydroxylase is a </a:t>
            </a:r>
            <a:r>
              <a:rPr lang="en-GB" dirty="0" err="1" smtClean="0"/>
              <a:t>dioxygenase</a:t>
            </a:r>
            <a:r>
              <a:rPr lang="en-GB" dirty="0" smtClean="0"/>
              <a:t>, which </a:t>
            </a:r>
            <a:r>
              <a:rPr lang="en-GB" dirty="0" err="1" smtClean="0"/>
              <a:t>oxygenases</a:t>
            </a:r>
            <a:r>
              <a:rPr lang="en-GB" baseline="0" dirty="0" smtClean="0"/>
              <a:t> two molecules at the same time. Here O from O2 is transferred to </a:t>
            </a:r>
            <a:r>
              <a:rPr lang="en-GB" baseline="0" dirty="0" err="1" smtClean="0"/>
              <a:t>proline</a:t>
            </a:r>
            <a:r>
              <a:rPr lang="en-GB" baseline="0" dirty="0" smtClean="0"/>
              <a:t> and </a:t>
            </a:r>
            <a:r>
              <a:rPr lang="el-GR" baseline="0" dirty="0" smtClean="0"/>
              <a:t>α</a:t>
            </a:r>
            <a:r>
              <a:rPr lang="en-GB" baseline="0" dirty="0" smtClean="0"/>
              <a:t>-</a:t>
            </a:r>
            <a:r>
              <a:rPr lang="en-GB" baseline="0" dirty="0" err="1" smtClean="0"/>
              <a:t>keto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glutarate</a:t>
            </a:r>
            <a:r>
              <a:rPr lang="en-GB" baseline="0" dirty="0" smtClean="0"/>
              <a:t>. This is a coupled reaction. But in an uncoupled reaction, the O is taken up by the enzyme itself (i.e. the enzyme is oxidised). It is then recycled by Ascorbic acid.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8D8FB-31FA-46EC-9EDA-0444C30677FF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1355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1470025"/>
          </a:xfrm>
        </p:spPr>
        <p:txBody>
          <a:bodyPr/>
          <a:lstStyle/>
          <a:p>
            <a:r>
              <a:rPr lang="en-US" b="1" dirty="0" smtClean="0"/>
              <a:t>Extra Cellular Matrix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Anoop</a:t>
            </a:r>
            <a:r>
              <a:rPr lang="en-US" dirty="0" smtClean="0">
                <a:solidFill>
                  <a:schemeClr val="tx1"/>
                </a:solidFill>
              </a:rPr>
              <a:t> Philip Varghese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Assistant Professor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Zoology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Mar </a:t>
            </a:r>
            <a:r>
              <a:rPr lang="en-US" dirty="0" err="1" smtClean="0">
                <a:solidFill>
                  <a:schemeClr val="tx1"/>
                </a:solidFill>
              </a:rPr>
              <a:t>Thoma</a:t>
            </a:r>
            <a:r>
              <a:rPr lang="en-US" dirty="0" smtClean="0">
                <a:solidFill>
                  <a:schemeClr val="tx1"/>
                </a:solidFill>
              </a:rPr>
              <a:t> College, </a:t>
            </a:r>
            <a:r>
              <a:rPr lang="en-US" dirty="0" err="1" smtClean="0">
                <a:solidFill>
                  <a:schemeClr val="tx1"/>
                </a:solidFill>
              </a:rPr>
              <a:t>Tiruvalla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Proteoglycan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 protein-carbohydrate complexes.</a:t>
            </a:r>
          </a:p>
          <a:p>
            <a:r>
              <a:rPr lang="en-GB" dirty="0" smtClean="0"/>
              <a:t>A protein backbone is attached with GAGs.</a:t>
            </a:r>
          </a:p>
          <a:p>
            <a:r>
              <a:rPr lang="en-GB" dirty="0" smtClean="0"/>
              <a:t>Such a complex is then attached to a long polymer of another GAG.</a:t>
            </a:r>
          </a:p>
          <a:p>
            <a:r>
              <a:rPr lang="en-GB" dirty="0" smtClean="0"/>
              <a:t>Due to –</a:t>
            </a:r>
            <a:r>
              <a:rPr lang="en-GB" dirty="0" err="1" smtClean="0"/>
              <a:t>ve</a:t>
            </a:r>
            <a:r>
              <a:rPr lang="en-GB" dirty="0" smtClean="0"/>
              <a:t> charge on GAGs they can absorb water molecules on them.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590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Fibronectin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GB" dirty="0" smtClean="0"/>
              <a:t>Consist of two polypeptide chains connected at one end by a pair of disulphide bonds.</a:t>
            </a:r>
            <a:endParaRPr lang="en-GB" dirty="0"/>
          </a:p>
        </p:txBody>
      </p:sp>
      <p:pic>
        <p:nvPicPr>
          <p:cNvPr id="3074" name="Picture 2" descr="D:\college files\NOTES\3rd sem msc\pictures\2013-12-03_07-24-22_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585" y="2438400"/>
            <a:ext cx="6186615" cy="43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059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Fibronectin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GB" dirty="0" smtClean="0"/>
              <a:t>It posses several protein binding domains</a:t>
            </a:r>
          </a:p>
          <a:p>
            <a:r>
              <a:rPr lang="en-GB" dirty="0" smtClean="0"/>
              <a:t>So it can bind to several proteins.</a:t>
            </a:r>
            <a:endParaRPr lang="en-GB" dirty="0"/>
          </a:p>
        </p:txBody>
      </p:sp>
      <p:pic>
        <p:nvPicPr>
          <p:cNvPr id="3074" name="Picture 2" descr="D:\college files\NOTES\3rd sem msc\pictures\2013-12-03_07-24-22_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585" y="2438400"/>
            <a:ext cx="6186615" cy="43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876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Laminin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Three polypeptide chains</a:t>
            </a:r>
          </a:p>
          <a:p>
            <a:r>
              <a:rPr lang="en-GB" dirty="0" smtClean="0"/>
              <a:t>Similar to </a:t>
            </a:r>
            <a:r>
              <a:rPr lang="en-GB" dirty="0" err="1" smtClean="0"/>
              <a:t>Fibronectin</a:t>
            </a:r>
            <a:endParaRPr lang="en-GB" dirty="0" smtClean="0"/>
          </a:p>
          <a:p>
            <a:pPr lvl="1"/>
            <a:r>
              <a:rPr lang="en-GB" smtClean="0"/>
              <a:t>Several protein binding domains.</a:t>
            </a:r>
            <a:endParaRPr lang="en-GB" dirty="0"/>
          </a:p>
        </p:txBody>
      </p:sp>
      <p:pic>
        <p:nvPicPr>
          <p:cNvPr id="4098" name="Picture 2" descr="C:\3rd sem msc\pictures\lami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3398" y="2461955"/>
            <a:ext cx="2733675" cy="439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512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cellular matrix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 outside the </a:t>
            </a:r>
            <a:r>
              <a:rPr lang="en-US" dirty="0" err="1" smtClean="0"/>
              <a:t>plasmamembrane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Many materials </a:t>
            </a:r>
            <a:r>
              <a:rPr lang="en-US" dirty="0" err="1" smtClean="0"/>
              <a:t>organised</a:t>
            </a:r>
            <a:r>
              <a:rPr lang="en-US" dirty="0" smtClean="0"/>
              <a:t> into a network.</a:t>
            </a:r>
          </a:p>
          <a:p>
            <a:r>
              <a:rPr lang="en-US" dirty="0" smtClean="0"/>
              <a:t>Gel like polysaccharide ground substance.</a:t>
            </a:r>
          </a:p>
          <a:p>
            <a:pPr lvl="1"/>
            <a:r>
              <a:rPr lang="en-US" dirty="0" smtClean="0"/>
              <a:t>Collagen</a:t>
            </a:r>
          </a:p>
          <a:p>
            <a:pPr lvl="1"/>
            <a:r>
              <a:rPr lang="en-US" dirty="0" err="1" smtClean="0"/>
              <a:t>Proteoglycan</a:t>
            </a:r>
            <a:endParaRPr lang="en-US" dirty="0" smtClean="0"/>
          </a:p>
          <a:p>
            <a:pPr lvl="1"/>
            <a:r>
              <a:rPr lang="en-US" dirty="0" err="1" smtClean="0"/>
              <a:t>Fibronectin</a:t>
            </a:r>
            <a:endParaRPr lang="en-US" dirty="0" smtClean="0"/>
          </a:p>
          <a:p>
            <a:pPr lvl="1"/>
            <a:r>
              <a:rPr lang="en-US" dirty="0" err="1" smtClean="0"/>
              <a:t>Laminin</a:t>
            </a:r>
            <a:endParaRPr lang="en-US" dirty="0" smtClean="0"/>
          </a:p>
          <a:p>
            <a:r>
              <a:rPr lang="en-US" dirty="0" smtClean="0"/>
              <a:t>Extends beyond </a:t>
            </a:r>
            <a:r>
              <a:rPr lang="en-US" dirty="0" err="1" smtClean="0"/>
              <a:t>glycocalyx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H:\college files\NOTES\3rd sem msc\pictures\ECM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387" t="1639" r="2997" b="3279"/>
          <a:stretch>
            <a:fillRect/>
          </a:stretch>
        </p:blipFill>
        <p:spPr bwMode="auto">
          <a:xfrm>
            <a:off x="0" y="1676399"/>
            <a:ext cx="9144000" cy="4652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cellular matrix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ECM is secreted by the cell itself.</a:t>
            </a:r>
          </a:p>
          <a:p>
            <a:r>
              <a:rPr lang="en-US" dirty="0" smtClean="0"/>
              <a:t>It is characteristic to each type of cell.</a:t>
            </a:r>
          </a:p>
          <a:p>
            <a:pPr lvl="1"/>
            <a:r>
              <a:rPr lang="en-US" dirty="0" smtClean="0"/>
              <a:t>For ex. Thickness of ECM depends on the cell type.</a:t>
            </a:r>
          </a:p>
          <a:p>
            <a:r>
              <a:rPr lang="en-US" dirty="0" smtClean="0"/>
              <a:t>It holds together the cells in a tissue.</a:t>
            </a:r>
          </a:p>
          <a:p>
            <a:r>
              <a:rPr lang="en-US" dirty="0" smtClean="0"/>
              <a:t>Provides support.</a:t>
            </a:r>
          </a:p>
          <a:p>
            <a:pPr lvl="1"/>
            <a:r>
              <a:rPr lang="en-US" dirty="0" smtClean="0"/>
              <a:t>Synthetic and </a:t>
            </a:r>
            <a:r>
              <a:rPr lang="en-US" dirty="0" err="1" smtClean="0"/>
              <a:t>secretory</a:t>
            </a:r>
            <a:r>
              <a:rPr lang="en-US" dirty="0" smtClean="0"/>
              <a:t> activities are thought to be having some relationship with ECM.</a:t>
            </a:r>
          </a:p>
          <a:p>
            <a:pPr lvl="1"/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abundant protein (more than25% )</a:t>
            </a:r>
          </a:p>
          <a:p>
            <a:r>
              <a:rPr lang="en-US" dirty="0" smtClean="0"/>
              <a:t>Fibrous protein with three helical polypeptide chains wound around each other.</a:t>
            </a:r>
          </a:p>
          <a:p>
            <a:r>
              <a:rPr lang="en-US" dirty="0" smtClean="0"/>
              <a:t>It provide tensile strength to the tissue.</a:t>
            </a:r>
            <a:endParaRPr lang="en-IN" dirty="0"/>
          </a:p>
        </p:txBody>
      </p:sp>
      <p:pic>
        <p:nvPicPr>
          <p:cNvPr id="2050" name="Picture 2" descr="H:\college files\NOTES\3rd sem msc\pictures\colla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094958"/>
            <a:ext cx="9144000" cy="2574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frequent recurring of </a:t>
            </a:r>
            <a:r>
              <a:rPr lang="en-US" dirty="0" err="1" smtClean="0"/>
              <a:t>Gly</a:t>
            </a:r>
            <a:r>
              <a:rPr lang="en-US" dirty="0" smtClean="0"/>
              <a:t>-Pro-</a:t>
            </a:r>
            <a:r>
              <a:rPr lang="en-US" dirty="0" err="1" smtClean="0"/>
              <a:t>HydroxyPro</a:t>
            </a:r>
            <a:endParaRPr lang="en-US" dirty="0" smtClean="0"/>
          </a:p>
          <a:p>
            <a:r>
              <a:rPr lang="en-US" dirty="0" smtClean="0"/>
              <a:t>Every third amino-acid is a </a:t>
            </a:r>
            <a:r>
              <a:rPr lang="en-US" dirty="0" err="1" smtClean="0"/>
              <a:t>Gly</a:t>
            </a:r>
            <a:endParaRPr lang="en-IN" dirty="0"/>
          </a:p>
        </p:txBody>
      </p:sp>
      <p:pic>
        <p:nvPicPr>
          <p:cNvPr id="3074" name="Picture 2" descr="H:\college files\NOTES\3rd sem msc\pictures\figure_02_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21415"/>
            <a:ext cx="8153400" cy="3336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structure is </a:t>
            </a:r>
            <a:r>
              <a:rPr lang="en-US" dirty="0" err="1" smtClean="0"/>
              <a:t>stabilised</a:t>
            </a:r>
            <a:r>
              <a:rPr lang="en-US" dirty="0" smtClean="0"/>
              <a:t> by </a:t>
            </a:r>
            <a:r>
              <a:rPr lang="en-US" dirty="0" err="1" smtClean="0"/>
              <a:t>sterric</a:t>
            </a:r>
            <a:r>
              <a:rPr lang="en-US" dirty="0" smtClean="0"/>
              <a:t> repulsion</a:t>
            </a:r>
            <a:endParaRPr lang="en-IN" dirty="0"/>
          </a:p>
        </p:txBody>
      </p:sp>
      <p:pic>
        <p:nvPicPr>
          <p:cNvPr id="3074" name="Picture 2" descr="H:\college files\NOTES\3rd sem msc\pictures\figure_02_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21415"/>
            <a:ext cx="8153400" cy="3336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Formation of </a:t>
            </a:r>
            <a:r>
              <a:rPr lang="en-GB" dirty="0" err="1" smtClean="0"/>
              <a:t>Hydroxy</a:t>
            </a:r>
            <a:r>
              <a:rPr lang="en-GB" dirty="0" smtClean="0"/>
              <a:t> </a:t>
            </a:r>
            <a:r>
              <a:rPr lang="en-GB" dirty="0" err="1" smtClean="0"/>
              <a:t>proline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3rd sem msc\pictures\formation of hydroxy proli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5" r="5228"/>
          <a:stretch/>
        </p:blipFill>
        <p:spPr bwMode="auto">
          <a:xfrm>
            <a:off x="1" y="1905001"/>
            <a:ext cx="9143999" cy="255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319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Proteoglycan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3" t="2437" r="1275" b="8021"/>
          <a:stretch/>
        </p:blipFill>
        <p:spPr bwMode="auto">
          <a:xfrm>
            <a:off x="48491" y="1269734"/>
            <a:ext cx="8790709" cy="558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6511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410</Words>
  <Application>Microsoft Office PowerPoint</Application>
  <PresentationFormat>On-screen Show (4:3)</PresentationFormat>
  <Paragraphs>57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Extra Cellular Matrix</vt:lpstr>
      <vt:lpstr>Extra cellular matrix</vt:lpstr>
      <vt:lpstr>Slide 3</vt:lpstr>
      <vt:lpstr>Extra cellular matrix</vt:lpstr>
      <vt:lpstr>Collagen</vt:lpstr>
      <vt:lpstr>Collagen</vt:lpstr>
      <vt:lpstr>Collagen</vt:lpstr>
      <vt:lpstr>Formation of Hydroxy proline</vt:lpstr>
      <vt:lpstr>Proteoglycan</vt:lpstr>
      <vt:lpstr>Proteoglycan</vt:lpstr>
      <vt:lpstr>Fibronectin</vt:lpstr>
      <vt:lpstr>Fibronectin</vt:lpstr>
      <vt:lpstr>Laminin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 Cellular Matrix</dc:title>
  <dc:creator>Anoop</dc:creator>
  <cp:lastModifiedBy>USER</cp:lastModifiedBy>
  <cp:revision>33</cp:revision>
  <dcterms:created xsi:type="dcterms:W3CDTF">2006-08-16T00:00:00Z</dcterms:created>
  <dcterms:modified xsi:type="dcterms:W3CDTF">2019-07-16T11:07:20Z</dcterms:modified>
</cp:coreProperties>
</file>