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65" r:id="rId23"/>
    <p:sldId id="273" r:id="rId24"/>
    <p:sldId id="274" r:id="rId25"/>
    <p:sldId id="275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information technology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33800"/>
            <a:ext cx="7467600" cy="3124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Module I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</a:t>
            </a:r>
            <a:r>
              <a:rPr lang="en-US" b="1" baseline="30000" dirty="0" smtClean="0">
                <a:solidFill>
                  <a:srgbClr val="92D050"/>
                </a:solidFill>
              </a:rPr>
              <a:t>nd</a:t>
            </a:r>
            <a:r>
              <a:rPr lang="en-US" b="1" dirty="0" smtClean="0">
                <a:solidFill>
                  <a:srgbClr val="92D050"/>
                </a:solidFill>
              </a:rPr>
              <a:t> DC, </a:t>
            </a:r>
            <a:r>
              <a:rPr lang="en-US" b="1" dirty="0" err="1" smtClean="0">
                <a:solidFill>
                  <a:srgbClr val="92D050"/>
                </a:solidFill>
              </a:rPr>
              <a:t>B.Com</a:t>
            </a:r>
            <a:r>
              <a:rPr lang="en-US" b="1" dirty="0" smtClean="0">
                <a:solidFill>
                  <a:srgbClr val="92D050"/>
                </a:solidFill>
              </a:rPr>
              <a:t> Model II</a:t>
            </a:r>
          </a:p>
          <a:p>
            <a:endParaRPr lang="en-US" dirty="0" smtClean="0"/>
          </a:p>
          <a:p>
            <a:r>
              <a:rPr lang="en-US" dirty="0" smtClean="0"/>
              <a:t>Lecture taken by,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Prof.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Antu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Annam Thomas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Dept. of Computer Applications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Mar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Thoma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College, Thiruvalla</a:t>
            </a:r>
            <a:endParaRPr lang="en-IN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and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What is computer virus? &#10; Computer viruses are a type of software program that, like a &#10;biological virus, reproduces 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Who creates/writes viruses ? &#10;INFO ATTACKERS &#10;PROFIT EARNER &#10; VIRUS / ANTIVIRUS MARKET &#10;PSYCHO CASES &#10; FOR FUN &#10;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Type of viruses &#10; There are about millions of viruses present &amp; daily 6 to 7 &#10;new viruses are found &#10; The following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Major &#10;Types of Viruses &#10;Virus &#10;Boot &#10;Sector &#10;Virus &#10;Program/ &#10;File &#10;Infector &#10;Worms &#10;Macro &#10;Viruses &#10;Trojan &#10;Horses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Boot Sector Virus &#10;The boot Sector virus affects the &#10;booting process of the infected &#10;computer system.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Program/ &#10;File Infector virus &#10;Becomes active when the &#10;program file carrying the virus &#10;is opened. &#10;usually with below ex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Macro Virus &#10;These type of virus infects &#10;word , excel, PowerPoint, &#10;access and other data &#10;files. Once infected &#10;repair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image.slidesharecdn.com/computervirus-150514020428-lva1-app6891/95/computer-virus-35-638.jpg?cb=1431569282"/>
          <p:cNvPicPr>
            <a:picLocks noChangeAspect="1" noChangeArrowheads="1"/>
          </p:cNvPicPr>
          <p:nvPr/>
        </p:nvPicPr>
        <p:blipFill>
          <a:blip r:embed="rId2"/>
          <a:srcRect t="22222" b="44445"/>
          <a:stretch>
            <a:fillRect/>
          </a:stretch>
        </p:blipFill>
        <p:spPr bwMode="auto">
          <a:xfrm>
            <a:off x="0" y="0"/>
            <a:ext cx="9134453" cy="2286000"/>
          </a:xfrm>
          <a:prstGeom prst="rect">
            <a:avLst/>
          </a:prstGeom>
          <a:noFill/>
        </p:spPr>
      </p:pic>
      <p:pic>
        <p:nvPicPr>
          <p:cNvPr id="33796" name="Picture 4" descr="http://images.slideplayer.com/20/6216698/slides/slide_88.jpg"/>
          <p:cNvPicPr>
            <a:picLocks noChangeAspect="1" noChangeArrowheads="1"/>
          </p:cNvPicPr>
          <p:nvPr/>
        </p:nvPicPr>
        <p:blipFill>
          <a:blip r:embed="rId3"/>
          <a:srcRect l="18333" t="43333" r="5000" b="42222"/>
          <a:stretch>
            <a:fillRect/>
          </a:stretch>
        </p:blipFill>
        <p:spPr bwMode="auto">
          <a:xfrm>
            <a:off x="0" y="2286000"/>
            <a:ext cx="9167446" cy="1371600"/>
          </a:xfrm>
          <a:prstGeom prst="rect">
            <a:avLst/>
          </a:prstGeom>
          <a:noFill/>
        </p:spPr>
      </p:pic>
      <p:pic>
        <p:nvPicPr>
          <p:cNvPr id="6" name="Picture 2" descr="http://image.slidesharecdn.com/computervirus-150514020428-lva1-app6891/95/computer-virus-35-638.jpg?cb=1431569282"/>
          <p:cNvPicPr>
            <a:picLocks noChangeAspect="1" noChangeArrowheads="1"/>
          </p:cNvPicPr>
          <p:nvPr/>
        </p:nvPicPr>
        <p:blipFill>
          <a:blip r:embed="rId2"/>
          <a:srcRect l="55892" t="57778" r="19082" b="10000"/>
          <a:stretch>
            <a:fillRect/>
          </a:stretch>
        </p:blipFill>
        <p:spPr bwMode="auto">
          <a:xfrm>
            <a:off x="5715000" y="4038600"/>
            <a:ext cx="2286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image.slidesharecdn.com/virusproject-130826055544-phpapp01/95/virus-project-10-638.jpg?cb=1377496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1371600"/>
            <a:ext cx="76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2. Resident&#10;Viruses&#10;This type of virus is a&#10;permanent which dwells in&#10;the RAM memory.&#10; "/>
          <p:cNvPicPr>
            <a:picLocks noChangeAspect="1" noChangeArrowheads="1"/>
          </p:cNvPicPr>
          <p:nvPr/>
        </p:nvPicPr>
        <p:blipFill>
          <a:blip r:embed="rId2"/>
          <a:srcRect l="7524" t="18372" r="2194" b="4802"/>
          <a:stretch>
            <a:fillRect/>
          </a:stretch>
        </p:blipFill>
        <p:spPr bwMode="auto">
          <a:xfrm>
            <a:off x="0" y="533400"/>
            <a:ext cx="811033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Integral part of Mordern Business</a:t>
            </a:r>
          </a:p>
          <a:p>
            <a:r>
              <a:rPr lang="en-US" dirty="0" smtClean="0"/>
              <a:t>Major role in personal life</a:t>
            </a:r>
            <a:endParaRPr lang="en-US" dirty="0"/>
          </a:p>
        </p:txBody>
      </p:sp>
      <p:pic>
        <p:nvPicPr>
          <p:cNvPr id="14338" name="Picture 2" descr="http://i.amz.mshcdn.com/iY19GL40Fb7FTO2saf3ZXhx65Q0=/fit-in/850x850/2014%2F12%2F02%2F09%2FScreenShot2.acd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43200"/>
            <a:ext cx="363855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70" name="Picture 6" descr="http://image.slidesharecdn.com/computervirus-150514020428-lva1-app6891/95/computer-virus-29-638.jpg?cb=1431569282"/>
          <p:cNvPicPr>
            <a:picLocks noChangeAspect="1" noChangeArrowheads="1"/>
          </p:cNvPicPr>
          <p:nvPr/>
        </p:nvPicPr>
        <p:blipFill>
          <a:blip r:embed="rId2"/>
          <a:srcRect t="23173" b="38413"/>
          <a:stretch>
            <a:fillRect/>
          </a:stretch>
        </p:blipFill>
        <p:spPr bwMode="auto">
          <a:xfrm>
            <a:off x="-1" y="-1"/>
            <a:ext cx="9144001" cy="2637141"/>
          </a:xfrm>
          <a:prstGeom prst="rect">
            <a:avLst/>
          </a:prstGeom>
          <a:noFill/>
        </p:spPr>
      </p:pic>
      <p:pic>
        <p:nvPicPr>
          <p:cNvPr id="36868" name="Picture 4" descr="http://image.slidesharecdn.com/computervirus-150514020428-lva1-app6891/95/computer-virus-29-638.jpg?cb=1431569282"/>
          <p:cNvPicPr>
            <a:picLocks noChangeAspect="1" noChangeArrowheads="1"/>
          </p:cNvPicPr>
          <p:nvPr/>
        </p:nvPicPr>
        <p:blipFill>
          <a:blip r:embed="rId2"/>
          <a:srcRect l="55120" t="61274" r="21055" b="5323"/>
          <a:stretch>
            <a:fillRect/>
          </a:stretch>
        </p:blipFill>
        <p:spPr bwMode="auto">
          <a:xfrm>
            <a:off x="7467600" y="2438400"/>
            <a:ext cx="1676400" cy="1764632"/>
          </a:xfrm>
          <a:prstGeom prst="rect">
            <a:avLst/>
          </a:prstGeom>
          <a:noFill/>
        </p:spPr>
      </p:pic>
      <p:pic>
        <p:nvPicPr>
          <p:cNvPr id="36872" name="Picture 8" descr="http://image.slidesharecdn.com/w-12computerviruses-110309054716-phpapp01/95/week-12-computer-viruses-10-728.jpg?cb=1299651531"/>
          <p:cNvPicPr>
            <a:picLocks noChangeAspect="1" noChangeArrowheads="1"/>
          </p:cNvPicPr>
          <p:nvPr/>
        </p:nvPicPr>
        <p:blipFill>
          <a:blip r:embed="rId3"/>
          <a:srcRect l="3297" r="3297" b="65079"/>
          <a:stretch>
            <a:fillRect/>
          </a:stretch>
        </p:blipFill>
        <p:spPr bwMode="auto">
          <a:xfrm>
            <a:off x="1" y="3962400"/>
            <a:ext cx="9144000" cy="2398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image.slidesharecdn.com/computervirus-150514020428-lva1-app6891/95/computer-virus-34-638.jpg?cb=1431569282"/>
          <p:cNvPicPr>
            <a:picLocks noChangeAspect="1" noChangeArrowheads="1"/>
          </p:cNvPicPr>
          <p:nvPr/>
        </p:nvPicPr>
        <p:blipFill>
          <a:blip r:embed="rId2"/>
          <a:srcRect t="13362" r="-313" b="45442"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</p:spPr>
      </p:pic>
      <p:pic>
        <p:nvPicPr>
          <p:cNvPr id="37892" name="Picture 4" descr="https://dbscience2.wikispaces.com/file/view/virus!.gif/54398546/346x263/virus!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733800"/>
            <a:ext cx="329565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computervirusitscure13-140918061144-phpapp02/95/computer-virus-its-cure-9-638.jpg?cb=14110639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images.slideplayer.com/16/5202139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Trojan horses &#10;A Trojan horse is a program that unlike a virus &#10;contains or installs a malicious program (sometimes &#10;cal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mage.slidesharecdn.com/malicious-141213030059-conversion-gate01/95/malicious-22-638.jpg?cb=1418439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related frauds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spoofing</a:t>
            </a:r>
          </a:p>
          <a:p>
            <a:r>
              <a:rPr lang="en-US" dirty="0" smtClean="0"/>
              <a:t>Email spamming</a:t>
            </a:r>
          </a:p>
          <a:p>
            <a:r>
              <a:rPr lang="en-US" dirty="0" smtClean="0"/>
              <a:t>Sending malicious code</a:t>
            </a:r>
            <a:endParaRPr lang="en-US" dirty="0"/>
          </a:p>
        </p:txBody>
      </p:sp>
      <p:pic>
        <p:nvPicPr>
          <p:cNvPr id="39938" name="Picture 2" descr="http://image.shutterstock.com/z/stock-vector-a-cute-tablet-phone-hacker-vector-clip-art-illustration-on-white-background-146538710.jpg"/>
          <p:cNvPicPr>
            <a:picLocks noChangeAspect="1" noChangeArrowheads="1"/>
          </p:cNvPicPr>
          <p:nvPr/>
        </p:nvPicPr>
        <p:blipFill>
          <a:blip r:embed="rId2" cstate="print"/>
          <a:srcRect l="14485" t="4000" r="15484" b="8500"/>
          <a:stretch>
            <a:fillRect/>
          </a:stretch>
        </p:blipFill>
        <p:spPr bwMode="auto">
          <a:xfrm>
            <a:off x="4724400" y="2667000"/>
            <a:ext cx="2057400" cy="324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image.slidesharecdn.com/cybercrime-111205224958-phpapp02-160511011858/95/cybercrime-111205224958phpapp02-13-638.jpg?cb=1462929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1910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Cyber terrorism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http://image.slidesharecdn.com/cybercrime-130608030634-phpapp01/95/cyber-crime-12-638.jpg?cb=1370682919"/>
          <p:cNvPicPr>
            <a:picLocks noChangeAspect="1" noChangeArrowheads="1"/>
          </p:cNvPicPr>
          <p:nvPr/>
        </p:nvPicPr>
        <p:blipFill>
          <a:blip r:embed="rId2"/>
          <a:srcRect t="30063" b="53236"/>
          <a:stretch>
            <a:fillRect/>
          </a:stretch>
        </p:blipFill>
        <p:spPr bwMode="auto">
          <a:xfrm>
            <a:off x="-1" y="2895600"/>
            <a:ext cx="91154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image.slidesharecdn.com/cyberterrorism-141018102124-conversion-gate01/95/cyber-terrorism-3-638.jpg?cb=1413628061"/>
          <p:cNvPicPr>
            <a:picLocks noChangeAspect="1" noChangeArrowheads="1"/>
          </p:cNvPicPr>
          <p:nvPr/>
        </p:nvPicPr>
        <p:blipFill>
          <a:blip r:embed="rId3"/>
          <a:srcRect t="13152" b="70146"/>
          <a:stretch>
            <a:fillRect/>
          </a:stretch>
        </p:blipFill>
        <p:spPr bwMode="auto">
          <a:xfrm>
            <a:off x="-1" y="4572000"/>
            <a:ext cx="91154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19812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forgery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Features of 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Cheap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Globalization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Job Opportunity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Data Storage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No time barrier</a:t>
            </a:r>
            <a:endParaRPr lang="en-US" dirty="0"/>
          </a:p>
        </p:txBody>
      </p:sp>
      <p:pic>
        <p:nvPicPr>
          <p:cNvPr id="1026" name="Picture 2" descr="http://p2cdn4static.sharpschool.com/UserFiles/Servers/Server_3200834/Image/Clipart/technologycl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23622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eblog.huawei.com/wp-content/uploads/2015/12/Innovative-ICT-Enables-Industries-to-Go-to-the-Cloud.jpg"/>
          <p:cNvPicPr>
            <a:picLocks noChangeAspect="1" noChangeArrowheads="1"/>
          </p:cNvPicPr>
          <p:nvPr/>
        </p:nvPicPr>
        <p:blipFill>
          <a:blip r:embed="rId2" cstate="print"/>
          <a:srcRect l="6818" t="15151" r="6818" b="9091"/>
          <a:stretch>
            <a:fillRect/>
          </a:stretch>
        </p:blipFill>
        <p:spPr bwMode="auto">
          <a:xfrm>
            <a:off x="4565904" y="4191000"/>
            <a:ext cx="4053840" cy="2667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and Communication </a:t>
            </a:r>
            <a:br>
              <a:rPr lang="en-US" dirty="0" smtClean="0"/>
            </a:b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Umbrella term </a:t>
            </a:r>
            <a:r>
              <a:rPr lang="en-US" dirty="0" smtClean="0"/>
              <a:t>that includes Communication devices and their services and applications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Extended synonym for Information Technology</a:t>
            </a:r>
          </a:p>
          <a:p>
            <a:r>
              <a:rPr lang="en-US" dirty="0" smtClean="0"/>
              <a:t>Definition : That which </a:t>
            </a:r>
            <a:r>
              <a:rPr lang="en-US" b="1" dirty="0" smtClean="0">
                <a:solidFill>
                  <a:srgbClr val="FF0000"/>
                </a:solidFill>
              </a:rPr>
              <a:t>store retrieve manipulate transmit or receive </a:t>
            </a:r>
            <a:r>
              <a:rPr lang="en-US" dirty="0" smtClean="0"/>
              <a:t>information electronically in a digital form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store and process data into information</a:t>
            </a:r>
          </a:p>
          <a:p>
            <a:r>
              <a:rPr lang="en-US" dirty="0" smtClean="0"/>
              <a:t>Components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Hardware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Software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People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Procedures</a:t>
            </a:r>
            <a:endParaRPr lang="en-US" dirty="0"/>
          </a:p>
        </p:txBody>
      </p:sp>
      <p:pic>
        <p:nvPicPr>
          <p:cNvPr id="53252" name="Picture 4" descr="http://1.bp.blogspot.com/-NrzPMn4E5u4/UeEnd4gXEVI/AAAAAAAAANE/6J7xGaOZ53M/s320/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27006"/>
            <a:ext cx="4191000" cy="4326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Technology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legal recognition to e-commerce and e-transactions</a:t>
            </a:r>
          </a:p>
          <a:p>
            <a:r>
              <a:rPr lang="en-US" dirty="0" smtClean="0"/>
              <a:t>Provides legal recognition to e-records and digital signatures</a:t>
            </a:r>
          </a:p>
          <a:p>
            <a:endParaRPr lang="en-US" dirty="0"/>
          </a:p>
        </p:txBody>
      </p:sp>
      <p:pic>
        <p:nvPicPr>
          <p:cNvPr id="54274" name="Picture 2" descr="https://lh3.googleusercontent.com/sOSOLSBRBF8xA5N_J4ViUrPyOuOwjutWcoo0QjJ5Oh4d72414xISaWLpAtPzGMIRZ58=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242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2.bp.blogspot.com/-PbgQ4WUtZPY/Vl24cSuJVKI/AAAAAAAABRs/RJJwt1CFDWk/s1600/law%2B-%2Bmerit-m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619958"/>
            <a:ext cx="3429000" cy="22380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of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Legal recognition of electronic documents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Legal recognition of digital signatures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Offences and contraventions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Justice dispensation systems for cyber crimes</a:t>
            </a:r>
          </a:p>
          <a:p>
            <a:pPr marL="514350" indent="-514350"/>
            <a:r>
              <a:rPr lang="en-US" dirty="0" smtClean="0"/>
              <a:t>Consist of 94 sections segregated in to 13 chapters</a:t>
            </a:r>
          </a:p>
          <a:p>
            <a:pPr marL="514350" indent="-514350"/>
            <a:r>
              <a:rPr lang="en-US" dirty="0" smtClean="0"/>
              <a:t>Paper laws for Paperless environment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Technology (Amendment) act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various sweeping changes in 2000 cyber law</a:t>
            </a:r>
          </a:p>
          <a:p>
            <a:r>
              <a:rPr lang="en-US" dirty="0" smtClean="0"/>
              <a:t>14 chapters and 128 sections</a:t>
            </a:r>
          </a:p>
          <a:p>
            <a:r>
              <a:rPr lang="en-US" dirty="0" smtClean="0"/>
              <a:t>Deals with Cyber Law</a:t>
            </a:r>
            <a:endParaRPr lang="en-US" dirty="0"/>
          </a:p>
        </p:txBody>
      </p:sp>
      <p:pic>
        <p:nvPicPr>
          <p:cNvPr id="4" name="Picture 2" descr="http://fscomps.fotosearch.com/compc/CSP/CSP629/k6298184.jpg"/>
          <p:cNvPicPr>
            <a:picLocks noChangeAspect="1" noChangeArrowheads="1"/>
          </p:cNvPicPr>
          <p:nvPr/>
        </p:nvPicPr>
        <p:blipFill>
          <a:blip r:embed="rId2"/>
          <a:srcRect b="7430"/>
          <a:stretch>
            <a:fillRect/>
          </a:stretch>
        </p:blipFill>
        <p:spPr bwMode="auto">
          <a:xfrm>
            <a:off x="4857750" y="3781425"/>
            <a:ext cx="428625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andomant.net/wp-content/uploads/2014/09/three-hack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191000"/>
            <a:ext cx="53340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Unlawful acts wherein the computer is either a tool or a target</a:t>
            </a:r>
          </a:p>
          <a:p>
            <a:r>
              <a:rPr lang="en-US" dirty="0" smtClean="0"/>
              <a:t>Crimes </a:t>
            </a:r>
          </a:p>
          <a:p>
            <a:pPr lvl="1"/>
            <a:r>
              <a:rPr lang="en-US" dirty="0" smtClean="0"/>
              <a:t>Computer as a target</a:t>
            </a:r>
          </a:p>
          <a:p>
            <a:pPr lvl="2"/>
            <a:r>
              <a:rPr lang="en-US" dirty="0" smtClean="0"/>
              <a:t>Hacking, Virus/Worms...</a:t>
            </a:r>
          </a:p>
          <a:p>
            <a:pPr lvl="1"/>
            <a:r>
              <a:rPr lang="en-US" dirty="0" smtClean="0"/>
              <a:t>Computer as a weapon</a:t>
            </a:r>
          </a:p>
          <a:p>
            <a:pPr lvl="2"/>
            <a:r>
              <a:rPr lang="en-US" dirty="0" smtClean="0"/>
              <a:t>Credit card frauds....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</TotalTime>
  <Words>230</Words>
  <Application>Microsoft Office PowerPoint</Application>
  <PresentationFormat>On-screen Show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Introduction to information technology</vt:lpstr>
      <vt:lpstr>Significance of IT</vt:lpstr>
      <vt:lpstr> Features of IT</vt:lpstr>
      <vt:lpstr>Information and Communication  Technology</vt:lpstr>
      <vt:lpstr>Information system</vt:lpstr>
      <vt:lpstr>Information Technology Act</vt:lpstr>
      <vt:lpstr>Essence of Act</vt:lpstr>
      <vt:lpstr>Information Technology (Amendment) act 2008</vt:lpstr>
      <vt:lpstr>Cyber Crime</vt:lpstr>
      <vt:lpstr>Virus and worms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Logic bombs</vt:lpstr>
      <vt:lpstr>Email related frauds</vt:lpstr>
      <vt:lpstr>Slide 27</vt:lpstr>
      <vt:lpstr>pronography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Significance of IT</dc:title>
  <dc:creator>Reji Achen</dc:creator>
  <cp:lastModifiedBy>USER</cp:lastModifiedBy>
  <cp:revision>35</cp:revision>
  <dcterms:created xsi:type="dcterms:W3CDTF">2006-08-16T00:00:00Z</dcterms:created>
  <dcterms:modified xsi:type="dcterms:W3CDTF">2019-07-16T05:24:46Z</dcterms:modified>
</cp:coreProperties>
</file>