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79" r:id="rId13"/>
    <p:sldId id="265" r:id="rId14"/>
    <p:sldId id="273" r:id="rId15"/>
    <p:sldId id="274" r:id="rId16"/>
    <p:sldId id="272" r:id="rId17"/>
    <p:sldId id="275" r:id="rId18"/>
    <p:sldId id="276" r:id="rId19"/>
    <p:sldId id="277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815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1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5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6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90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68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6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87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59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5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2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CE16-3937-4437-ABB9-ED8D30C1E820}" type="datetimeFigureOut">
              <a:rPr lang="en-IN" smtClean="0"/>
              <a:t>16-07-2019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5EAB-FF77-4A88-A0EB-4BA6CECEA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1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" y="5013176"/>
            <a:ext cx="8229600" cy="144016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40"/>
              </a:lnSpc>
              <a:buNone/>
            </a:pPr>
            <a:r>
              <a:rPr lang="en-US" b="1" dirty="0" smtClean="0"/>
              <a:t>Dr. Christo </a:t>
            </a:r>
            <a:r>
              <a:rPr lang="en-US" b="1" dirty="0" err="1" smtClean="0"/>
              <a:t>Rajan</a:t>
            </a:r>
            <a:endParaRPr lang="en-US" b="1" dirty="0" smtClean="0"/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000" b="1" dirty="0" smtClean="0"/>
              <a:t>Asst. Professor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000" b="1" dirty="0" err="1" smtClean="0"/>
              <a:t>Dept</a:t>
            </a:r>
            <a:r>
              <a:rPr lang="en-US" sz="2000" b="1" dirty="0" smtClean="0"/>
              <a:t> of Zoology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000" b="1" dirty="0" smtClean="0"/>
              <a:t>Mar Thoma College, </a:t>
            </a:r>
            <a:r>
              <a:rPr lang="en-US" sz="2000" b="1" dirty="0" err="1" smtClean="0"/>
              <a:t>Thiruvalla</a:t>
            </a:r>
            <a:endParaRPr lang="en-IN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899592" y="872078"/>
            <a:ext cx="7717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INSTRUMENTATION</a:t>
            </a:r>
            <a:endParaRPr lang="en-IN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6963" y="2492896"/>
            <a:ext cx="4790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Atomic Force 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Confocal 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Differential Interference Contrast 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Nuclear Magnetic Resonance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Circular Di-</a:t>
            </a:r>
            <a:r>
              <a:rPr lang="en-US" b="1" dirty="0" err="1" smtClean="0">
                <a:solidFill>
                  <a:srgbClr val="FF0000"/>
                </a:solidFill>
              </a:rPr>
              <a:t>chroism</a:t>
            </a:r>
            <a:r>
              <a:rPr lang="en-US" b="1" dirty="0" smtClean="0">
                <a:solidFill>
                  <a:srgbClr val="FF0000"/>
                </a:solidFill>
              </a:rPr>
              <a:t>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Mass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55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KrizzRosh\Desktop\II PG videos\microscopy\confocal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1" y="548680"/>
            <a:ext cx="8307767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Differential Interference contrast (</a:t>
            </a:r>
            <a:r>
              <a:rPr lang="en-IN" b="1" dirty="0" err="1"/>
              <a:t>Nomarsky</a:t>
            </a:r>
            <a:r>
              <a:rPr lang="en-IN" b="1" dirty="0"/>
              <a:t>)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859216" cy="50691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IN" sz="3800" dirty="0"/>
              <a:t>Similar in some respects to phase contrast microscopy, </a:t>
            </a:r>
            <a:r>
              <a:rPr lang="en-IN" sz="3800" b="1" dirty="0"/>
              <a:t>differential interference contrast</a:t>
            </a:r>
            <a:r>
              <a:rPr lang="en-IN" sz="3800" dirty="0"/>
              <a:t> microscopy allows transparent objects to be seen by using the difference in light’s refraction when transmitted through the varying thicknesses of a specimen.</a:t>
            </a:r>
          </a:p>
          <a:p>
            <a:pPr algn="just"/>
            <a:r>
              <a:rPr lang="en-IN" sz="3800" dirty="0"/>
              <a:t>This technique gives a greater depth of focus allowing thicker specimens to be observed under higher magnifications. </a:t>
            </a:r>
            <a:endParaRPr lang="en-IN" sz="3800" dirty="0" smtClean="0"/>
          </a:p>
          <a:p>
            <a:pPr algn="just"/>
            <a:r>
              <a:rPr lang="en-IN" sz="3800" dirty="0" smtClean="0"/>
              <a:t>Producing </a:t>
            </a:r>
            <a:r>
              <a:rPr lang="en-IN" sz="3800" dirty="0"/>
              <a:t>a monochromatic image, areas of the object appear brighter as the optical path of the transmitted light increases and darker in areas of decreased length of optical path</a:t>
            </a:r>
            <a:r>
              <a:rPr lang="en-IN" sz="3800" dirty="0" smtClean="0"/>
              <a:t>.</a:t>
            </a:r>
          </a:p>
          <a:p>
            <a:pPr algn="just"/>
            <a:r>
              <a:rPr lang="en-IN" sz="3800" dirty="0"/>
              <a:t>A major advantage of the differential interference contrast technique is in examining living specimens when normal biological processes might be impeded by normal staining procedures.</a:t>
            </a:r>
          </a:p>
          <a:p>
            <a:pPr algn="just"/>
            <a:r>
              <a:rPr lang="en-IN" sz="3800" dirty="0"/>
              <a:t>A drawback to this type of imaging is that the three-dimensional image of a specimen may not be accurate. </a:t>
            </a:r>
            <a:endParaRPr lang="en-IN" sz="3800" dirty="0" smtClean="0"/>
          </a:p>
          <a:p>
            <a:pPr algn="just"/>
            <a:r>
              <a:rPr lang="en-IN" sz="3800" dirty="0" smtClean="0"/>
              <a:t>The </a:t>
            </a:r>
            <a:r>
              <a:rPr lang="en-IN" sz="3800" dirty="0"/>
              <a:t>enhanced areas of light and shadow might add distortion to the appearance of the image.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303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omarski mic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53285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916832"/>
            <a:ext cx="2664296" cy="354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9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NMR(</a:t>
            </a:r>
            <a:r>
              <a:rPr lang="en-IN" dirty="0"/>
              <a:t>Nuclear magnetic </a:t>
            </a:r>
            <a:r>
              <a:rPr lang="en-IN" dirty="0" smtClean="0"/>
              <a:t>resonance)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" y="1340768"/>
            <a:ext cx="872831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7332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Nuclear magnetic resonance (NMR) is based upon the measurement of absorption of radiofrequency (RF) radiation by a nucleus in a strong magnetic field.</a:t>
            </a:r>
          </a:p>
        </p:txBody>
      </p:sp>
    </p:spTree>
    <p:extLst>
      <p:ext uri="{BB962C8B-B14F-4D97-AF65-F5344CB8AC3E}">
        <p14:creationId xmlns:p14="http://schemas.microsoft.com/office/powerpoint/2010/main" val="149481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NM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5"/>
            <a:ext cx="60486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KrizzRosh\Desktop\NM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52028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rizzRosh\Desktop\N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63284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7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Circular </a:t>
            </a:r>
            <a:r>
              <a:rPr lang="en-IN" dirty="0" err="1" smtClean="0"/>
              <a:t>Dichroism</a:t>
            </a:r>
            <a:r>
              <a:rPr lang="en-IN" dirty="0" smtClean="0"/>
              <a:t> Spectroscopy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/>
              <a:t>Inherently asymmetric </a:t>
            </a:r>
            <a:r>
              <a:rPr lang="en-IN" dirty="0" err="1"/>
              <a:t>chromophores</a:t>
            </a:r>
            <a:r>
              <a:rPr lang="en-IN" dirty="0"/>
              <a:t> (uncommon) or symmetric </a:t>
            </a:r>
            <a:r>
              <a:rPr lang="en-IN" dirty="0" err="1"/>
              <a:t>chromophores</a:t>
            </a:r>
            <a:r>
              <a:rPr lang="en-IN" dirty="0"/>
              <a:t> in asymmetric environments will interact differently with right- and left-circularly polarized light resulting in two related phenomena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Circularly-polarized light rays will travel through an optically active medium with different velocities due to the different indices of refraction for right- and left-circularly polarized light called </a:t>
            </a:r>
            <a:r>
              <a:rPr lang="en-IN" b="1" dirty="0"/>
              <a:t>optical rotation </a:t>
            </a:r>
            <a:r>
              <a:rPr lang="en-IN" dirty="0"/>
              <a:t>or</a:t>
            </a:r>
            <a:r>
              <a:rPr lang="en-IN" b="1" dirty="0"/>
              <a:t> circular birefringence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variation of optical rotation as a function of wavelength is called </a:t>
            </a:r>
            <a:r>
              <a:rPr lang="en-IN" b="1" dirty="0"/>
              <a:t>optical rotary dispersion (ORD)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Right- </a:t>
            </a:r>
            <a:r>
              <a:rPr lang="en-IN" dirty="0"/>
              <a:t>and left-circularly polarized light will also be absorbed to different extents at some wavelengths due to differences in extinction coefficients for the two polarized rays called </a:t>
            </a:r>
            <a:r>
              <a:rPr lang="en-IN" b="1" dirty="0"/>
              <a:t>circular </a:t>
            </a:r>
            <a:r>
              <a:rPr lang="en-IN" b="1" dirty="0" err="1"/>
              <a:t>dichroism</a:t>
            </a:r>
            <a:r>
              <a:rPr lang="en-IN" b="1" dirty="0"/>
              <a:t> (CD</a:t>
            </a:r>
            <a:r>
              <a:rPr lang="en-IN" b="1" dirty="0" smtClean="0"/>
              <a:t>)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Optical rotary dispersion enables a chiral molecule to rotate the plane of polarized light.</a:t>
            </a:r>
          </a:p>
        </p:txBody>
      </p:sp>
    </p:spTree>
    <p:extLst>
      <p:ext uri="{BB962C8B-B14F-4D97-AF65-F5344CB8AC3E}">
        <p14:creationId xmlns:p14="http://schemas.microsoft.com/office/powerpoint/2010/main" val="252143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3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49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The differential absorption of radiation polarized in two directions as function of frequency is called </a:t>
            </a:r>
            <a:r>
              <a:rPr lang="en-IN" dirty="0" err="1"/>
              <a:t>dichroism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When applied to plane polarized light, this is called linear </a:t>
            </a:r>
            <a:r>
              <a:rPr lang="en-IN" dirty="0" err="1"/>
              <a:t>dichroism</a:t>
            </a:r>
            <a:r>
              <a:rPr lang="en-IN" dirty="0"/>
              <a:t>; for circularly polarized light, circular </a:t>
            </a:r>
            <a:r>
              <a:rPr lang="en-IN" dirty="0" err="1"/>
              <a:t>dichroism</a:t>
            </a:r>
            <a:r>
              <a:rPr lang="en-IN" dirty="0" smtClean="0"/>
              <a:t>.</a:t>
            </a:r>
          </a:p>
          <a:p>
            <a:r>
              <a:rPr lang="en-IN" dirty="0"/>
              <a:t>The phenomenon of circular </a:t>
            </a:r>
            <a:r>
              <a:rPr lang="en-IN" dirty="0" err="1"/>
              <a:t>dichroism</a:t>
            </a:r>
            <a:r>
              <a:rPr lang="en-IN" dirty="0"/>
              <a:t> is very sensitive to the secondary structure of polypeptides and </a:t>
            </a:r>
            <a:r>
              <a:rPr lang="en-IN" dirty="0" smtClean="0"/>
              <a:t>proteins</a:t>
            </a:r>
          </a:p>
          <a:p>
            <a:r>
              <a:rPr lang="en-IN" dirty="0"/>
              <a:t>It has been shown that CD spectra between 260 and approximately 180 nm can be </a:t>
            </a:r>
            <a:r>
              <a:rPr lang="en-IN" dirty="0" err="1"/>
              <a:t>analyzed</a:t>
            </a:r>
            <a:r>
              <a:rPr lang="en-IN" dirty="0"/>
              <a:t> for the different secondary structural types: alpha helix, parallel and antiparallel beta sheet, turn, and other. </a:t>
            </a:r>
          </a:p>
        </p:txBody>
      </p:sp>
    </p:spTree>
    <p:extLst>
      <p:ext uri="{BB962C8B-B14F-4D97-AF65-F5344CB8AC3E}">
        <p14:creationId xmlns:p14="http://schemas.microsoft.com/office/powerpoint/2010/main" val="145423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KrizzRosh\Desktop\II PG videos\microscopy\AF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2875"/>
            <a:ext cx="8763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Mass Spectrometry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55000" lnSpcReduction="20000"/>
          </a:bodyPr>
          <a:lstStyle/>
          <a:p>
            <a:r>
              <a:rPr lang="en-IN" dirty="0"/>
              <a:t>Mass spectrometry is a powerful analytical technique used to quantify known materials, to identify unknown compounds within a </a:t>
            </a:r>
            <a:r>
              <a:rPr lang="en-IN" dirty="0" smtClean="0"/>
              <a:t>sample.</a:t>
            </a:r>
          </a:p>
          <a:p>
            <a:r>
              <a:rPr lang="en-IN" dirty="0"/>
              <a:t>The complete process involves the conversion of the sample into gaseous ions, with or without fragmentation, which are then characterized by their mass to charge ratios (m/z) and relative abundances</a:t>
            </a:r>
            <a:r>
              <a:rPr lang="en-IN" dirty="0" smtClean="0"/>
              <a:t>.</a:t>
            </a:r>
          </a:p>
          <a:p>
            <a:r>
              <a:rPr lang="en-IN" dirty="0"/>
              <a:t>The first step in the mass spectrometric analysis of compounds is the production of gas phase ions of the compound, basically by electron ionization.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molecular ion undergoes fragmentation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Each primary product ion derived from the molecular ion, in turn, undergoes fragmentation, and so 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ions are separated in the mass spectrometer according to their mass-to-charge ratio, and are detected in proportion to their abundance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A mass spectrum of the molecule is thus produced. It displays the result in the form of a plot of ion abundance versus mass-to-charge ratio. </a:t>
            </a:r>
            <a:endParaRPr lang="en-IN" dirty="0" smtClean="0"/>
          </a:p>
          <a:p>
            <a:r>
              <a:rPr lang="en-IN" dirty="0" smtClean="0"/>
              <a:t>Ions </a:t>
            </a:r>
            <a:r>
              <a:rPr lang="en-IN" dirty="0"/>
              <a:t>provide information concerning the nature and the structure of their precursor molecule.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the spectrum of a pure compound, the molecular ion, if present, appears at the highest value of m/z (followed by ions containing heavier isotopes) and gives the molecular mass of the compound.</a:t>
            </a:r>
          </a:p>
        </p:txBody>
      </p:sp>
    </p:spTree>
    <p:extLst>
      <p:ext uri="{BB962C8B-B14F-4D97-AF65-F5344CB8AC3E}">
        <p14:creationId xmlns:p14="http://schemas.microsoft.com/office/powerpoint/2010/main" val="223878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88632"/>
          </a:xfrm>
        </p:spPr>
        <p:txBody>
          <a:bodyPr>
            <a:normAutofit/>
          </a:bodyPr>
          <a:lstStyle/>
          <a:p>
            <a:r>
              <a:rPr lang="en-IN" sz="1800" dirty="0"/>
              <a:t>A mass spectrum of the molecule is thus produced. It displays the result in the form of a plot of ion abundance versus mass-to-charge ratio. </a:t>
            </a:r>
          </a:p>
          <a:p>
            <a:r>
              <a:rPr lang="en-IN" sz="1800" dirty="0"/>
              <a:t>Ions provide information concerning the nature and the structure of their precursor molecule. </a:t>
            </a:r>
          </a:p>
          <a:p>
            <a:r>
              <a:rPr lang="en-IN" sz="1800" dirty="0"/>
              <a:t>In the spectrum of a pure compound, the molecular ion, if present, appears at the highest value of m/z (followed by ions containing heavier isotopes) and gives the molecular mass of the compound</a:t>
            </a:r>
            <a:r>
              <a:rPr lang="en-IN" sz="1800" dirty="0" smtClean="0"/>
              <a:t>.</a:t>
            </a:r>
          </a:p>
          <a:p>
            <a:r>
              <a:rPr lang="en-IN" sz="1800" dirty="0"/>
              <a:t>Components</a:t>
            </a:r>
          </a:p>
          <a:p>
            <a:r>
              <a:rPr lang="en-IN" sz="1800" dirty="0"/>
              <a:t>The instrument consists of three major components:</a:t>
            </a:r>
          </a:p>
          <a:p>
            <a:pPr lvl="1"/>
            <a:r>
              <a:rPr lang="en-IN" sz="1600" b="1" dirty="0"/>
              <a:t>Ion Source:</a:t>
            </a:r>
            <a:r>
              <a:rPr lang="en-IN" sz="1600" dirty="0"/>
              <a:t> For producing gaseous ions from the substance being studied.</a:t>
            </a:r>
          </a:p>
          <a:p>
            <a:pPr lvl="1"/>
            <a:r>
              <a:rPr lang="en-IN" sz="1600" b="1" dirty="0" err="1"/>
              <a:t>Analyzer</a:t>
            </a:r>
            <a:r>
              <a:rPr lang="en-IN" sz="1600" b="1" dirty="0"/>
              <a:t>:</a:t>
            </a:r>
            <a:r>
              <a:rPr lang="en-IN" sz="1600" dirty="0"/>
              <a:t> For resolving the ions into their characteristics mass components according to their mass-to-charge ratio.</a:t>
            </a:r>
          </a:p>
          <a:p>
            <a:pPr lvl="1"/>
            <a:r>
              <a:rPr lang="en-IN" sz="1600" b="1" dirty="0"/>
              <a:t>Detector System:</a:t>
            </a:r>
            <a:r>
              <a:rPr lang="en-IN" sz="1600" dirty="0"/>
              <a:t> For detecting the ions and recording the relative abundance of each of the resolved ionic species.</a:t>
            </a:r>
          </a:p>
          <a:p>
            <a:pPr lvl="1"/>
            <a:r>
              <a:rPr lang="en-IN" sz="1600" dirty="0"/>
              <a:t>In addition, a </a:t>
            </a:r>
            <a:r>
              <a:rPr lang="en-IN" sz="1600" b="1" dirty="0"/>
              <a:t>sample introduction system </a:t>
            </a:r>
            <a:r>
              <a:rPr lang="en-IN" sz="1600" dirty="0"/>
              <a:t>is necessary to admit the samples to be studied to the ion source while maintaining the high vacuum requirements (~10-6 to 10-8 mm of mercury) of the technique; and </a:t>
            </a:r>
            <a:r>
              <a:rPr lang="en-IN" sz="1600" b="1" dirty="0"/>
              <a:t>a computer </a:t>
            </a:r>
            <a:r>
              <a:rPr lang="en-IN" sz="1600" dirty="0"/>
              <a:t>is required to control the instrument, acquire and manipulate data, and compare spectra to reference libraries.</a:t>
            </a:r>
          </a:p>
          <a:p>
            <a:endParaRPr lang="en-IN" sz="1800" dirty="0"/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8790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06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340768"/>
            <a:ext cx="5904655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IN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5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KrizzRosh\Desktop\II PG videos\microscopy\AF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88"/>
            <a:ext cx="8640960" cy="63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KrizzRosh\Desktop\II PG videos\microscopy\AF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096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6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KrizzRosh\Desktop\II PG videos\microscopy\confoc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4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4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KrizzRosh\Desktop\II PG videos\microscopy\confoca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1728"/>
            <a:ext cx="6912768" cy="59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KrizzRosh\Desktop\II PG videos\microscopy\confocal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" y="332656"/>
            <a:ext cx="8507217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7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KrizzRosh\Desktop\II PG videos\microscopy\confocal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2" y="548680"/>
            <a:ext cx="85020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3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KrizzRosh\Desktop\II PG videos\microscopy\confocal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" y="476672"/>
            <a:ext cx="8537974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8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542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Interference contrast (Nomarsky) microscopy</vt:lpstr>
      <vt:lpstr>PowerPoint Presentation</vt:lpstr>
      <vt:lpstr>NMR(Nuclear magnetic resonance)</vt:lpstr>
      <vt:lpstr>PowerPoint Presentation</vt:lpstr>
      <vt:lpstr>PowerPoint Presentation</vt:lpstr>
      <vt:lpstr>Circular Dichroism Spectroscopy</vt:lpstr>
      <vt:lpstr>PowerPoint Presentation</vt:lpstr>
      <vt:lpstr>PowerPoint Presentation</vt:lpstr>
      <vt:lpstr>PowerPoint Presentation</vt:lpstr>
      <vt:lpstr>Mass Spectrometry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KrizzRosh</dc:creator>
  <cp:lastModifiedBy>USER</cp:lastModifiedBy>
  <cp:revision>15</cp:revision>
  <dcterms:created xsi:type="dcterms:W3CDTF">2017-06-23T07:44:16Z</dcterms:created>
  <dcterms:modified xsi:type="dcterms:W3CDTF">2019-07-16T04:25:39Z</dcterms:modified>
</cp:coreProperties>
</file>