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EBBB01-2783-454B-80DE-6D11B012EEB1}" type="datetimeFigureOut">
              <a:rPr lang="en-US" smtClean="0"/>
              <a:pPr/>
              <a:t>7/15/2019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FD7494-36A8-47B2-9C22-B85BAFFE1B7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143932" cy="2228864"/>
          </a:xfrm>
        </p:spPr>
        <p:txBody>
          <a:bodyPr>
            <a:normAutofit fontScale="77500" lnSpcReduction="20000"/>
          </a:bodyPr>
          <a:lstStyle/>
          <a:p>
            <a:r>
              <a:rPr lang="en-IN" sz="4000" dirty="0" smtClean="0">
                <a:solidFill>
                  <a:schemeClr val="tx1"/>
                </a:solidFill>
                <a:latin typeface="Arial Black" pitchFamily="34" charset="0"/>
              </a:rPr>
              <a:t>Topic: Financial </a:t>
            </a:r>
            <a:r>
              <a:rPr lang="en-IN" sz="4000" dirty="0" smtClean="0">
                <a:solidFill>
                  <a:schemeClr val="tx1"/>
                </a:solidFill>
                <a:latin typeface="Arial Black" pitchFamily="34" charset="0"/>
              </a:rPr>
              <a:t>R</a:t>
            </a:r>
            <a:r>
              <a:rPr lang="en-IN" sz="4000" dirty="0" smtClean="0">
                <a:solidFill>
                  <a:schemeClr val="tx1"/>
                </a:solidFill>
                <a:latin typeface="Arial Black" pitchFamily="34" charset="0"/>
              </a:rPr>
              <a:t>esources </a:t>
            </a:r>
            <a:r>
              <a:rPr lang="en-IN" sz="4000" dirty="0" smtClean="0">
                <a:solidFill>
                  <a:schemeClr val="tx1"/>
                </a:solidFill>
                <a:latin typeface="Arial Black" pitchFamily="34" charset="0"/>
              </a:rPr>
              <a:t>of </a:t>
            </a:r>
            <a:r>
              <a:rPr lang="en-IN" sz="4000" dirty="0" smtClean="0">
                <a:solidFill>
                  <a:schemeClr val="tx1"/>
                </a:solidFill>
                <a:latin typeface="Arial Black" pitchFamily="34" charset="0"/>
              </a:rPr>
              <a:t>PRIs</a:t>
            </a:r>
          </a:p>
          <a:p>
            <a:r>
              <a:rPr lang="en-IN" sz="2300" dirty="0" smtClean="0">
                <a:solidFill>
                  <a:schemeClr val="tx1"/>
                </a:solidFill>
                <a:latin typeface="Arial Black" pitchFamily="34" charset="0"/>
              </a:rPr>
              <a:t>(M.A Economics 4</a:t>
            </a:r>
            <a:r>
              <a:rPr lang="en-IN" sz="2300" baseline="30000" dirty="0" smtClean="0">
                <a:solidFill>
                  <a:schemeClr val="tx1"/>
                </a:solidFill>
                <a:latin typeface="Arial Black" pitchFamily="34" charset="0"/>
              </a:rPr>
              <a:t>th</a:t>
            </a:r>
            <a:r>
              <a:rPr lang="en-IN" sz="2300" dirty="0" smtClean="0">
                <a:solidFill>
                  <a:schemeClr val="tx1"/>
                </a:solidFill>
                <a:latin typeface="Arial Black" pitchFamily="34" charset="0"/>
              </a:rPr>
              <a:t> Semester)</a:t>
            </a:r>
            <a:endParaRPr lang="en-IN" sz="23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IN" sz="4000" dirty="0" smtClean="0">
              <a:solidFill>
                <a:schemeClr val="tx1"/>
              </a:solidFill>
            </a:endParaRPr>
          </a:p>
          <a:p>
            <a:r>
              <a:rPr lang="en-IN" sz="4000" b="1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IN" sz="4000" b="1" dirty="0" smtClean="0">
                <a:solidFill>
                  <a:schemeClr val="tx1"/>
                </a:solidFill>
              </a:rPr>
              <a:t>Dr. Icy K John</a:t>
            </a:r>
            <a:endParaRPr lang="en-IN" sz="4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/>
          </a:bodyPr>
          <a:lstStyle/>
          <a:p>
            <a:r>
              <a:rPr lang="en-IN" dirty="0" smtClean="0"/>
              <a:t>Indian Public </a:t>
            </a:r>
            <a:r>
              <a:rPr lang="en-IN" dirty="0" smtClean="0"/>
              <a:t>Finance-</a:t>
            </a:r>
            <a:br>
              <a:rPr lang="en-IN" dirty="0" smtClean="0"/>
            </a:br>
            <a:r>
              <a:rPr lang="en-IN" dirty="0" smtClean="0"/>
              <a:t>Module-IV </a:t>
            </a:r>
            <a:r>
              <a:rPr lang="en-IN" dirty="0" smtClean="0"/>
              <a:t>Fiscal Federalism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58138" cy="1060472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Fiscal Federalism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 </a:t>
            </a:r>
            <a:r>
              <a:rPr lang="en-IN" b="1" dirty="0" smtClean="0"/>
              <a:t>    </a:t>
            </a:r>
            <a:r>
              <a:rPr lang="en-IN" b="1" u="sng" dirty="0" smtClean="0"/>
              <a:t>Meaning </a:t>
            </a:r>
          </a:p>
          <a:p>
            <a:pPr>
              <a:buNone/>
            </a:pPr>
            <a:r>
              <a:rPr lang="en-IN" b="1" dirty="0" smtClean="0"/>
              <a:t>	The process of sharing financial resources among the forms of Government in a federal set up.</a:t>
            </a:r>
          </a:p>
          <a:p>
            <a:r>
              <a:rPr lang="en-IN" b="1" dirty="0" smtClean="0"/>
              <a:t> The main forms of Government in the Indian Federal setup – </a:t>
            </a:r>
            <a:endParaRPr lang="en-IN" b="1" dirty="0" smtClean="0"/>
          </a:p>
          <a:p>
            <a:r>
              <a:rPr lang="en-IN" b="1" dirty="0" smtClean="0"/>
              <a:t>Centre</a:t>
            </a:r>
            <a:r>
              <a:rPr lang="en-IN" b="1" dirty="0" smtClean="0"/>
              <a:t>, State and Local Governments</a:t>
            </a:r>
          </a:p>
          <a:p>
            <a:r>
              <a:rPr lang="en-IN" b="1" dirty="0" smtClean="0"/>
              <a:t>Constitutional functions and privileges of centre, state and local Governments. </a:t>
            </a:r>
          </a:p>
          <a:p>
            <a:r>
              <a:rPr lang="en-IN" b="1" dirty="0" smtClean="0"/>
              <a:t>The main sources of revenue for centre and states.</a:t>
            </a:r>
          </a:p>
          <a:p>
            <a:r>
              <a:rPr lang="en-IN" b="1" dirty="0" smtClean="0"/>
              <a:t>Union list, State list and Concurrence list</a:t>
            </a:r>
          </a:p>
          <a:p>
            <a:endParaRPr lang="en-IN" b="1" dirty="0" smtClean="0"/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sz="2800" b="1" dirty="0" smtClean="0"/>
              <a:t>The main issues in the Centre – State financial relationships </a:t>
            </a:r>
          </a:p>
          <a:p>
            <a:pPr>
              <a:buFont typeface="Wingdings" pitchFamily="2" charset="2"/>
              <a:buChar char="Ø"/>
            </a:pPr>
            <a:r>
              <a:rPr lang="en-IN" sz="2800" b="1" dirty="0" smtClean="0"/>
              <a:t>Problems of fiscal federalism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Vertical imbalances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Horizontal imbalances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The expanding role of the centre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The widening resource base of the centre</a:t>
            </a:r>
            <a:r>
              <a:rPr lang="en-IN" sz="28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Resource constrains of the State.</a:t>
            </a: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772400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b="1" dirty="0" smtClean="0">
                <a:solidFill>
                  <a:srgbClr val="FF0000"/>
                </a:solidFill>
              </a:rPr>
              <a:t>Finance Commission and Fiscal Federalism</a:t>
            </a:r>
            <a:endParaRPr lang="en-IN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Appointment of Finance Commission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Terms and conditions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Major recommendations of Finance Commission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err="1" smtClean="0"/>
              <a:t>Gadgil</a:t>
            </a:r>
            <a:r>
              <a:rPr lang="en-IN" sz="2800" b="1" dirty="0" smtClean="0"/>
              <a:t> Formula for sharing of financial resources between the Centre and the States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err="1" smtClean="0"/>
              <a:t>Weightages</a:t>
            </a:r>
            <a:r>
              <a:rPr lang="en-IN" sz="2800" b="1" dirty="0" smtClean="0"/>
              <a:t> for Population, Tax mobilisation, Social and Economic backwardness, Special problems, etc.</a:t>
            </a:r>
          </a:p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Modified </a:t>
            </a:r>
            <a:r>
              <a:rPr lang="en-IN" sz="2800" b="1" dirty="0" err="1" smtClean="0"/>
              <a:t>Gadgil</a:t>
            </a:r>
            <a:r>
              <a:rPr lang="en-IN" sz="2800" b="1" dirty="0" smtClean="0"/>
              <a:t> Formula  </a:t>
            </a:r>
            <a:endParaRPr lang="en-IN" sz="2800" b="1" dirty="0" smtClean="0"/>
          </a:p>
          <a:p>
            <a:pPr>
              <a:buFont typeface="Arial" pitchFamily="34" charset="0"/>
              <a:buChar char="•"/>
            </a:pPr>
            <a:endParaRPr lang="en-IN" sz="2800" b="1" dirty="0" smtClean="0"/>
          </a:p>
          <a:p>
            <a:pPr>
              <a:buFont typeface="Arial" pitchFamily="34" charset="0"/>
              <a:buChar char="•"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14290"/>
            <a:ext cx="8286808" cy="635798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sz="3600" b="1" dirty="0" smtClean="0">
                <a:solidFill>
                  <a:srgbClr val="FF0000"/>
                </a:solidFill>
              </a:rPr>
              <a:t>Finance of </a:t>
            </a:r>
            <a:r>
              <a:rPr lang="en-IN" sz="3600" b="1" dirty="0" err="1" smtClean="0">
                <a:solidFill>
                  <a:srgbClr val="FF0000"/>
                </a:solidFill>
              </a:rPr>
              <a:t>Panchayati</a:t>
            </a:r>
            <a:r>
              <a:rPr lang="en-IN" sz="3600" b="1" dirty="0" smtClean="0">
                <a:solidFill>
                  <a:srgbClr val="FF0000"/>
                </a:solidFill>
              </a:rPr>
              <a:t> Raj Institutions </a:t>
            </a:r>
          </a:p>
          <a:p>
            <a:r>
              <a:rPr lang="en-IN" sz="3100" dirty="0" smtClean="0"/>
              <a:t>Evolution of PRIs – </a:t>
            </a:r>
            <a:r>
              <a:rPr lang="en-IN" sz="3100" dirty="0" err="1" smtClean="0"/>
              <a:t>Panchayat</a:t>
            </a:r>
            <a:r>
              <a:rPr lang="en-IN" sz="3100" dirty="0" smtClean="0"/>
              <a:t> system under </a:t>
            </a:r>
            <a:r>
              <a:rPr lang="en-IN" sz="3100" dirty="0" err="1" smtClean="0"/>
              <a:t>Mughals</a:t>
            </a:r>
            <a:r>
              <a:rPr lang="en-IN" sz="3100" dirty="0" smtClean="0"/>
              <a:t> and British</a:t>
            </a:r>
          </a:p>
          <a:p>
            <a:r>
              <a:rPr lang="en-IN" sz="3100" dirty="0" err="1" smtClean="0"/>
              <a:t>Grama</a:t>
            </a:r>
            <a:r>
              <a:rPr lang="en-IN" sz="3100" dirty="0" smtClean="0"/>
              <a:t> </a:t>
            </a:r>
            <a:r>
              <a:rPr lang="en-IN" sz="3100" dirty="0" err="1" smtClean="0"/>
              <a:t>Swaraj</a:t>
            </a:r>
            <a:r>
              <a:rPr lang="en-IN" sz="3100" dirty="0" smtClean="0"/>
              <a:t> – The vision of Mahatma Gandhi</a:t>
            </a:r>
          </a:p>
          <a:p>
            <a:r>
              <a:rPr lang="en-IN" sz="3100" dirty="0" err="1" smtClean="0"/>
              <a:t>Balwantrai</a:t>
            </a:r>
            <a:r>
              <a:rPr lang="en-IN" sz="3100" dirty="0" smtClean="0"/>
              <a:t> Mehta Committee in 1957 – Report of the Committee in 1959</a:t>
            </a:r>
          </a:p>
          <a:p>
            <a:r>
              <a:rPr lang="en-IN" sz="3100" dirty="0" smtClean="0"/>
              <a:t>Establishment of community development blocks</a:t>
            </a:r>
          </a:p>
          <a:p>
            <a:r>
              <a:rPr lang="en-IN" sz="3100" dirty="0" err="1" smtClean="0"/>
              <a:t>Asok</a:t>
            </a:r>
            <a:r>
              <a:rPr lang="en-IN" sz="3100" dirty="0" smtClean="0"/>
              <a:t> Mehta Committee in 1979, Recommendations to setup three-tier </a:t>
            </a:r>
            <a:r>
              <a:rPr lang="en-IN" sz="3100" dirty="0" err="1" smtClean="0"/>
              <a:t>panchayat</a:t>
            </a:r>
            <a:r>
              <a:rPr lang="en-IN" sz="3100" dirty="0" smtClean="0"/>
              <a:t> – District </a:t>
            </a:r>
            <a:r>
              <a:rPr lang="en-IN" sz="3100" dirty="0" err="1" smtClean="0"/>
              <a:t>Panchayat</a:t>
            </a:r>
            <a:r>
              <a:rPr lang="en-IN" sz="3100" dirty="0" smtClean="0"/>
              <a:t> at the top, Block </a:t>
            </a:r>
            <a:r>
              <a:rPr lang="en-IN" sz="3100" dirty="0" err="1" smtClean="0"/>
              <a:t>Panchayat</a:t>
            </a:r>
            <a:r>
              <a:rPr lang="en-IN" sz="3100" dirty="0" smtClean="0"/>
              <a:t> in the middle and Village </a:t>
            </a:r>
            <a:r>
              <a:rPr lang="en-IN" sz="3100" dirty="0" err="1" smtClean="0"/>
              <a:t>Panchayat</a:t>
            </a:r>
            <a:r>
              <a:rPr lang="en-IN" sz="3100" dirty="0" smtClean="0"/>
              <a:t> at the bottom. </a:t>
            </a:r>
          </a:p>
          <a:p>
            <a:r>
              <a:rPr lang="en-IN" sz="3100" dirty="0" smtClean="0"/>
              <a:t>73</a:t>
            </a:r>
            <a:r>
              <a:rPr lang="en-IN" sz="3100" baseline="30000" dirty="0" smtClean="0"/>
              <a:t>rd</a:t>
            </a:r>
            <a:r>
              <a:rPr lang="en-IN" sz="3100" dirty="0" smtClean="0"/>
              <a:t> and 74</a:t>
            </a:r>
            <a:r>
              <a:rPr lang="en-IN" sz="3100" baseline="30000" dirty="0" smtClean="0"/>
              <a:t>th</a:t>
            </a:r>
            <a:r>
              <a:rPr lang="en-IN" sz="3100" dirty="0" smtClean="0"/>
              <a:t> constitutional amendments in 1995 – institutionalisation of </a:t>
            </a:r>
            <a:r>
              <a:rPr lang="en-IN" sz="3100" dirty="0" err="1" smtClean="0"/>
              <a:t>Panchayati</a:t>
            </a:r>
            <a:r>
              <a:rPr lang="en-IN" sz="3100" dirty="0" smtClean="0"/>
              <a:t> Raj </a:t>
            </a:r>
          </a:p>
          <a:p>
            <a:r>
              <a:rPr lang="en-IN" sz="3100" dirty="0" err="1" smtClean="0"/>
              <a:t>Transfering</a:t>
            </a:r>
            <a:r>
              <a:rPr lang="en-IN" sz="3100" dirty="0" smtClean="0"/>
              <a:t> 29 functions to village </a:t>
            </a:r>
            <a:r>
              <a:rPr lang="en-IN" sz="3100" dirty="0" err="1" smtClean="0"/>
              <a:t>panchayat</a:t>
            </a:r>
            <a:endParaRPr lang="en-IN" sz="3100" dirty="0" smtClean="0"/>
          </a:p>
          <a:p>
            <a:r>
              <a:rPr lang="en-IN" sz="3100" dirty="0" smtClean="0"/>
              <a:t>Village </a:t>
            </a:r>
            <a:r>
              <a:rPr lang="en-IN" sz="3100" dirty="0" err="1" smtClean="0"/>
              <a:t>Panchayat</a:t>
            </a:r>
            <a:r>
              <a:rPr lang="en-IN" sz="3100" dirty="0" smtClean="0"/>
              <a:t> – the agent and agency of Rural development </a:t>
            </a:r>
          </a:p>
          <a:p>
            <a:r>
              <a:rPr lang="en-IN" sz="3100" dirty="0" err="1" smtClean="0"/>
              <a:t>Grama</a:t>
            </a:r>
            <a:r>
              <a:rPr lang="en-IN" sz="3100" dirty="0" smtClean="0"/>
              <a:t> Sabha – The basic unit for formation of development plan – implementation of development plan by PRIs</a:t>
            </a:r>
          </a:p>
          <a:p>
            <a:endParaRPr lang="en-IN" sz="3100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b="1" dirty="0" smtClean="0"/>
              <a:t>  </a:t>
            </a:r>
            <a:endParaRPr lang="en-IN" b="1" dirty="0" smtClean="0"/>
          </a:p>
          <a:p>
            <a:pPr>
              <a:buFont typeface="Arial" pitchFamily="34" charset="0"/>
              <a:buChar char="•"/>
            </a:pPr>
            <a:endParaRPr lang="en-IN" b="1" dirty="0" smtClean="0"/>
          </a:p>
          <a:p>
            <a:pPr>
              <a:buFont typeface="Arial" pitchFamily="34" charset="0"/>
              <a:buChar char="•"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58246" cy="614366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sz="4500" b="1" dirty="0" smtClean="0">
                <a:solidFill>
                  <a:srgbClr val="FF0000"/>
                </a:solidFill>
              </a:rPr>
              <a:t>Main sources of Financial Resources for PRIs</a:t>
            </a:r>
          </a:p>
          <a:p>
            <a:pPr lvl="2">
              <a:lnSpc>
                <a:spcPct val="120000"/>
              </a:lnSpc>
            </a:pPr>
            <a:r>
              <a:rPr lang="en-IN" sz="4500" dirty="0" smtClean="0"/>
              <a:t>Plan Fund – The assistance provided by the State Government</a:t>
            </a:r>
          </a:p>
          <a:p>
            <a:pPr lvl="2">
              <a:lnSpc>
                <a:spcPct val="120000"/>
              </a:lnSpc>
            </a:pPr>
            <a:r>
              <a:rPr lang="en-IN" sz="4500" dirty="0" smtClean="0"/>
              <a:t>Own fund – Resources generated by the Village </a:t>
            </a:r>
            <a:r>
              <a:rPr lang="en-IN" sz="4500" dirty="0" err="1" smtClean="0"/>
              <a:t>Panchayat</a:t>
            </a:r>
            <a:endParaRPr lang="en-IN" sz="4500" dirty="0" smtClean="0"/>
          </a:p>
          <a:p>
            <a:pPr lvl="2">
              <a:lnSpc>
                <a:spcPct val="120000"/>
              </a:lnSpc>
            </a:pPr>
            <a:r>
              <a:rPr lang="en-IN" sz="4500" dirty="0" smtClean="0"/>
              <a:t>Fund for Centrally sponsored schemes</a:t>
            </a:r>
          </a:p>
          <a:p>
            <a:pPr lvl="2">
              <a:lnSpc>
                <a:spcPct val="120000"/>
              </a:lnSpc>
            </a:pPr>
            <a:r>
              <a:rPr lang="en-IN" sz="4500" dirty="0" smtClean="0"/>
              <a:t>Fund for State sponsored schemes</a:t>
            </a:r>
          </a:p>
          <a:p>
            <a:pPr lvl="2">
              <a:lnSpc>
                <a:spcPct val="120000"/>
              </a:lnSpc>
            </a:pPr>
            <a:r>
              <a:rPr lang="en-IN" sz="4500" dirty="0" smtClean="0"/>
              <a:t>Beneficiary contribution </a:t>
            </a:r>
          </a:p>
          <a:p>
            <a:pPr lvl="2">
              <a:lnSpc>
                <a:spcPct val="120000"/>
              </a:lnSpc>
            </a:pPr>
            <a:r>
              <a:rPr lang="en-IN" sz="4500" dirty="0" smtClean="0"/>
              <a:t>Voluntary Contribution</a:t>
            </a:r>
          </a:p>
          <a:p>
            <a:pPr lvl="2">
              <a:lnSpc>
                <a:spcPct val="120000"/>
              </a:lnSpc>
            </a:pPr>
            <a:r>
              <a:rPr lang="en-IN" sz="4500" dirty="0" smtClean="0"/>
              <a:t>Institutional Finance</a:t>
            </a:r>
          </a:p>
          <a:p>
            <a:pPr lvl="2"/>
            <a:endParaRPr lang="en-IN" sz="4500" dirty="0" smtClean="0"/>
          </a:p>
          <a:p>
            <a:pPr>
              <a:buFont typeface="Wingdings" pitchFamily="2" charset="2"/>
              <a:buChar char="Ø"/>
            </a:pPr>
            <a:r>
              <a:rPr lang="en-IN" sz="4500" b="1" dirty="0" smtClean="0">
                <a:solidFill>
                  <a:srgbClr val="FF0000"/>
                </a:solidFill>
              </a:rPr>
              <a:t>The role of State Finance Commission</a:t>
            </a:r>
          </a:p>
          <a:p>
            <a:endParaRPr lang="en-IN" sz="4500" b="1" dirty="0" smtClean="0">
              <a:solidFill>
                <a:srgbClr val="FF0000"/>
              </a:solidFill>
            </a:endParaRPr>
          </a:p>
          <a:p>
            <a:endParaRPr lang="en-IN" sz="2900" dirty="0" smtClean="0"/>
          </a:p>
          <a:p>
            <a:pPr>
              <a:buNone/>
            </a:pPr>
            <a:endParaRPr lang="en-IN" sz="2900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b="1" dirty="0" smtClean="0"/>
              <a:t>  </a:t>
            </a:r>
            <a:endParaRPr lang="en-IN" b="1" dirty="0" smtClean="0"/>
          </a:p>
          <a:p>
            <a:pPr>
              <a:buFont typeface="Arial" pitchFamily="34" charset="0"/>
              <a:buChar char="•"/>
            </a:pPr>
            <a:endParaRPr lang="en-IN" b="1" dirty="0" smtClean="0"/>
          </a:p>
          <a:p>
            <a:pPr>
              <a:buFont typeface="Arial" pitchFamily="34" charset="0"/>
              <a:buChar char="•"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278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Indian Public Finance- Module-IV Fiscal Federalism</vt:lpstr>
      <vt:lpstr>Fiscal Federalism 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Public Finance- Module-IV Fiscal Federalism</dc:title>
  <dc:creator>MTC Pri</dc:creator>
  <cp:lastModifiedBy>MTC Pri</cp:lastModifiedBy>
  <cp:revision>12</cp:revision>
  <dcterms:created xsi:type="dcterms:W3CDTF">2019-07-15T10:03:20Z</dcterms:created>
  <dcterms:modified xsi:type="dcterms:W3CDTF">2019-07-15T18:22:51Z</dcterms:modified>
</cp:coreProperties>
</file>