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318" r:id="rId2"/>
    <p:sldId id="256" r:id="rId3"/>
    <p:sldId id="296" r:id="rId4"/>
    <p:sldId id="298" r:id="rId5"/>
    <p:sldId id="257" r:id="rId6"/>
    <p:sldId id="264" r:id="rId7"/>
    <p:sldId id="265" r:id="rId8"/>
    <p:sldId id="273" r:id="rId9"/>
    <p:sldId id="274" r:id="rId10"/>
    <p:sldId id="275" r:id="rId11"/>
    <p:sldId id="276" r:id="rId12"/>
    <p:sldId id="277" r:id="rId13"/>
    <p:sldId id="266" r:id="rId14"/>
    <p:sldId id="278" r:id="rId15"/>
    <p:sldId id="279" r:id="rId16"/>
    <p:sldId id="300" r:id="rId17"/>
    <p:sldId id="301" r:id="rId18"/>
    <p:sldId id="280" r:id="rId19"/>
    <p:sldId id="281" r:id="rId20"/>
    <p:sldId id="282" r:id="rId21"/>
    <p:sldId id="283" r:id="rId22"/>
    <p:sldId id="312" r:id="rId23"/>
    <p:sldId id="313" r:id="rId24"/>
    <p:sldId id="314" r:id="rId25"/>
    <p:sldId id="315" r:id="rId26"/>
    <p:sldId id="316" r:id="rId27"/>
    <p:sldId id="284" r:id="rId28"/>
    <p:sldId id="285" r:id="rId29"/>
    <p:sldId id="286" r:id="rId30"/>
    <p:sldId id="287" r:id="rId31"/>
    <p:sldId id="262" r:id="rId32"/>
    <p:sldId id="288" r:id="rId33"/>
    <p:sldId id="289" r:id="rId34"/>
    <p:sldId id="290" r:id="rId35"/>
    <p:sldId id="272" r:id="rId36"/>
    <p:sldId id="291" r:id="rId37"/>
    <p:sldId id="293" r:id="rId38"/>
    <p:sldId id="295"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33CC"/>
    <a:srgbClr val="3A5016"/>
    <a:srgbClr val="666699"/>
    <a:srgbClr val="A50021"/>
    <a:srgbClr val="F0EFE0"/>
    <a:srgbClr val="1F4081"/>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7"/>
    <p:restoredTop sz="90929"/>
  </p:normalViewPr>
  <p:slideViewPr>
    <p:cSldViewPr>
      <p:cViewPr>
        <p:scale>
          <a:sx n="70" d="100"/>
          <a:sy n="70" d="100"/>
        </p:scale>
        <p:origin x="-1152"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449D2E83-7580-4339-9A32-B7880EA604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EDC390E-5893-431A-8E8A-19C5E1F5CB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F3C0BB6-4A4E-4C5C-81B7-A6ED7125B7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4A900F6-0B80-4D23-886A-D17ADD135A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D0918E82-784D-4D7B-B06E-E35A0A12AD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2998309-DBF1-4BB7-A9EB-ACB56FCF9E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34AE2C49-320B-4E19-9E08-80C551446CF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5F710D61-9133-4512-BA68-79B6951ACE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6029E59E-3D4C-490D-898F-A2540D8258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407BB25-55FE-44F9-BB3F-C1F81291F0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33891F15-569D-4249-AFCD-CD526C11A0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1AF07787-471F-4ED8-8BD7-9A85DA139ECA}"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93" r:id="rId1"/>
    <p:sldLayoutId id="2147483988" r:id="rId2"/>
    <p:sldLayoutId id="2147483994" r:id="rId3"/>
    <p:sldLayoutId id="2147483989" r:id="rId4"/>
    <p:sldLayoutId id="2147483995" r:id="rId5"/>
    <p:sldLayoutId id="2147483990" r:id="rId6"/>
    <p:sldLayoutId id="2147483996" r:id="rId7"/>
    <p:sldLayoutId id="2147483997" r:id="rId8"/>
    <p:sldLayoutId id="2147483998" r:id="rId9"/>
    <p:sldLayoutId id="2147483991" r:id="rId10"/>
    <p:sldLayoutId id="2147483992"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71600" y="1371600"/>
            <a:ext cx="6858000" cy="1665762"/>
          </a:xfrm>
          <a:prstGeom prst="rect">
            <a:avLst/>
          </a:prstGeom>
        </p:spPr>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C00000"/>
              </a:solidFill>
              <a:effectLst/>
              <a:uLnTx/>
              <a:uFillTx/>
              <a:latin typeface="Comic Sans MS" pitchFamily="66" charset="0"/>
              <a:ea typeface="+mj-ea"/>
              <a:cs typeface="+mj-cs"/>
            </a:endParaRPr>
          </a:p>
        </p:txBody>
      </p:sp>
      <p:sp>
        <p:nvSpPr>
          <p:cNvPr id="6" name="Rectangle 5"/>
          <p:cNvSpPr/>
          <p:nvPr/>
        </p:nvSpPr>
        <p:spPr>
          <a:xfrm>
            <a:off x="838200" y="3588154"/>
            <a:ext cx="7696200" cy="3231654"/>
          </a:xfrm>
          <a:prstGeom prst="rect">
            <a:avLst/>
          </a:prstGeom>
        </p:spPr>
        <p:txBody>
          <a:bodyPr wrap="square">
            <a:spAutoFit/>
            <a:scene3d>
              <a:camera prst="obliqueTopRight"/>
              <a:lightRig rig="threePt" dir="t"/>
            </a:scene3d>
          </a:bodyPr>
          <a:lstStyle/>
          <a:p>
            <a:pPr lvl="0" algn="ctr">
              <a:lnSpc>
                <a:spcPct val="150000"/>
              </a:lnSpc>
              <a:spcBef>
                <a:spcPct val="0"/>
              </a:spcBef>
              <a:defRPr/>
            </a:pPr>
            <a:r>
              <a:rPr lang="en-US" sz="3600" dirty="0" smtClean="0">
                <a:solidFill>
                  <a:srgbClr val="FF0000"/>
                </a:solidFill>
                <a:effectLst>
                  <a:glow rad="101600">
                    <a:schemeClr val="accent2">
                      <a:satMod val="175000"/>
                      <a:alpha val="40000"/>
                    </a:schemeClr>
                  </a:glow>
                </a:effectLst>
                <a:latin typeface="Algerian" pitchFamily="82" charset="0"/>
              </a:rPr>
              <a:t>Research Methodology</a:t>
            </a:r>
          </a:p>
          <a:p>
            <a:pPr lvl="0" algn="ctr">
              <a:lnSpc>
                <a:spcPct val="150000"/>
              </a:lnSpc>
              <a:spcBef>
                <a:spcPct val="0"/>
              </a:spcBef>
              <a:defRPr/>
            </a:pPr>
            <a:r>
              <a:rPr lang="en-US" sz="2000" dirty="0" smtClean="0">
                <a:solidFill>
                  <a:srgbClr val="002060"/>
                </a:solidFill>
                <a:effectLst>
                  <a:glow rad="101600">
                    <a:schemeClr val="accent2">
                      <a:satMod val="175000"/>
                      <a:alpha val="40000"/>
                    </a:schemeClr>
                  </a:glow>
                </a:effectLst>
                <a:latin typeface="Algerian" pitchFamily="82" charset="0"/>
              </a:rPr>
              <a:t>Dr. </a:t>
            </a:r>
            <a:r>
              <a:rPr lang="en-US" sz="2000" dirty="0">
                <a:solidFill>
                  <a:srgbClr val="002060"/>
                </a:solidFill>
                <a:effectLst>
                  <a:glow rad="101600">
                    <a:schemeClr val="accent2">
                      <a:satMod val="175000"/>
                      <a:alpha val="40000"/>
                    </a:schemeClr>
                  </a:glow>
                </a:effectLst>
                <a:latin typeface="Algerian" pitchFamily="82" charset="0"/>
              </a:rPr>
              <a:t>J</a:t>
            </a:r>
            <a:r>
              <a:rPr lang="en-US" sz="2000" dirty="0" smtClean="0">
                <a:solidFill>
                  <a:srgbClr val="002060"/>
                </a:solidFill>
                <a:effectLst>
                  <a:glow rad="101600">
                    <a:schemeClr val="accent2">
                      <a:satMod val="175000"/>
                      <a:alpha val="40000"/>
                    </a:schemeClr>
                  </a:glow>
                </a:effectLst>
                <a:latin typeface="Algerian" pitchFamily="82" charset="0"/>
              </a:rPr>
              <a:t>acob Thomas</a:t>
            </a:r>
          </a:p>
          <a:p>
            <a:pPr lvl="0" algn="ctr">
              <a:lnSpc>
                <a:spcPct val="150000"/>
              </a:lnSpc>
              <a:spcBef>
                <a:spcPct val="0"/>
              </a:spcBef>
              <a:defRPr/>
            </a:pPr>
            <a:r>
              <a:rPr lang="en-US" sz="2000" dirty="0" smtClean="0">
                <a:solidFill>
                  <a:srgbClr val="002060"/>
                </a:solidFill>
                <a:effectLst>
                  <a:glow rad="101600">
                    <a:schemeClr val="accent2">
                      <a:satMod val="175000"/>
                      <a:alpha val="40000"/>
                    </a:schemeClr>
                  </a:glow>
                </a:effectLst>
                <a:latin typeface="Algerian" pitchFamily="82" charset="0"/>
              </a:rPr>
              <a:t>Asst. Professor</a:t>
            </a:r>
          </a:p>
          <a:p>
            <a:pPr lvl="0" algn="ctr">
              <a:lnSpc>
                <a:spcPct val="150000"/>
              </a:lnSpc>
              <a:spcBef>
                <a:spcPct val="0"/>
              </a:spcBef>
              <a:defRPr/>
            </a:pPr>
            <a:r>
              <a:rPr lang="en-US" sz="2000" dirty="0" smtClean="0">
                <a:solidFill>
                  <a:srgbClr val="002060"/>
                </a:solidFill>
                <a:effectLst>
                  <a:glow rad="101600">
                    <a:schemeClr val="accent2">
                      <a:satMod val="175000"/>
                      <a:alpha val="40000"/>
                    </a:schemeClr>
                  </a:glow>
                </a:effectLst>
                <a:latin typeface="Algerian" pitchFamily="82" charset="0"/>
              </a:rPr>
              <a:t>PG &amp; Research Department of Botany</a:t>
            </a:r>
          </a:p>
          <a:p>
            <a:pPr lvl="0" algn="ctr">
              <a:lnSpc>
                <a:spcPct val="150000"/>
              </a:lnSpc>
              <a:spcBef>
                <a:spcPct val="0"/>
              </a:spcBef>
              <a:defRPr/>
            </a:pPr>
            <a:r>
              <a:rPr lang="en-US" sz="2000" dirty="0" smtClean="0">
                <a:solidFill>
                  <a:srgbClr val="002060"/>
                </a:solidFill>
                <a:effectLst>
                  <a:glow rad="101600">
                    <a:schemeClr val="accent2">
                      <a:satMod val="175000"/>
                      <a:alpha val="40000"/>
                    </a:schemeClr>
                  </a:glow>
                </a:effectLst>
                <a:latin typeface="Algerian" pitchFamily="82" charset="0"/>
              </a:rPr>
              <a:t>Mar </a:t>
            </a:r>
            <a:r>
              <a:rPr lang="en-US" sz="2000" dirty="0" err="1" smtClean="0">
                <a:solidFill>
                  <a:srgbClr val="002060"/>
                </a:solidFill>
                <a:effectLst>
                  <a:glow rad="101600">
                    <a:schemeClr val="accent2">
                      <a:satMod val="175000"/>
                      <a:alpha val="40000"/>
                    </a:schemeClr>
                  </a:glow>
                </a:effectLst>
                <a:latin typeface="Algerian" pitchFamily="82" charset="0"/>
              </a:rPr>
              <a:t>Thoma</a:t>
            </a:r>
            <a:r>
              <a:rPr lang="en-US" sz="2000" dirty="0" smtClean="0">
                <a:solidFill>
                  <a:srgbClr val="002060"/>
                </a:solidFill>
                <a:effectLst>
                  <a:glow rad="101600">
                    <a:schemeClr val="accent2">
                      <a:satMod val="175000"/>
                      <a:alpha val="40000"/>
                    </a:schemeClr>
                  </a:glow>
                </a:effectLst>
                <a:latin typeface="Algerian" pitchFamily="82" charset="0"/>
              </a:rPr>
              <a:t> College, Tiruvalla</a:t>
            </a:r>
          </a:p>
          <a:p>
            <a:pPr lvl="0" algn="ctr">
              <a:lnSpc>
                <a:spcPct val="150000"/>
              </a:lnSpc>
              <a:spcBef>
                <a:spcPct val="0"/>
              </a:spcBef>
              <a:defRPr/>
            </a:pPr>
            <a:endParaRPr lang="en-US" sz="2000" dirty="0" smtClean="0">
              <a:solidFill>
                <a:srgbClr val="FF0000"/>
              </a:solidFill>
              <a:effectLst>
                <a:glow rad="101600">
                  <a:schemeClr val="accent2">
                    <a:satMod val="175000"/>
                    <a:alpha val="40000"/>
                  </a:schemeClr>
                </a:glow>
              </a:effectLst>
              <a:latin typeface="Algerian" pitchFamily="82" charset="0"/>
            </a:endParaRPr>
          </a:p>
        </p:txBody>
      </p:sp>
      <p:pic>
        <p:nvPicPr>
          <p:cNvPr id="5" name="Picture 2" descr="https://c479107.ssl.cf2.rackcdn.com/files/19544/width668/b5hnfjds-1358990515.jpg"/>
          <p:cNvPicPr>
            <a:picLocks noChangeAspect="1" noChangeArrowheads="1"/>
          </p:cNvPicPr>
          <p:nvPr/>
        </p:nvPicPr>
        <p:blipFill>
          <a:blip r:embed="rId2">
            <a:lum bright="43000"/>
          </a:blip>
          <a:srcRect/>
          <a:stretch>
            <a:fillRect/>
          </a:stretch>
        </p:blipFill>
        <p:spPr bwMode="auto">
          <a:xfrm>
            <a:off x="2819400" y="685800"/>
            <a:ext cx="4114800" cy="27401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3" name="Rectangle 3"/>
          <p:cNvSpPr>
            <a:spLocks noGrp="1" noChangeArrowheads="1"/>
          </p:cNvSpPr>
          <p:nvPr>
            <p:ph idx="1"/>
          </p:nvPr>
        </p:nvSpPr>
        <p:spPr>
          <a:xfrm>
            <a:off x="1066800" y="1479550"/>
            <a:ext cx="7772400" cy="5302250"/>
          </a:xfrm>
        </p:spPr>
        <p:txBody>
          <a:bodyPr/>
          <a:lstStyle/>
          <a:p>
            <a:pPr eaLnBrk="1" hangingPunct="1"/>
            <a:r>
              <a:rPr lang="en-US" sz="2800" i="1" smtClean="0"/>
              <a:t>Scientific decisions or evaluations are not affected by human feelings, past experience or beliefs:</a:t>
            </a:r>
          </a:p>
          <a:p>
            <a:pPr eaLnBrk="1" hangingPunct="1"/>
            <a:r>
              <a:rPr lang="en-US" sz="2800" smtClean="0"/>
              <a:t>Development of science and scientific knowledge are not affected by human factors, like prejudices, biases, hopeful or wishful thinking, personal beliefs or priorities or preferences, nationality, sex, ethnic origin, age, political convictions, moral and aesthetic judgments and choices or religion.</a:t>
            </a:r>
          </a:p>
        </p:txBody>
      </p:sp>
      <p:sp>
        <p:nvSpPr>
          <p:cNvPr id="5" name="Rectangle 2"/>
          <p:cNvSpPr>
            <a:spLocks noGrp="1" noChangeArrowheads="1"/>
          </p:cNvSpPr>
          <p:nvPr>
            <p:ph type="title"/>
          </p:nvPr>
        </p:nvSpPr>
        <p:spPr>
          <a:xfrm>
            <a:off x="1308100" y="577850"/>
            <a:ext cx="4330700" cy="488950"/>
          </a:xfrm>
          <a:solidFill>
            <a:srgbClr val="FFFF00"/>
          </a:solidFill>
        </p:spPr>
        <p:txBody>
          <a:bodyPr>
            <a:normAutofit fontScale="90000"/>
          </a:bodyPr>
          <a:lstStyle/>
          <a:p>
            <a:pPr algn="ctr" eaLnBrk="1" fontAlgn="auto" hangingPunct="1">
              <a:spcAft>
                <a:spcPts val="0"/>
              </a:spcAft>
              <a:defRPr/>
            </a:pPr>
            <a:r>
              <a:rPr lang="en-US" sz="2800" b="1" dirty="0">
                <a:solidFill>
                  <a:srgbClr val="FF33CC"/>
                </a:solidFill>
                <a:effectLst/>
              </a:rPr>
              <a:t>Main features of </a:t>
            </a:r>
            <a:r>
              <a:rPr lang="en-US" sz="2800" b="1" dirty="0" smtClean="0">
                <a:solidFill>
                  <a:srgbClr val="FF33CC"/>
                </a:solidFill>
                <a:effectLst/>
              </a:rPr>
              <a:t>science</a:t>
            </a:r>
            <a:endParaRPr lang="en-US" sz="3200" b="1" dirty="0">
              <a:solidFill>
                <a:srgbClr val="FF33CC"/>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autoUpdateAnimBg="0"/>
      <p:bldP spid="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3" name="Rectangle 3"/>
          <p:cNvSpPr>
            <a:spLocks noGrp="1" noChangeArrowheads="1"/>
          </p:cNvSpPr>
          <p:nvPr>
            <p:ph idx="1"/>
          </p:nvPr>
        </p:nvSpPr>
        <p:spPr>
          <a:xfrm>
            <a:off x="1066800" y="1066800"/>
            <a:ext cx="7772400" cy="5562600"/>
          </a:xfrm>
        </p:spPr>
        <p:txBody>
          <a:bodyPr/>
          <a:lstStyle/>
          <a:p>
            <a:pPr eaLnBrk="1" hangingPunct="1"/>
            <a:r>
              <a:rPr lang="en-US" sz="2800" i="1" smtClean="0"/>
              <a:t>Science is shaped by logic and imagination (creativity); </a:t>
            </a:r>
          </a:p>
          <a:p>
            <a:pPr eaLnBrk="1" hangingPunct="1"/>
            <a:r>
              <a:rPr lang="en-US" sz="2800" smtClean="0"/>
              <a:t>Presence of accurate data is not enough for the advance of science. </a:t>
            </a:r>
          </a:p>
          <a:p>
            <a:pPr eaLnBrk="1" hangingPunct="1"/>
            <a:r>
              <a:rPr lang="en-US" sz="2800" smtClean="0"/>
              <a:t>Scientific concepts do not emerge automatically from data or from any amount of analysis alone. </a:t>
            </a:r>
          </a:p>
          <a:p>
            <a:pPr eaLnBrk="1" hangingPunct="1"/>
            <a:r>
              <a:rPr lang="en-US" sz="2800" smtClean="0"/>
              <a:t>Logic (knowledge) and creativity are needed to shape them into scientific outcomes. </a:t>
            </a:r>
          </a:p>
          <a:p>
            <a:pPr eaLnBrk="1" hangingPunct="1"/>
            <a:r>
              <a:rPr lang="en-US" sz="2800" smtClean="0"/>
              <a:t>All scientific inquiries must conform to the principles of logical  reasoning </a:t>
            </a:r>
            <a:r>
              <a:rPr lang="en-US" sz="2800" i="1" smtClean="0"/>
              <a:t>i.e., </a:t>
            </a:r>
            <a:r>
              <a:rPr lang="en-US" sz="2800" smtClean="0"/>
              <a:t>to testing  the validity of arguments by applying certain criteria of inference, demonstration and common sense.</a:t>
            </a:r>
          </a:p>
        </p:txBody>
      </p:sp>
      <p:sp>
        <p:nvSpPr>
          <p:cNvPr id="5" name="Rectangle 2"/>
          <p:cNvSpPr>
            <a:spLocks noGrp="1" noChangeArrowheads="1"/>
          </p:cNvSpPr>
          <p:nvPr>
            <p:ph type="title"/>
          </p:nvPr>
        </p:nvSpPr>
        <p:spPr>
          <a:xfrm>
            <a:off x="1308100" y="501650"/>
            <a:ext cx="4330700" cy="488950"/>
          </a:xfrm>
          <a:solidFill>
            <a:srgbClr val="FFFF00"/>
          </a:solidFill>
        </p:spPr>
        <p:txBody>
          <a:bodyPr>
            <a:normAutofit fontScale="90000"/>
          </a:bodyPr>
          <a:lstStyle/>
          <a:p>
            <a:pPr algn="ctr" eaLnBrk="1" fontAlgn="auto" hangingPunct="1">
              <a:spcAft>
                <a:spcPts val="0"/>
              </a:spcAft>
              <a:defRPr/>
            </a:pPr>
            <a:r>
              <a:rPr lang="en-US" sz="2800" b="1" dirty="0">
                <a:solidFill>
                  <a:srgbClr val="FF33CC"/>
                </a:solidFill>
                <a:effectLst/>
              </a:rPr>
              <a:t>Main features of </a:t>
            </a:r>
            <a:r>
              <a:rPr lang="en-US" sz="2800" b="1" dirty="0" smtClean="0">
                <a:solidFill>
                  <a:srgbClr val="FF33CC"/>
                </a:solidFill>
                <a:effectLst/>
              </a:rPr>
              <a:t>science</a:t>
            </a:r>
            <a:endParaRPr lang="en-US" sz="3200" b="1" dirty="0">
              <a:solidFill>
                <a:srgbClr val="FF33CC"/>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78563">
                                            <p:txEl>
                                              <p:pRg st="3" end="3"/>
                                            </p:txEl>
                                          </p:spTgt>
                                        </p:tgtEl>
                                        <p:attrNameLst>
                                          <p:attrName>style.visibility</p:attrName>
                                        </p:attrNameLst>
                                      </p:cBhvr>
                                      <p:to>
                                        <p:strVal val="visible"/>
                                      </p:to>
                                    </p:set>
                                    <p:animEffect transition="in" filter="strips(downLeft)">
                                      <p:cBhvr>
                                        <p:cTn id="30" dur="500"/>
                                        <p:tgtEl>
                                          <p:spTgt spid="5785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578563">
                                            <p:txEl>
                                              <p:pRg st="4" end="4"/>
                                            </p:txEl>
                                          </p:spTgt>
                                        </p:tgtEl>
                                        <p:attrNameLst>
                                          <p:attrName>style.visibility</p:attrName>
                                        </p:attrNameLst>
                                      </p:cBhvr>
                                      <p:to>
                                        <p:strVal val="visible"/>
                                      </p:to>
                                    </p:set>
                                    <p:animEffect transition="in" filter="strips(downLeft)">
                                      <p:cBhvr>
                                        <p:cTn id="35" dur="500"/>
                                        <p:tgtEl>
                                          <p:spTgt spid="578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autoUpdateAnimBg="0"/>
      <p:bldP spid="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3" name="Rectangle 3"/>
          <p:cNvSpPr>
            <a:spLocks noGrp="1" noChangeArrowheads="1"/>
          </p:cNvSpPr>
          <p:nvPr>
            <p:ph idx="1"/>
          </p:nvPr>
        </p:nvSpPr>
        <p:spPr>
          <a:xfrm>
            <a:off x="1066800" y="1066800"/>
            <a:ext cx="7772400" cy="5562600"/>
          </a:xfrm>
        </p:spPr>
        <p:txBody>
          <a:bodyPr>
            <a:normAutofit lnSpcReduction="10000"/>
          </a:bodyPr>
          <a:lstStyle/>
          <a:p>
            <a:pPr marL="365760" indent="-283464" algn="just" eaLnBrk="1" fontAlgn="auto" hangingPunct="1">
              <a:spcAft>
                <a:spcPts val="0"/>
              </a:spcAft>
              <a:buFont typeface="Wingdings 2"/>
              <a:buChar char=""/>
              <a:defRPr/>
            </a:pPr>
            <a:r>
              <a:rPr lang="en-US" sz="2800" i="1" dirty="0" smtClean="0"/>
              <a:t>Science </a:t>
            </a:r>
            <a:r>
              <a:rPr lang="en-US" sz="2800" i="1" dirty="0"/>
              <a:t>as </a:t>
            </a:r>
            <a:r>
              <a:rPr lang="en-US" sz="2800" i="1" dirty="0" smtClean="0"/>
              <a:t>a process: </a:t>
            </a:r>
          </a:p>
          <a:p>
            <a:pPr marL="365760" indent="-283464" algn="just" eaLnBrk="1" fontAlgn="auto" hangingPunct="1">
              <a:spcAft>
                <a:spcPts val="0"/>
              </a:spcAft>
              <a:buFont typeface="Wingdings 2"/>
              <a:buChar char=""/>
              <a:defRPr/>
            </a:pPr>
            <a:r>
              <a:rPr lang="en-US" sz="2800" dirty="0" smtClean="0"/>
              <a:t>Science </a:t>
            </a:r>
            <a:r>
              <a:rPr lang="en-US" sz="2800" dirty="0"/>
              <a:t>is a process which encompasses many methods in order to reach a final </a:t>
            </a:r>
            <a:r>
              <a:rPr lang="en-US" sz="2800" dirty="0" smtClean="0"/>
              <a:t>conclusion. </a:t>
            </a:r>
          </a:p>
          <a:p>
            <a:pPr marL="365760" indent="-283464" algn="just" eaLnBrk="1" fontAlgn="auto" hangingPunct="1">
              <a:spcAft>
                <a:spcPts val="0"/>
              </a:spcAft>
              <a:buFont typeface="Wingdings 2"/>
              <a:buChar char=""/>
              <a:defRPr/>
            </a:pPr>
            <a:r>
              <a:rPr lang="en-US" sz="2800" dirty="0" smtClean="0"/>
              <a:t>An </a:t>
            </a:r>
            <a:r>
              <a:rPr lang="en-US" sz="2800" b="1" dirty="0">
                <a:solidFill>
                  <a:srgbClr val="FF0000"/>
                </a:solidFill>
              </a:rPr>
              <a:t>inference</a:t>
            </a:r>
            <a:r>
              <a:rPr lang="en-US" sz="2800" dirty="0"/>
              <a:t> is defined as </a:t>
            </a:r>
            <a:r>
              <a:rPr lang="en-US" sz="2800" dirty="0" smtClean="0"/>
              <a:t>the </a:t>
            </a:r>
            <a:r>
              <a:rPr lang="en-US" sz="2800" dirty="0"/>
              <a:t>reasoning involved </a:t>
            </a:r>
            <a:r>
              <a:rPr lang="en-US" sz="2800" dirty="0" smtClean="0"/>
              <a:t>in drawing </a:t>
            </a:r>
            <a:r>
              <a:rPr lang="en-US" sz="2800" dirty="0"/>
              <a:t>a conclusion or making a logical judgment on the basis or circumstantial evidence and prior </a:t>
            </a:r>
            <a:r>
              <a:rPr lang="en-US" sz="2800" dirty="0" smtClean="0"/>
              <a:t>conclusions.</a:t>
            </a:r>
          </a:p>
          <a:p>
            <a:pPr marL="365760" indent="-283464" algn="just" eaLnBrk="1" fontAlgn="auto" hangingPunct="1">
              <a:spcAft>
                <a:spcPts val="0"/>
              </a:spcAft>
              <a:buFont typeface="Wingdings 2"/>
              <a:buChar char=""/>
              <a:defRPr/>
            </a:pPr>
            <a:r>
              <a:rPr lang="en-US" sz="2800" dirty="0" smtClean="0"/>
              <a:t>Inference </a:t>
            </a:r>
            <a:r>
              <a:rPr lang="en-US" sz="2800" dirty="0"/>
              <a:t>is a key part of the process of science. </a:t>
            </a:r>
            <a:endParaRPr lang="en-US" sz="2800" dirty="0" smtClean="0"/>
          </a:p>
          <a:p>
            <a:pPr marL="365760" indent="-283464" algn="just" eaLnBrk="1" fontAlgn="auto" hangingPunct="1">
              <a:spcAft>
                <a:spcPts val="0"/>
              </a:spcAft>
              <a:buFont typeface="Wingdings 2"/>
              <a:buChar char=""/>
              <a:defRPr/>
            </a:pPr>
            <a:r>
              <a:rPr lang="en-US" sz="2800" dirty="0" smtClean="0"/>
              <a:t>Much </a:t>
            </a:r>
            <a:r>
              <a:rPr lang="en-US" sz="2800" dirty="0"/>
              <a:t>of the science we know is based on inference instead of actual observation. </a:t>
            </a:r>
            <a:endParaRPr lang="en-US" sz="2800" dirty="0" smtClean="0"/>
          </a:p>
          <a:p>
            <a:pPr marL="365760" indent="-283464" algn="just" eaLnBrk="1" fontAlgn="auto" hangingPunct="1">
              <a:spcAft>
                <a:spcPts val="0"/>
              </a:spcAft>
              <a:buFont typeface="Wingdings 2"/>
              <a:buChar char=""/>
              <a:defRPr/>
            </a:pPr>
            <a:r>
              <a:rPr lang="en-US" sz="2800" dirty="0" smtClean="0"/>
              <a:t>Collection </a:t>
            </a:r>
            <a:r>
              <a:rPr lang="en-US" sz="2800" dirty="0"/>
              <a:t>of data, analysis, synthesis, evaluation and application are crucial </a:t>
            </a:r>
            <a:r>
              <a:rPr lang="en-US" sz="2800" dirty="0" smtClean="0"/>
              <a:t>parts </a:t>
            </a:r>
            <a:r>
              <a:rPr lang="en-US" sz="2800" dirty="0"/>
              <a:t>of science.</a:t>
            </a:r>
          </a:p>
        </p:txBody>
      </p:sp>
      <p:sp>
        <p:nvSpPr>
          <p:cNvPr id="5" name="Rectangle 2"/>
          <p:cNvSpPr>
            <a:spLocks noGrp="1" noChangeArrowheads="1"/>
          </p:cNvSpPr>
          <p:nvPr>
            <p:ph type="title"/>
          </p:nvPr>
        </p:nvSpPr>
        <p:spPr>
          <a:xfrm>
            <a:off x="1308100" y="425450"/>
            <a:ext cx="4330700" cy="488950"/>
          </a:xfrm>
          <a:solidFill>
            <a:srgbClr val="FFFF00"/>
          </a:solidFill>
        </p:spPr>
        <p:txBody>
          <a:bodyPr>
            <a:normAutofit fontScale="90000"/>
          </a:bodyPr>
          <a:lstStyle/>
          <a:p>
            <a:pPr algn="ctr" eaLnBrk="1" fontAlgn="auto" hangingPunct="1">
              <a:spcAft>
                <a:spcPts val="0"/>
              </a:spcAft>
              <a:defRPr/>
            </a:pPr>
            <a:r>
              <a:rPr lang="en-US" sz="2800" b="1" dirty="0">
                <a:solidFill>
                  <a:srgbClr val="FF33CC"/>
                </a:solidFill>
                <a:effectLst/>
              </a:rPr>
              <a:t>Main features of </a:t>
            </a:r>
            <a:r>
              <a:rPr lang="en-US" sz="2800" b="1" dirty="0" smtClean="0">
                <a:solidFill>
                  <a:srgbClr val="FF33CC"/>
                </a:solidFill>
                <a:effectLst/>
              </a:rPr>
              <a:t>science</a:t>
            </a:r>
            <a:endParaRPr lang="en-US" sz="3200" b="1" dirty="0">
              <a:solidFill>
                <a:srgbClr val="FF33CC"/>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2" dur="500"/>
                                        <p:tgtEl>
                                          <p:spTgt spid="5785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78563">
                                            <p:txEl>
                                              <p:pRg st="1" end="1"/>
                                            </p:txEl>
                                          </p:spTgt>
                                        </p:tgtEl>
                                        <p:attrNameLst>
                                          <p:attrName>style.visibility</p:attrName>
                                        </p:attrNameLst>
                                      </p:cBhvr>
                                      <p:to>
                                        <p:strVal val="visible"/>
                                      </p:to>
                                    </p:set>
                                    <p:animEffect transition="in" filter="strips(downLeft)">
                                      <p:cBhvr>
                                        <p:cTn id="17" dur="500"/>
                                        <p:tgtEl>
                                          <p:spTgt spid="5785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2" dur="500"/>
                                        <p:tgtEl>
                                          <p:spTgt spid="5785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78563">
                                            <p:txEl>
                                              <p:pRg st="3" end="3"/>
                                            </p:txEl>
                                          </p:spTgt>
                                        </p:tgtEl>
                                        <p:attrNameLst>
                                          <p:attrName>style.visibility</p:attrName>
                                        </p:attrNameLst>
                                      </p:cBhvr>
                                      <p:to>
                                        <p:strVal val="visible"/>
                                      </p:to>
                                    </p:set>
                                    <p:animEffect transition="in" filter="strips(downLeft)">
                                      <p:cBhvr>
                                        <p:cTn id="27" dur="500"/>
                                        <p:tgtEl>
                                          <p:spTgt spid="57856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78563">
                                            <p:txEl>
                                              <p:pRg st="4" end="4"/>
                                            </p:txEl>
                                          </p:spTgt>
                                        </p:tgtEl>
                                        <p:attrNameLst>
                                          <p:attrName>style.visibility</p:attrName>
                                        </p:attrNameLst>
                                      </p:cBhvr>
                                      <p:to>
                                        <p:strVal val="visible"/>
                                      </p:to>
                                    </p:set>
                                    <p:animEffect transition="in" filter="strips(downLeft)">
                                      <p:cBhvr>
                                        <p:cTn id="32" dur="500"/>
                                        <p:tgtEl>
                                          <p:spTgt spid="57856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578563">
                                            <p:txEl>
                                              <p:pRg st="5" end="5"/>
                                            </p:txEl>
                                          </p:spTgt>
                                        </p:tgtEl>
                                        <p:attrNameLst>
                                          <p:attrName>style.visibility</p:attrName>
                                        </p:attrNameLst>
                                      </p:cBhvr>
                                      <p:to>
                                        <p:strVal val="visible"/>
                                      </p:to>
                                    </p:set>
                                    <p:animEffect transition="in" filter="strips(downLeft)">
                                      <p:cBhvr>
                                        <p:cTn id="37" dur="500"/>
                                        <p:tgtEl>
                                          <p:spTgt spid="578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autoUpdateAnimBg="0"/>
      <p:bldP spid="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http://www.curriculumsupport.education.nsw.gov.au/investigate/images/asci_pro.jpg"/>
          <p:cNvPicPr>
            <a:picLocks noChangeAspect="1" noChangeArrowheads="1"/>
          </p:cNvPicPr>
          <p:nvPr/>
        </p:nvPicPr>
        <p:blipFill>
          <a:blip r:embed="rId2"/>
          <a:srcRect/>
          <a:stretch>
            <a:fillRect/>
          </a:stretch>
        </p:blipFill>
        <p:spPr bwMode="auto">
          <a:xfrm>
            <a:off x="76200" y="77788"/>
            <a:ext cx="8991600" cy="678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308100" y="152400"/>
            <a:ext cx="6845300" cy="946150"/>
          </a:xfrm>
        </p:spPr>
        <p:txBody>
          <a:bodyPr/>
          <a:lstStyle/>
          <a:p>
            <a:pPr eaLnBrk="1" fontAlgn="auto" hangingPunct="1">
              <a:spcAft>
                <a:spcPts val="0"/>
              </a:spcAft>
              <a:defRPr/>
            </a:pPr>
            <a:r>
              <a:rPr lang="en-US" sz="2800" b="1" dirty="0">
                <a:solidFill>
                  <a:srgbClr val="FF0000"/>
                </a:solidFill>
              </a:rPr>
              <a:t>Fundamental characteristics of scientists</a:t>
            </a:r>
          </a:p>
        </p:txBody>
      </p:sp>
      <p:sp>
        <p:nvSpPr>
          <p:cNvPr id="578563" name="Rectangle 3"/>
          <p:cNvSpPr>
            <a:spLocks noGrp="1" noChangeArrowheads="1"/>
          </p:cNvSpPr>
          <p:nvPr>
            <p:ph idx="1"/>
          </p:nvPr>
        </p:nvSpPr>
        <p:spPr>
          <a:xfrm>
            <a:off x="1066800" y="1066800"/>
            <a:ext cx="8001000" cy="4800600"/>
          </a:xfrm>
        </p:spPr>
        <p:txBody>
          <a:bodyPr>
            <a:normAutofit fontScale="92500" lnSpcReduction="10000"/>
          </a:bodyPr>
          <a:lstStyle/>
          <a:p>
            <a:pPr marL="365760" indent="-283464" eaLnBrk="1" fontAlgn="auto" hangingPunct="1">
              <a:spcAft>
                <a:spcPts val="0"/>
              </a:spcAft>
              <a:buFont typeface="Wingdings 2"/>
              <a:buChar char=""/>
              <a:defRPr/>
            </a:pPr>
            <a:r>
              <a:rPr lang="en-US" sz="2400" dirty="0" smtClean="0"/>
              <a:t>Scientists are </a:t>
            </a:r>
            <a:r>
              <a:rPr lang="en-US" sz="2400" dirty="0"/>
              <a:t>conducting science as a complex social activity</a:t>
            </a:r>
          </a:p>
          <a:p>
            <a:pPr marL="365760" indent="-283464" eaLnBrk="1" fontAlgn="auto" hangingPunct="1">
              <a:spcAft>
                <a:spcPts val="0"/>
              </a:spcAft>
              <a:buFont typeface="Wingdings 2"/>
              <a:buChar char=""/>
              <a:defRPr/>
            </a:pPr>
            <a:r>
              <a:rPr lang="en-US" sz="2400" dirty="0" smtClean="0"/>
              <a:t>responsible</a:t>
            </a:r>
            <a:r>
              <a:rPr lang="en-US" sz="2400" dirty="0"/>
              <a:t>, honorable and </a:t>
            </a:r>
            <a:r>
              <a:rPr lang="en-US" sz="2400" dirty="0" smtClean="0"/>
              <a:t>trust </a:t>
            </a:r>
            <a:r>
              <a:rPr lang="en-US" sz="2400" dirty="0"/>
              <a:t>worthy individuals; </a:t>
            </a:r>
            <a:r>
              <a:rPr lang="en-US" sz="2400" dirty="0" smtClean="0"/>
              <a:t>they </a:t>
            </a:r>
            <a:r>
              <a:rPr lang="en-US" sz="2400" dirty="0"/>
              <a:t>conduct science through ethical principles</a:t>
            </a:r>
          </a:p>
          <a:p>
            <a:pPr marL="365760" indent="-283464" eaLnBrk="1" fontAlgn="auto" hangingPunct="1">
              <a:spcAft>
                <a:spcPts val="0"/>
              </a:spcAft>
              <a:buFont typeface="Wingdings 2"/>
              <a:buChar char=""/>
              <a:defRPr/>
            </a:pPr>
            <a:r>
              <a:rPr lang="en-US" sz="2400" dirty="0" smtClean="0"/>
              <a:t>not only </a:t>
            </a:r>
            <a:r>
              <a:rPr lang="en-US" sz="2400" dirty="0"/>
              <a:t>serve science, </a:t>
            </a:r>
            <a:r>
              <a:rPr lang="en-US" sz="2400" dirty="0" smtClean="0"/>
              <a:t>but they</a:t>
            </a:r>
            <a:r>
              <a:rPr lang="en-US" sz="2400" i="1" dirty="0" smtClean="0"/>
              <a:t> </a:t>
            </a:r>
            <a:r>
              <a:rPr lang="en-US" sz="2400" dirty="0" smtClean="0"/>
              <a:t>are also involved in </a:t>
            </a:r>
            <a:r>
              <a:rPr lang="en-US" sz="2400" dirty="0"/>
              <a:t>public affairs as experts or knowledgeable citizens</a:t>
            </a:r>
          </a:p>
          <a:p>
            <a:pPr marL="365760" indent="-283464" eaLnBrk="1" fontAlgn="auto" hangingPunct="1">
              <a:spcAft>
                <a:spcPts val="0"/>
              </a:spcAft>
              <a:buFont typeface="Wingdings 2"/>
              <a:buChar char=""/>
              <a:defRPr/>
            </a:pPr>
            <a:r>
              <a:rPr lang="en-US" sz="2400" dirty="0" smtClean="0"/>
              <a:t>think </a:t>
            </a:r>
            <a:r>
              <a:rPr lang="en-US" sz="2400" dirty="0"/>
              <a:t>critically (scientifically)</a:t>
            </a:r>
          </a:p>
          <a:p>
            <a:pPr marL="365760" indent="-283464" eaLnBrk="1" fontAlgn="auto" hangingPunct="1">
              <a:spcAft>
                <a:spcPts val="0"/>
              </a:spcAft>
              <a:buFont typeface="Wingdings 2"/>
              <a:buChar char=""/>
              <a:defRPr/>
            </a:pPr>
            <a:r>
              <a:rPr lang="en-US" sz="2400" dirty="0" smtClean="0"/>
              <a:t>eager </a:t>
            </a:r>
            <a:r>
              <a:rPr lang="en-US" sz="2400" dirty="0"/>
              <a:t>to learn and teach</a:t>
            </a:r>
          </a:p>
          <a:p>
            <a:pPr marL="365760" indent="-283464" eaLnBrk="1" fontAlgn="auto" hangingPunct="1">
              <a:spcAft>
                <a:spcPts val="0"/>
              </a:spcAft>
              <a:buFont typeface="Wingdings 2"/>
              <a:buChar char=""/>
              <a:defRPr/>
            </a:pPr>
            <a:r>
              <a:rPr lang="en-US" sz="2400" dirty="0" smtClean="0"/>
              <a:t>learn </a:t>
            </a:r>
            <a:r>
              <a:rPr lang="en-US" sz="2400" dirty="0"/>
              <a:t>from each other </a:t>
            </a:r>
            <a:endParaRPr lang="en-US" sz="2400" dirty="0" smtClean="0"/>
          </a:p>
          <a:p>
            <a:pPr marL="365760" indent="-283464" eaLnBrk="1" fontAlgn="auto" hangingPunct="1">
              <a:spcAft>
                <a:spcPts val="0"/>
              </a:spcAft>
              <a:buFont typeface="Wingdings 2"/>
              <a:buChar char=""/>
              <a:defRPr/>
            </a:pPr>
            <a:r>
              <a:rPr lang="en-US" sz="2400" dirty="0" smtClean="0"/>
              <a:t>work </a:t>
            </a:r>
            <a:r>
              <a:rPr lang="en-US" sz="2400" dirty="0"/>
              <a:t>systematically</a:t>
            </a:r>
          </a:p>
          <a:p>
            <a:pPr marL="365760" indent="-283464" eaLnBrk="1" fontAlgn="auto" hangingPunct="1">
              <a:spcAft>
                <a:spcPts val="0"/>
              </a:spcAft>
              <a:buFont typeface="Wingdings 2"/>
              <a:buChar char=""/>
              <a:defRPr/>
            </a:pPr>
            <a:r>
              <a:rPr lang="en-US" sz="2400" dirty="0" smtClean="0"/>
              <a:t>seek </a:t>
            </a:r>
            <a:r>
              <a:rPr lang="en-US" sz="2400" dirty="0"/>
              <a:t>originality</a:t>
            </a:r>
          </a:p>
          <a:p>
            <a:pPr marL="365760" indent="-283464" eaLnBrk="1" fontAlgn="auto" hangingPunct="1">
              <a:spcAft>
                <a:spcPts val="0"/>
              </a:spcAft>
              <a:buFont typeface="Wingdings 2"/>
              <a:buChar char=""/>
              <a:defRPr/>
            </a:pPr>
            <a:r>
              <a:rPr lang="en-US" sz="2400" dirty="0"/>
              <a:t>Curiosity and a positive attitude is the fuel of scientists</a:t>
            </a:r>
          </a:p>
          <a:p>
            <a:pPr marL="365760" indent="-283464" eaLnBrk="1" fontAlgn="auto" hangingPunct="1">
              <a:spcAft>
                <a:spcPts val="0"/>
              </a:spcAft>
              <a:buFont typeface="Wingdings 2"/>
              <a:buChar char=""/>
              <a:defRPr/>
            </a:pPr>
            <a:r>
              <a:rPr lang="en-US" sz="2400" dirty="0"/>
              <a:t>Creative thinking is a powerful tool for scientists</a:t>
            </a:r>
          </a:p>
          <a:p>
            <a:pPr marL="365760" indent="-283464" eaLnBrk="1" fontAlgn="auto" hangingPunct="1">
              <a:spcAft>
                <a:spcPts val="0"/>
              </a:spcAft>
              <a:buFont typeface="Wingdings 2"/>
              <a:buChar char=""/>
              <a:defRPr/>
            </a:pPr>
            <a:r>
              <a:rPr lang="en-US" sz="2400" dirty="0"/>
              <a:t>Scientists nave refined aesthetic notion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1000" fill="hold"/>
                                        <p:tgtEl>
                                          <p:spTgt spid="578562"/>
                                        </p:tgtEl>
                                        <p:attrNameLst>
                                          <p:attrName>ppt_w</p:attrName>
                                        </p:attrNameLst>
                                      </p:cBhvr>
                                      <p:tavLst>
                                        <p:tav tm="0">
                                          <p:val>
                                            <p:fltVal val="0"/>
                                          </p:val>
                                        </p:tav>
                                        <p:tav tm="100000">
                                          <p:val>
                                            <p:strVal val="#ppt_w"/>
                                          </p:val>
                                        </p:tav>
                                      </p:tavLst>
                                    </p:anim>
                                    <p:anim calcmode="lin" valueType="num">
                                      <p:cBhvr>
                                        <p:cTn id="8" dur="1000" fill="hold"/>
                                        <p:tgtEl>
                                          <p:spTgt spid="578562"/>
                                        </p:tgtEl>
                                        <p:attrNameLst>
                                          <p:attrName>ppt_h</p:attrName>
                                        </p:attrNameLst>
                                      </p:cBhvr>
                                      <p:tavLst>
                                        <p:tav tm="0">
                                          <p:val>
                                            <p:fltVal val="0"/>
                                          </p:val>
                                        </p:tav>
                                        <p:tav tm="100000">
                                          <p:val>
                                            <p:strVal val="#ppt_h"/>
                                          </p:val>
                                        </p:tav>
                                      </p:tavLst>
                                    </p:anim>
                                    <p:anim calcmode="lin" valueType="num">
                                      <p:cBhvr>
                                        <p:cTn id="9" dur="1000" fill="hold"/>
                                        <p:tgtEl>
                                          <p:spTgt spid="578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78563">
                                            <p:txEl>
                                              <p:pRg st="3" end="3"/>
                                            </p:txEl>
                                          </p:spTgt>
                                        </p:tgtEl>
                                        <p:attrNameLst>
                                          <p:attrName>style.visibility</p:attrName>
                                        </p:attrNameLst>
                                      </p:cBhvr>
                                      <p:to>
                                        <p:strVal val="visible"/>
                                      </p:to>
                                    </p:set>
                                    <p:animEffect transition="in" filter="strips(downLeft)">
                                      <p:cBhvr>
                                        <p:cTn id="30" dur="500"/>
                                        <p:tgtEl>
                                          <p:spTgt spid="5785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578563">
                                            <p:txEl>
                                              <p:pRg st="4" end="4"/>
                                            </p:txEl>
                                          </p:spTgt>
                                        </p:tgtEl>
                                        <p:attrNameLst>
                                          <p:attrName>style.visibility</p:attrName>
                                        </p:attrNameLst>
                                      </p:cBhvr>
                                      <p:to>
                                        <p:strVal val="visible"/>
                                      </p:to>
                                    </p:set>
                                    <p:animEffect transition="in" filter="strips(downLeft)">
                                      <p:cBhvr>
                                        <p:cTn id="35" dur="500"/>
                                        <p:tgtEl>
                                          <p:spTgt spid="57856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578563">
                                            <p:txEl>
                                              <p:pRg st="5" end="5"/>
                                            </p:txEl>
                                          </p:spTgt>
                                        </p:tgtEl>
                                        <p:attrNameLst>
                                          <p:attrName>style.visibility</p:attrName>
                                        </p:attrNameLst>
                                      </p:cBhvr>
                                      <p:to>
                                        <p:strVal val="visible"/>
                                      </p:to>
                                    </p:set>
                                    <p:animEffect transition="in" filter="strips(downLeft)">
                                      <p:cBhvr>
                                        <p:cTn id="40" dur="500"/>
                                        <p:tgtEl>
                                          <p:spTgt spid="57856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578563">
                                            <p:txEl>
                                              <p:pRg st="6" end="6"/>
                                            </p:txEl>
                                          </p:spTgt>
                                        </p:tgtEl>
                                        <p:attrNameLst>
                                          <p:attrName>style.visibility</p:attrName>
                                        </p:attrNameLst>
                                      </p:cBhvr>
                                      <p:to>
                                        <p:strVal val="visible"/>
                                      </p:to>
                                    </p:set>
                                    <p:animEffect transition="in" filter="strips(downLeft)">
                                      <p:cBhvr>
                                        <p:cTn id="45" dur="500"/>
                                        <p:tgtEl>
                                          <p:spTgt spid="578563">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578563">
                                            <p:txEl>
                                              <p:pRg st="7" end="7"/>
                                            </p:txEl>
                                          </p:spTgt>
                                        </p:tgtEl>
                                        <p:attrNameLst>
                                          <p:attrName>style.visibility</p:attrName>
                                        </p:attrNameLst>
                                      </p:cBhvr>
                                      <p:to>
                                        <p:strVal val="visible"/>
                                      </p:to>
                                    </p:set>
                                    <p:animEffect transition="in" filter="strips(downLeft)">
                                      <p:cBhvr>
                                        <p:cTn id="50" dur="500"/>
                                        <p:tgtEl>
                                          <p:spTgt spid="578563">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578563">
                                            <p:txEl>
                                              <p:pRg st="8" end="8"/>
                                            </p:txEl>
                                          </p:spTgt>
                                        </p:tgtEl>
                                        <p:attrNameLst>
                                          <p:attrName>style.visibility</p:attrName>
                                        </p:attrNameLst>
                                      </p:cBhvr>
                                      <p:to>
                                        <p:strVal val="visible"/>
                                      </p:to>
                                    </p:set>
                                    <p:animEffect transition="in" filter="strips(downLeft)">
                                      <p:cBhvr>
                                        <p:cTn id="55" dur="500"/>
                                        <p:tgtEl>
                                          <p:spTgt spid="578563">
                                            <p:txEl>
                                              <p:pRg st="8" end="8"/>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578563">
                                            <p:txEl>
                                              <p:pRg st="9" end="9"/>
                                            </p:txEl>
                                          </p:spTgt>
                                        </p:tgtEl>
                                        <p:attrNameLst>
                                          <p:attrName>style.visibility</p:attrName>
                                        </p:attrNameLst>
                                      </p:cBhvr>
                                      <p:to>
                                        <p:strVal val="visible"/>
                                      </p:to>
                                    </p:set>
                                    <p:animEffect transition="in" filter="strips(downLeft)">
                                      <p:cBhvr>
                                        <p:cTn id="60" dur="500"/>
                                        <p:tgtEl>
                                          <p:spTgt spid="578563">
                                            <p:txEl>
                                              <p:pRg st="9" end="9"/>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578563">
                                            <p:txEl>
                                              <p:pRg st="10" end="10"/>
                                            </p:txEl>
                                          </p:spTgt>
                                        </p:tgtEl>
                                        <p:attrNameLst>
                                          <p:attrName>style.visibility</p:attrName>
                                        </p:attrNameLst>
                                      </p:cBhvr>
                                      <p:to>
                                        <p:strVal val="visible"/>
                                      </p:to>
                                    </p:set>
                                    <p:animEffect transition="in" filter="strips(downLeft)">
                                      <p:cBhvr>
                                        <p:cTn id="65" dur="500"/>
                                        <p:tgtEl>
                                          <p:spTgt spid="5785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308100" y="152400"/>
            <a:ext cx="6845300" cy="946150"/>
          </a:xfrm>
        </p:spPr>
        <p:txBody>
          <a:bodyPr/>
          <a:lstStyle/>
          <a:p>
            <a:pPr eaLnBrk="1" fontAlgn="auto" hangingPunct="1">
              <a:spcAft>
                <a:spcPts val="0"/>
              </a:spcAft>
              <a:defRPr/>
            </a:pPr>
            <a:r>
              <a:rPr lang="en-US" sz="2800" b="1" dirty="0">
                <a:solidFill>
                  <a:srgbClr val="FF33CC"/>
                </a:solidFill>
              </a:rPr>
              <a:t>The Scientific Method</a:t>
            </a:r>
          </a:p>
        </p:txBody>
      </p:sp>
      <p:sp>
        <p:nvSpPr>
          <p:cNvPr id="578563" name="Rectangle 3"/>
          <p:cNvSpPr>
            <a:spLocks noGrp="1" noChangeArrowheads="1"/>
          </p:cNvSpPr>
          <p:nvPr>
            <p:ph idx="1"/>
          </p:nvPr>
        </p:nvSpPr>
        <p:spPr>
          <a:xfrm>
            <a:off x="1066800" y="1066800"/>
            <a:ext cx="8001000" cy="4800600"/>
          </a:xfrm>
        </p:spPr>
        <p:txBody>
          <a:bodyPr>
            <a:normAutofit lnSpcReduction="10000"/>
          </a:bodyPr>
          <a:lstStyle/>
          <a:p>
            <a:pPr marL="365760" indent="-283464" algn="just" eaLnBrk="1" fontAlgn="auto" hangingPunct="1">
              <a:spcAft>
                <a:spcPts val="0"/>
              </a:spcAft>
              <a:buFont typeface="Wingdings 2"/>
              <a:buChar char=""/>
              <a:defRPr/>
            </a:pPr>
            <a:r>
              <a:rPr lang="en-US" sz="2200" dirty="0" smtClean="0"/>
              <a:t>‘the </a:t>
            </a:r>
            <a:r>
              <a:rPr lang="en-US" sz="2200" dirty="0"/>
              <a:t>scientific method is a process for experimentation </a:t>
            </a:r>
            <a:r>
              <a:rPr lang="en-US" sz="2200" dirty="0" smtClean="0"/>
              <a:t>that </a:t>
            </a:r>
            <a:r>
              <a:rPr lang="en-US" sz="2200" dirty="0"/>
              <a:t>is used </a:t>
            </a:r>
            <a:r>
              <a:rPr lang="en-US" sz="2200" dirty="0" smtClean="0"/>
              <a:t>to </a:t>
            </a:r>
            <a:r>
              <a:rPr lang="en-US" sz="2200" dirty="0"/>
              <a:t>answer questions and explore observations. </a:t>
            </a:r>
            <a:endParaRPr lang="en-US" sz="2200" dirty="0" smtClean="0"/>
          </a:p>
          <a:p>
            <a:pPr marL="365760" indent="-283464" algn="just" eaLnBrk="1" fontAlgn="auto" hangingPunct="1">
              <a:spcAft>
                <a:spcPts val="0"/>
              </a:spcAft>
              <a:buFont typeface="Wingdings 2"/>
              <a:buChar char=""/>
              <a:defRPr/>
            </a:pPr>
            <a:r>
              <a:rPr lang="en-US" sz="2200" dirty="0" smtClean="0"/>
              <a:t>Scientists </a:t>
            </a:r>
            <a:r>
              <a:rPr lang="en-US" sz="2200" dirty="0"/>
              <a:t>use </a:t>
            </a:r>
            <a:r>
              <a:rPr lang="en-US" sz="2200" dirty="0" smtClean="0"/>
              <a:t>the </a:t>
            </a:r>
            <a:r>
              <a:rPr lang="en-US" sz="2200" dirty="0"/>
              <a:t>scientific method to search for cause and effect relationships in nature. </a:t>
            </a:r>
            <a:endParaRPr lang="en-US" sz="2200" dirty="0" smtClean="0"/>
          </a:p>
          <a:p>
            <a:pPr marL="365760" indent="-283464" algn="just" eaLnBrk="1" fontAlgn="auto" hangingPunct="1">
              <a:spcAft>
                <a:spcPts val="0"/>
              </a:spcAft>
              <a:buFont typeface="Wingdings 2"/>
              <a:buChar char=""/>
              <a:defRPr/>
            </a:pPr>
            <a:r>
              <a:rPr lang="en-US" sz="2200" dirty="0" smtClean="0"/>
              <a:t>In </a:t>
            </a:r>
            <a:r>
              <a:rPr lang="en-US" sz="2200" dirty="0"/>
              <a:t>other words, they design an experiment so </a:t>
            </a:r>
            <a:r>
              <a:rPr lang="en-US" sz="2200" dirty="0" smtClean="0"/>
              <a:t>that changes to</a:t>
            </a:r>
            <a:r>
              <a:rPr lang="en-US" sz="2200" i="1" dirty="0" smtClean="0"/>
              <a:t> </a:t>
            </a:r>
            <a:r>
              <a:rPr lang="en-US" sz="2200" dirty="0"/>
              <a:t>one item cause something else to vary in a predictable way- </a:t>
            </a:r>
            <a:endParaRPr lang="en-US" sz="2200" dirty="0" smtClean="0"/>
          </a:p>
          <a:p>
            <a:pPr marL="365760" indent="-283464" algn="just" eaLnBrk="1" fontAlgn="auto" hangingPunct="1">
              <a:spcAft>
                <a:spcPts val="0"/>
              </a:spcAft>
              <a:buFont typeface="Wingdings 2"/>
              <a:buChar char=""/>
              <a:defRPr/>
            </a:pPr>
            <a:r>
              <a:rPr lang="en-US" sz="2200" dirty="0" smtClean="0"/>
              <a:t>The </a:t>
            </a:r>
            <a:r>
              <a:rPr lang="en-US" sz="2200" dirty="0"/>
              <a:t>scientific method will help to focus the question, construct a hypothesis, design, execute and evaluate the   </a:t>
            </a:r>
            <a:r>
              <a:rPr lang="en-US" sz="2200" dirty="0" smtClean="0"/>
              <a:t>experiment. </a:t>
            </a:r>
          </a:p>
          <a:p>
            <a:pPr marL="365760" indent="-283464" algn="just" eaLnBrk="1" fontAlgn="auto" hangingPunct="1">
              <a:spcAft>
                <a:spcPts val="0"/>
              </a:spcAft>
              <a:buFont typeface="Wingdings 2"/>
              <a:buChar char=""/>
              <a:defRPr/>
            </a:pPr>
            <a:r>
              <a:rPr lang="en-US" sz="2200" dirty="0" smtClean="0"/>
              <a:t>In scientific method, the researcher makes some </a:t>
            </a:r>
            <a:r>
              <a:rPr lang="en-US" sz="2200" dirty="0"/>
              <a:t>observations and based on these he poses questions (hypothesis), designs experiments (testing </a:t>
            </a:r>
            <a:r>
              <a:rPr lang="en-US" sz="2200" dirty="0" smtClean="0"/>
              <a:t>hypothesis) document results and develop explanations. </a:t>
            </a:r>
          </a:p>
          <a:p>
            <a:pPr marL="365760" indent="-283464" algn="just" eaLnBrk="1" fontAlgn="auto" hangingPunct="1">
              <a:spcAft>
                <a:spcPts val="0"/>
              </a:spcAft>
              <a:buFont typeface="Wingdings 2"/>
              <a:buChar char=""/>
              <a:defRPr/>
            </a:pPr>
            <a:r>
              <a:rPr lang="en-US" sz="2200" dirty="0" smtClean="0"/>
              <a:t>The </a:t>
            </a:r>
            <a:r>
              <a:rPr lang="en-US" sz="2200" dirty="0"/>
              <a:t>scientific method helps </a:t>
            </a:r>
            <a:r>
              <a:rPr lang="en-US" sz="2200" dirty="0" smtClean="0"/>
              <a:t>to </a:t>
            </a:r>
            <a:r>
              <a:rPr lang="en-US" sz="2200" dirty="0"/>
              <a:t>organize thoughts and procedures so that scientists can be confident in the answers </a:t>
            </a:r>
            <a:r>
              <a:rPr lang="en-US" sz="2200" dirty="0" smtClean="0"/>
              <a:t>they </a:t>
            </a:r>
            <a:r>
              <a:rPr lang="en-US" sz="2200" dirty="0"/>
              <a:t>find.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1000" fill="hold"/>
                                        <p:tgtEl>
                                          <p:spTgt spid="578562"/>
                                        </p:tgtEl>
                                        <p:attrNameLst>
                                          <p:attrName>ppt_w</p:attrName>
                                        </p:attrNameLst>
                                      </p:cBhvr>
                                      <p:tavLst>
                                        <p:tav tm="0">
                                          <p:val>
                                            <p:fltVal val="0"/>
                                          </p:val>
                                        </p:tav>
                                        <p:tav tm="100000">
                                          <p:val>
                                            <p:strVal val="#ppt_w"/>
                                          </p:val>
                                        </p:tav>
                                      </p:tavLst>
                                    </p:anim>
                                    <p:anim calcmode="lin" valueType="num">
                                      <p:cBhvr>
                                        <p:cTn id="8" dur="1000" fill="hold"/>
                                        <p:tgtEl>
                                          <p:spTgt spid="578562"/>
                                        </p:tgtEl>
                                        <p:attrNameLst>
                                          <p:attrName>ppt_h</p:attrName>
                                        </p:attrNameLst>
                                      </p:cBhvr>
                                      <p:tavLst>
                                        <p:tav tm="0">
                                          <p:val>
                                            <p:fltVal val="0"/>
                                          </p:val>
                                        </p:tav>
                                        <p:tav tm="100000">
                                          <p:val>
                                            <p:strVal val="#ppt_h"/>
                                          </p:val>
                                        </p:tav>
                                      </p:tavLst>
                                    </p:anim>
                                    <p:anim calcmode="lin" valueType="num">
                                      <p:cBhvr>
                                        <p:cTn id="9" dur="1000" fill="hold"/>
                                        <p:tgtEl>
                                          <p:spTgt spid="578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78563">
                                            <p:txEl>
                                              <p:pRg st="3" end="3"/>
                                            </p:txEl>
                                          </p:spTgt>
                                        </p:tgtEl>
                                        <p:attrNameLst>
                                          <p:attrName>style.visibility</p:attrName>
                                        </p:attrNameLst>
                                      </p:cBhvr>
                                      <p:to>
                                        <p:strVal val="visible"/>
                                      </p:to>
                                    </p:set>
                                    <p:animEffect transition="in" filter="strips(downLeft)">
                                      <p:cBhvr>
                                        <p:cTn id="30" dur="500"/>
                                        <p:tgtEl>
                                          <p:spTgt spid="5785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578563">
                                            <p:txEl>
                                              <p:pRg st="4" end="4"/>
                                            </p:txEl>
                                          </p:spTgt>
                                        </p:tgtEl>
                                        <p:attrNameLst>
                                          <p:attrName>style.visibility</p:attrName>
                                        </p:attrNameLst>
                                      </p:cBhvr>
                                      <p:to>
                                        <p:strVal val="visible"/>
                                      </p:to>
                                    </p:set>
                                    <p:animEffect transition="in" filter="strips(downLeft)">
                                      <p:cBhvr>
                                        <p:cTn id="35" dur="500"/>
                                        <p:tgtEl>
                                          <p:spTgt spid="57856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578563">
                                            <p:txEl>
                                              <p:pRg st="5" end="5"/>
                                            </p:txEl>
                                          </p:spTgt>
                                        </p:tgtEl>
                                        <p:attrNameLst>
                                          <p:attrName>style.visibility</p:attrName>
                                        </p:attrNameLst>
                                      </p:cBhvr>
                                      <p:to>
                                        <p:strVal val="visible"/>
                                      </p:to>
                                    </p:set>
                                    <p:animEffect transition="in" filter="strips(downLeft)">
                                      <p:cBhvr>
                                        <p:cTn id="40" dur="500"/>
                                        <p:tgtEl>
                                          <p:spTgt spid="578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endParaRPr lang="en-US" smtClean="0"/>
          </a:p>
        </p:txBody>
      </p:sp>
      <p:sp>
        <p:nvSpPr>
          <p:cNvPr id="23555" name="Rectangle 3"/>
          <p:cNvSpPr>
            <a:spLocks noGrp="1" noChangeArrowheads="1"/>
          </p:cNvSpPr>
          <p:nvPr>
            <p:ph type="body" idx="1"/>
          </p:nvPr>
        </p:nvSpPr>
        <p:spPr>
          <a:xfrm>
            <a:off x="685800" y="5181600"/>
            <a:ext cx="8305800" cy="1981200"/>
          </a:xfrm>
        </p:spPr>
        <p:txBody>
          <a:bodyPr/>
          <a:lstStyle/>
          <a:p>
            <a:pPr eaLnBrk="1" hangingPunct="1">
              <a:lnSpc>
                <a:spcPct val="80000"/>
              </a:lnSpc>
            </a:pPr>
            <a:r>
              <a:rPr lang="en-US" sz="1400" smtClean="0"/>
              <a:t>The tasks identified in arrows are the operational steps you need to follow in order to conduct a study. </a:t>
            </a:r>
          </a:p>
          <a:p>
            <a:pPr eaLnBrk="1" hangingPunct="1">
              <a:lnSpc>
                <a:spcPct val="80000"/>
              </a:lnSpc>
            </a:pPr>
            <a:r>
              <a:rPr lang="en-US" sz="1400" smtClean="0"/>
              <a:t>Topics identified in rectangles are the required theoretical knowledge needed to carry out these steps. </a:t>
            </a:r>
          </a:p>
          <a:p>
            <a:pPr eaLnBrk="1" hangingPunct="1">
              <a:lnSpc>
                <a:spcPct val="80000"/>
              </a:lnSpc>
            </a:pPr>
            <a:r>
              <a:rPr lang="en-US" sz="1400" smtClean="0"/>
              <a:t>The tasks identified in circles are the intermediary steps that you need to complete to go from one step to another. </a:t>
            </a:r>
          </a:p>
          <a:p>
            <a:pPr eaLnBrk="1" hangingPunct="1">
              <a:lnSpc>
                <a:spcPct val="80000"/>
              </a:lnSpc>
            </a:pPr>
            <a:r>
              <a:rPr lang="en-US" sz="1400" smtClean="0"/>
              <a:t>It is important for a beginner to work through these steps in the proposed sequence, though with experience you</a:t>
            </a:r>
          </a:p>
          <a:p>
            <a:pPr eaLnBrk="1" hangingPunct="1">
              <a:lnSpc>
                <a:spcPct val="80000"/>
              </a:lnSpc>
            </a:pPr>
            <a:r>
              <a:rPr lang="en-US" sz="1400" smtClean="0"/>
              <a:t>can change it.</a:t>
            </a:r>
          </a:p>
          <a:p>
            <a:pPr eaLnBrk="1" hangingPunct="1">
              <a:lnSpc>
                <a:spcPct val="80000"/>
              </a:lnSpc>
            </a:pPr>
            <a:endParaRPr lang="en-US" sz="1400" smtClean="0"/>
          </a:p>
        </p:txBody>
      </p:sp>
      <p:pic>
        <p:nvPicPr>
          <p:cNvPr id="23556" name="Picture 4" descr="Saturday, July 31, 2004"/>
          <p:cNvPicPr>
            <a:picLocks noChangeAspect="1" noChangeArrowheads="1"/>
          </p:cNvPicPr>
          <p:nvPr/>
        </p:nvPicPr>
        <p:blipFill>
          <a:blip r:embed="rId2"/>
          <a:srcRect/>
          <a:stretch>
            <a:fillRect/>
          </a:stretch>
        </p:blipFill>
        <p:spPr bwMode="auto">
          <a:xfrm>
            <a:off x="669925" y="517525"/>
            <a:ext cx="7802563" cy="4435475"/>
          </a:xfrm>
          <a:prstGeom prst="rect">
            <a:avLst/>
          </a:prstGeom>
          <a:solidFill>
            <a:schemeClr val="hlink">
              <a:alpha val="49019"/>
            </a:schemeClr>
          </a:solidFill>
          <a:ln w="47625">
            <a:solidFill>
              <a:srgbClr val="FFFF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endParaRPr lang="en-US" smtClean="0"/>
          </a:p>
        </p:txBody>
      </p:sp>
      <p:sp>
        <p:nvSpPr>
          <p:cNvPr id="24579" name="Rectangle 3"/>
          <p:cNvSpPr>
            <a:spLocks noGrp="1" noChangeArrowheads="1"/>
          </p:cNvSpPr>
          <p:nvPr>
            <p:ph type="body" idx="1"/>
          </p:nvPr>
        </p:nvSpPr>
        <p:spPr>
          <a:xfrm>
            <a:off x="615950" y="4694238"/>
            <a:ext cx="8070850" cy="1858962"/>
          </a:xfrm>
        </p:spPr>
        <p:txBody>
          <a:bodyPr/>
          <a:lstStyle/>
          <a:p>
            <a:pPr eaLnBrk="1" hangingPunct="1">
              <a:lnSpc>
                <a:spcPct val="80000"/>
              </a:lnSpc>
            </a:pPr>
            <a:r>
              <a:rPr lang="en-US" sz="1600" smtClean="0"/>
              <a:t>This course is more or less designed around the theoretical knowledge required to undertake each operational step and follows the same sequential progression as is needed to undertake a research investigation. </a:t>
            </a:r>
          </a:p>
          <a:p>
            <a:pPr eaLnBrk="1" hangingPunct="1">
              <a:lnSpc>
                <a:spcPct val="80000"/>
              </a:lnSpc>
            </a:pPr>
            <a:r>
              <a:rPr lang="en-US" sz="1600" smtClean="0"/>
              <a:t>For each operational step, the required theoretical knowledge is further organized around the operational step to which it is most logically related . </a:t>
            </a:r>
          </a:p>
          <a:p>
            <a:pPr eaLnBrk="1" hangingPunct="1">
              <a:lnSpc>
                <a:spcPct val="80000"/>
              </a:lnSpc>
            </a:pPr>
            <a:r>
              <a:rPr lang="en-US" sz="1600" smtClean="0"/>
              <a:t>Again, for a beginner, it is important to study this diagram to relate the theoretical knowledge to the operational steps.</a:t>
            </a:r>
          </a:p>
          <a:p>
            <a:pPr eaLnBrk="1" hangingPunct="1">
              <a:lnSpc>
                <a:spcPct val="80000"/>
              </a:lnSpc>
            </a:pPr>
            <a:endParaRPr lang="en-US" sz="1600" smtClean="0"/>
          </a:p>
        </p:txBody>
      </p:sp>
      <p:pic>
        <p:nvPicPr>
          <p:cNvPr id="24580" name="Picture 5" descr="steps"/>
          <p:cNvPicPr>
            <a:picLocks noChangeAspect="1" noChangeArrowheads="1"/>
          </p:cNvPicPr>
          <p:nvPr/>
        </p:nvPicPr>
        <p:blipFill>
          <a:blip r:embed="rId2"/>
          <a:srcRect/>
          <a:stretch>
            <a:fillRect/>
          </a:stretch>
        </p:blipFill>
        <p:spPr bwMode="auto">
          <a:xfrm>
            <a:off x="615950" y="284163"/>
            <a:ext cx="8299450" cy="4287837"/>
          </a:xfrm>
          <a:prstGeom prst="rect">
            <a:avLst/>
          </a:prstGeom>
          <a:noFill/>
          <a:ln w="47625">
            <a:solidFill>
              <a:srgbClr val="FFFF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sciencebuddies.org/science-fair-projects/overview_scientific_method2.gif"/>
          <p:cNvPicPr>
            <a:picLocks noChangeAspect="1" noChangeArrowheads="1"/>
          </p:cNvPicPr>
          <p:nvPr/>
        </p:nvPicPr>
        <p:blipFill>
          <a:blip r:embed="rId2"/>
          <a:srcRect/>
          <a:stretch>
            <a:fillRect/>
          </a:stretch>
        </p:blipFill>
        <p:spPr bwMode="auto">
          <a:xfrm>
            <a:off x="609600" y="254000"/>
            <a:ext cx="6553200" cy="6299200"/>
          </a:xfrm>
          <a:prstGeom prst="rect">
            <a:avLst/>
          </a:prstGeom>
          <a:noFill/>
          <a:ln w="9525">
            <a:noFill/>
            <a:miter lim="800000"/>
            <a:headEnd/>
            <a:tailEnd/>
          </a:ln>
        </p:spPr>
      </p:pic>
      <p:sp>
        <p:nvSpPr>
          <p:cNvPr id="5" name="Rectangle 2"/>
          <p:cNvSpPr>
            <a:spLocks noGrp="1" noChangeArrowheads="1"/>
          </p:cNvSpPr>
          <p:nvPr>
            <p:ph type="title"/>
          </p:nvPr>
        </p:nvSpPr>
        <p:spPr>
          <a:xfrm>
            <a:off x="4419600" y="304800"/>
            <a:ext cx="4724400" cy="1371600"/>
          </a:xfrm>
        </p:spPr>
        <p:txBody>
          <a:bodyPr/>
          <a:lstStyle/>
          <a:p>
            <a:pPr eaLnBrk="1" fontAlgn="auto" hangingPunct="1">
              <a:spcAft>
                <a:spcPts val="0"/>
              </a:spcAft>
              <a:defRPr/>
            </a:pPr>
            <a:r>
              <a:rPr lang="en-US" sz="2800" b="1" dirty="0" smtClean="0">
                <a:solidFill>
                  <a:srgbClr val="FF33CC"/>
                </a:solidFill>
              </a:rPr>
              <a:t>Steps in Scientific </a:t>
            </a:r>
            <a:r>
              <a:rPr lang="en-US" sz="2800" b="1" dirty="0">
                <a:solidFill>
                  <a:srgbClr val="FF33CC"/>
                </a:solidFill>
              </a:rPr>
              <a:t>Method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308100" y="152400"/>
            <a:ext cx="6845300" cy="946150"/>
          </a:xfrm>
        </p:spPr>
        <p:txBody>
          <a:bodyPr/>
          <a:lstStyle/>
          <a:p>
            <a:pPr eaLnBrk="1" fontAlgn="auto" hangingPunct="1">
              <a:spcAft>
                <a:spcPts val="0"/>
              </a:spcAft>
              <a:defRPr/>
            </a:pPr>
            <a:r>
              <a:rPr lang="en-US" sz="2800" b="1" dirty="0" smtClean="0">
                <a:solidFill>
                  <a:srgbClr val="FF33CC"/>
                </a:solidFill>
              </a:rPr>
              <a:t>Stages in </a:t>
            </a:r>
            <a:r>
              <a:rPr lang="en-US" sz="2800" b="1" dirty="0">
                <a:solidFill>
                  <a:srgbClr val="FF33CC"/>
                </a:solidFill>
              </a:rPr>
              <a:t>Scientific Method</a:t>
            </a:r>
          </a:p>
        </p:txBody>
      </p:sp>
      <p:sp>
        <p:nvSpPr>
          <p:cNvPr id="578563" name="Rectangle 3"/>
          <p:cNvSpPr>
            <a:spLocks noGrp="1" noChangeArrowheads="1"/>
          </p:cNvSpPr>
          <p:nvPr>
            <p:ph idx="1"/>
          </p:nvPr>
        </p:nvSpPr>
        <p:spPr>
          <a:xfrm>
            <a:off x="914400" y="990600"/>
            <a:ext cx="7924800" cy="2286000"/>
          </a:xfrm>
        </p:spPr>
        <p:txBody>
          <a:bodyPr>
            <a:normAutofit fontScale="92500" lnSpcReduction="20000"/>
          </a:bodyPr>
          <a:lstStyle/>
          <a:p>
            <a:pPr marL="82296" indent="0" algn="just" eaLnBrk="1" fontAlgn="auto" hangingPunct="1">
              <a:spcAft>
                <a:spcPts val="0"/>
              </a:spcAft>
              <a:buFont typeface="Wingdings 2"/>
              <a:buNone/>
              <a:defRPr/>
            </a:pPr>
            <a:r>
              <a:rPr lang="en-US" sz="2400" i="1" dirty="0" smtClean="0"/>
              <a:t>I. Observation</a:t>
            </a:r>
            <a:r>
              <a:rPr lang="en-US" sz="2400" i="1" dirty="0"/>
              <a:t>: </a:t>
            </a:r>
            <a:endParaRPr lang="en-US" sz="2400" i="1" dirty="0" smtClean="0"/>
          </a:p>
          <a:p>
            <a:pPr marL="365760" indent="-283464" algn="just" eaLnBrk="1" fontAlgn="auto" hangingPunct="1">
              <a:spcAft>
                <a:spcPts val="0"/>
              </a:spcAft>
              <a:buFont typeface="Wingdings 2"/>
              <a:buChar char=""/>
              <a:defRPr/>
            </a:pPr>
            <a:r>
              <a:rPr lang="en-US" sz="2400" dirty="0" smtClean="0"/>
              <a:t>It </a:t>
            </a:r>
            <a:r>
              <a:rPr lang="en-US" sz="2400" dirty="0"/>
              <a:t>is the </a:t>
            </a:r>
            <a:r>
              <a:rPr lang="en-US" sz="2400" dirty="0">
                <a:solidFill>
                  <a:srgbClr val="FF0000"/>
                </a:solidFill>
              </a:rPr>
              <a:t>first</a:t>
            </a:r>
            <a:r>
              <a:rPr lang="en-US" sz="2400" dirty="0"/>
              <a:t> </a:t>
            </a:r>
            <a:r>
              <a:rPr lang="en-US" sz="2400" dirty="0">
                <a:solidFill>
                  <a:srgbClr val="FF0000"/>
                </a:solidFill>
              </a:rPr>
              <a:t>stage</a:t>
            </a:r>
            <a:r>
              <a:rPr lang="en-US" sz="2400" dirty="0"/>
              <a:t> in understanding the problem </a:t>
            </a:r>
            <a:r>
              <a:rPr lang="en-US" sz="2400" dirty="0" smtClean="0"/>
              <a:t>chosen.</a:t>
            </a:r>
          </a:p>
          <a:p>
            <a:pPr marL="365760" indent="-283464" algn="just" eaLnBrk="1" fontAlgn="auto" hangingPunct="1">
              <a:spcAft>
                <a:spcPts val="0"/>
              </a:spcAft>
              <a:buFont typeface="Wingdings 2"/>
              <a:buChar char=""/>
              <a:defRPr/>
            </a:pPr>
            <a:r>
              <a:rPr lang="en-US" sz="2400" dirty="0" smtClean="0"/>
              <a:t>After </a:t>
            </a:r>
            <a:r>
              <a:rPr lang="en-US" sz="2400" dirty="0"/>
              <a:t>the decision of the area of science and the specific question they want to </a:t>
            </a:r>
            <a:r>
              <a:rPr lang="en-US" sz="2400" dirty="0" smtClean="0"/>
              <a:t>ask, </a:t>
            </a:r>
            <a:r>
              <a:rPr lang="en-US" sz="2400" dirty="0" smtClean="0">
                <a:solidFill>
                  <a:srgbClr val="FF0000"/>
                </a:solidFill>
              </a:rPr>
              <a:t>they </a:t>
            </a:r>
            <a:r>
              <a:rPr lang="en-US" sz="2400" dirty="0">
                <a:solidFill>
                  <a:srgbClr val="FF0000"/>
                </a:solidFill>
              </a:rPr>
              <a:t>collect information</a:t>
            </a:r>
            <a:r>
              <a:rPr lang="en-US" sz="2400" dirty="0"/>
              <a:t> as much as they can. </a:t>
            </a:r>
            <a:endParaRPr lang="en-US" sz="2400" dirty="0" smtClean="0"/>
          </a:p>
          <a:p>
            <a:pPr marL="365760" indent="-283464" algn="just" eaLnBrk="1" fontAlgn="auto" hangingPunct="1">
              <a:spcAft>
                <a:spcPts val="0"/>
              </a:spcAft>
              <a:buFont typeface="Wingdings 2"/>
              <a:buChar char=""/>
              <a:defRPr/>
            </a:pPr>
            <a:r>
              <a:rPr lang="en-US" sz="2400" dirty="0" smtClean="0"/>
              <a:t>It </a:t>
            </a:r>
            <a:r>
              <a:rPr lang="en-US" sz="2400" dirty="0"/>
              <a:t>is from own experiences, books, the internet, discussion with teachers and experts or even smaller "unofficial" experiments. </a:t>
            </a:r>
            <a:endParaRPr lang="en-US" sz="2400" dirty="0" smtClean="0"/>
          </a:p>
        </p:txBody>
      </p:sp>
      <p:sp>
        <p:nvSpPr>
          <p:cNvPr id="35844" name="AutoShape 2" descr="data:image/jpeg;base64,/9j/4AAQSkZJRgABAQAAAQABAAD/2wCEAAkGBxQTEhUUEhQWFRUXGRwYGBgYGBseIRwbHxwYHB8cIBoeHiggHxwlIBoaITEiJSkrLi4uGh8zODMsNygtLisBCgoKDg0OGxAQGywkICQsLCwsLCwsLCwsLCwsLCwsLCwsLCwsLCwsLCwsLCwsLCwsLCwsLCwsLCwsLCwsLCwsLP/AABEIAO4A1AMBIgACEQEDEQH/xAAcAAACAgMBAQAAAAAAAAAAAAAEBQMGAAIHAQj/xAA+EAACAQIFAgQEAwYFAwUBAAABAhEDIQAEEjFBBVETImFxBjKBkUKhsQcUI2LB0RVS4fDxFnKiJDNDgrKS/8QAGQEAAgMBAAAAAAAAAAAAAAAAAgMAAQQF/8QAKhEAAgICAgICAgIBBQEAAAAAAAECEQMhEjEEQRNRImEUcTIjQlKBkQX/2gAMAwEAAhEDEQA/AEIzDMiWBnUC09owozVQgmbwP9jE+RNjqJOmdI4HP64061TBprUUgMbMuAyPkkyR06IsofEdUUjnfDCv07QwCnUSuoxx6YruRqRv9sXHovWQkBgpSQRa4nAJWg7aK2EPiQJUfing4L6zkddIaCQRe28Yt+Z+GC9TXQbV4gLAHY+mF/Tz4bsKokbMsYtKS7KcrOaP0czZhGJqOX0QpmDyMW74j6SqsXpfI9weQexGEhBsHUxfbFW/YuQNl6OjYkj1wQi6mFiL+2J6eUQRqJuPpghKAJLFrAQuFsio08OEMHnfEbipqVEJCnfBNFCwIiALk4MoMSAQBbtgNoidMH8TSpHPBnbBOUzbCzeYwCDgPqChbm5Ow9cCoXI7YiWg+bHydSc+UADVv/zhrk8yWXysBaCDip06xEFWHqDhrlM5TW5DXHB5xOIayO9lqyWVV5mpJA818FJ8LJU+Vyx7TinU+oAGx0gnzT2xYOn9dKMTTdY084XJP/aMjkTe+g5/hhUBY6jNt9jhZW+GHYyrOALmDOGuU+IS7cbX7YfdCzdNj5CCY81+cCpzitmjhjl0c9fo9VW08k2kb4lGTq0vMwAUbyL46xSelVs4XUDAPb6426r06i6Q4njF/wAn9C/iSdHJs9mR4aufPJiBx74VnqekEsdPa2+OrVei0INM0vLFoFvecVTqPw54YJYgqNvLMYNZ4yWwviknorg6iNOpRE72/pibJ5ouYABMbERiGtRXWqhgxbsNhifOdPKX302n1wSafTBlfTQFmMyurzU4ItGPcMcp1SqFAZFJ9sZhvOQHGAm6dlJp1CQIEMD7cYUdXX+HVJ/DdcHZeu1AMpMq3E/Y4Fo5oVSurSNUpB27XwadxS+jPVMqnT6jFhyAZOLaKv8ACQwL8cyDgGn0daLNSYy4vI5B2wblVAszG3pi2y6sc5X4iqr4I+Vg0HfbFsXrlCqq+MmkGQzAczil5aixqSbhbzj3NuTbYbwDtglPWwFj2Ps71HLJUIy+txEHULX7TfCv+GZ8gWTwTGA6RvftY/3wUacg/ngNDlE1zmS1LAtwP+cKs1RKQGEcCf6HbB7VCu24/TE9KvIANwbf84XKKI8aYryVeCVkmcHZdl+VV0na/wCZxvSytOfKApj5ePp/bEq5lBIvIBuRz2wtujPKHHsr+YLPX0rE7XP54nGXKhl1QwMCRvgyl1Gmrg6ZcjftgjVfUQHJHPBnEsiddCQ5JrkpsJkmMeGmYBUzN7bfnhyQWY6iCs2HYYLGUVzCiRxFsWtjYpPbENJCyy8+p7YlXJtqEEkcTbDenQFL5kMeuJK7D8Xyna2CUGWkgHxgpGoECIt/pgrLdWAI8Nivo04jSKQJEnkE3+mFy1dTFiPvxitLsPlRbct1x4PnhTvbnEjfENdwVD+1t8VNHe4VgF9RbElPMwDIMjYri1GLXQayMu+X+LqoQUmkMbTHbe+LLkuuU6lPQUBtcnnHJcnmakPDEkqSJ3nEnTOqzC3BPAt+WETw/Q6OZXTL7NJaw8PSrA2JE27YLOepP5XUSDBIFj64oS9SbWeSoi2Mo9TrEGTCqbdzgFgfob8qOif4ZRa6skesYzFIodVbTxjMT4pfYPyxKhmS1Tbbb6e2COlZQU7sy+GJhYEk95xFTABBJItPr7feMCulSxQSZIBcbDk3xpi2c+bG1bPBmmoACwIUxf8A2MaolIqAASeD3wF+6gm41MCCCdvbDWlV8NvMF9I3GCTfskX6DFjSIEavywDWgseLxgvLnWJ42HrG/wCf6YHzNOdXrBHv/s4JDqBdJMjkb/79cbZfOxAY72n+h9fXEL1CpkjUOLwR6T29D3wJnoYalnSbMD+FvWOD3xGiw/O1QIPpB/UR9MCNmGWGW4O4/thW2dZZSpMAiD2I7+mCMlVJkg+8d7bTvgXZA581rEqSCDqHv2/0xmadqgmGE7jbfnE1KmhIJhG94v7YPpaDK/M0XYdvf0wDRU48lRXzkxP4gojm/wDxhjSfyQvBJHriP9xqGoxJGixI3JHA+uI6+ZqqTCabQsQY/wCcXxbMLTTPamdMixsJk2wRl8xIOmQ0TPGErVUMiW1H/Nxg6jnIAVRxH1wLVIJWGVaNcqZqal/y9vrjQKJhi0juZHtiPM5s6gt4i8YPoZCmyag9+QR39cFByYabNBLsopwIvf09MFqqAfxV5+Zd/tiGplfDuzA9tJBxpUzIIM7Abzz/AHxOT5F/2Y9PzAapQ998GPkiSEUgzERgDL0j80X3x6tZgw3EHfA8vYXKkEZ/plWi41agwuMF0KyMI8MB5kN37jBWY6m1ZR4jE6drj6ThJmXZgIj6H9MMTstsIohEqEsjDuMbIweY8vb2xDk64ZgKit5flM/rgnNNqclYK99hi7VhKTaBvFb/ADY8xBXeDYqfrjMSok5kbVtUllAN4nbEWczJY7XMQAcRkMpDMPLMLJmbXI4jE2RKFtZMGAfczhJnfZPmVWjoWr5Gjb19/rjdwpRj8rWF53nj0xFVzni1FNV4QEjVvHJ+uN+rPSDP4Otw0S7Gy+ijf6nBR2tjMcG/yGuXAVUXsv5m5/XGj0+CfQH8j+mNy4P0H5bH9cbwCt99j7/64Ns0IWZxB8r2nn1wqqUmSTYqRfsRiw1KMjS2w2nFe6hlmUnQY/lMx7envgeQXEGavT/ECf8AftBxu2ZpW0k22UiB+QH5YX/iGrUkm8yeJ5wdU+HnYq4qE9tSkf6YvXsiX0NenZ1WZQRF+0gYNqZY06z0wQRGqn3hh8p9jOFuVyFakbQxmSBws4M6tVKVErXjSFB//oz9/wBMB7DIqCiogDBwbwJjYwJAN4wszfQmYlmq+UCyg8Y6l8C1HqZhGIUaj59KiGABMk/90em+OidR+G8rmBFWhTb10gH7i+HwjcbTMOWLUj5zTJkpL+aQABFx9cQqTsqhRyT/AHx3PP8A7LslUQqvjU/+yq3/AOWkfliu1f2MaiZzh08DwRJH8x13xfxgJP2cyXJtqYW9wZ39cGUaQVYBOxG/OLJ1b9k2epFvBqLmEbcWQ/Zmj88VfqHRsxlWAr0mpnjULEDeCJB+hwDg1sYnRjuO4JFjHAxFVzOn8Ijtz740JJccrEyRjTNBG2kKdxtEc3wsFsLp5wCTcSIgHbEa1iRLWF/fEVRvktvtYbe+IKuXZp80D73jEcUBysOOYBg7Db/nBVIB2IVgqgcCSZwgp5V7RJIEmASI/vgnLqBLEMALmOPcYnQUUxzlqbKzKw1FeffGrQBoqCCLiDb64FGZbzCkwZbXIvgV6zG2mffE/sPixtXSnNkkffGYSt1GrMQfpbGYIvQOOu66bJcWMKYgEjjnGuRqGQILyPoJi/0xOnT6hCQVi2q1/T1jDk5weG6VBTdiNKlbQRsY7YvXopK1YMiKxkHzAlvSNoODeqZBlpBmZDaFCjg335wvfOaUSFFpVgwsfSMCDNVHRVV/KGI0ra3CifXFtaD2hzQzNpFyvmjuORiHPZ3Tdbqwgjn/AJH9MK1rNTaGBVhcTx3BwN1DNCZX6gcYDscux1lOqyNLEEcHv7+uMJ1C/wAw+U/5h2nAPRMuKnzCww/TPBZFOkdAFoUmff0wlx2NWkS08hTrooBKPMrquJ5H9MEZT4dcCCrIP5HbSf8A67DGvwg7vmKlWopCwAgbf3jjF6WIxbT6GRVlVo9NqQVVZmxJ/wBzhsMgtOmqEBrRcc4a0iJthN1zPhXprO5J+w/1xaTI0kOvhPL/APqlI2UH7R/fHQ1OKV8AU9Yq1eJCKe8Xb+gxdFxsxKoHOzS/Mkx5jUHG2DATs9wv630ilmqTUqy6lYfUHhgeCO+D8ZiFnB/jP4QrZFDUJFSkBBqAGAP5gPl99vbbHPc9miArBQyG03sfUdsfXFakrKVYBgRBBEgjsRjk3xt+zKmgfMZWQtzUpG4086RvG9uOO2FuC7JSbOJ086xIZiN7RsMb1OplW1KxIEH0nbDluhKDETTmdMiR/ocS9P6Qju6opVCDAPccYXzjYXxbBun5io6k+IQvBBwXRz9NGgNrYW0gWM9ycGVelmjTsAqngkR6+owqoZPLqA71JMmAgsD2nnC3xYaU72huGpsnyaGF/Lz/AHwHUzLVRCKCRaQd8RUeoBaisQWjyxF9524wfV6iBWaBCuNUgbiPyM4p2G4xas3GfC2akJG84zHlEUmEsjEzjMDwQPBBXUPherSpeNI8PkxJUHbUvB2m5xHkcuKVEL4VN6kE6yZaD2nYYbp8ZZmu5pIqUkA85JBtubkaY4xP1XpsAPTAhhMAhhMcHkHf6YYpJuhjx8VortagfD0q1p1FSB7XOBh02mih2qDUvCSSWkcCbnfB2WRhUKoA7k6fMNjA2Ox347Y3XodbU4DLSQTLwPXa8/UYYnuhb6sg6mKlYLSKpWafM0aTTA2lv80bjFe+IOh1KToutdECag4vufbFpp0BTprRyqNUcm1SoNKyeQLaifWcV3/pnNSdQJRnIMOvzXJ8s/TESphakE5XLhAf45gGFIIuYn3vvi1fBwbVpqNqBnS5j0kGIxVsh0mo9OpRdWR4U276uDtOnE1PWplmAAAXVPM9jza+FtaC5VIvGbYJVKoQ5FyFuV9+3tiN+s8ExirDrb03cZWlqBElnNidrcffFr/6Kr0gHNVatRwC4K6SJvAMkQNsFHC5XQfzpBGWzk7X9sVPN5XM57Plcuh8OmNHiGyTcsZ5ufyxcanRaukIIUtuR25E4s/QOlrl6YWIA/XDseB+xWXP9D74f6cuWoJSXZRc9zy3uThkTiGiwIxjo3Bw6q0YnJvZ67xftjWhmwWKmx3HqPTENSrFmBHqOPUYEr0Gs1MgxcYJRT7KQ5BxsDhPR6nJ0kENyCCPzIwxSuDgXBoJSJ8aVXAF9sAV80WZkBhUEuRubbD8vvgjLUdiwuOJmPr3wNUFZXM98D5OoWqKngs19SnY99BtHpjnXUumHKM6ViARBBVLMG2Zb/ccY7gyDkYpn7SeleJSpECYYg7bETz6jATimg4SaezmFTIePUc+IKagb1SNPFgowJQ6BTQgpXy5YMCtzAHIg98Mq2QW6l6QCm6s3+xgOp04LY1MsNUwATEe8YSkqG8xpR6NQktUpEMTfR5lPqCMD1cplV/9smmw4cnAWS6TSpqujNUUYHYa2n0tgt8zmwStKtRqpExVpk/a84H499h/IaeLpsD/AFx5jdc5UW1TLU9XorAfY48wXH9g8l9FC6T1OrUOjR4osNAMKffvgylVzOSbVUetQVmP8ND5Y5AuRse2FnU8uabhhPALTv8AQCbd8Osl0wkCGFUHSQGLCJ3sZ9L84KUEnokclrZBl+p1GqeKhl1NmeFCSIA3gEjkDcnDDN1s3XIllmLorCRF5vEYY0ugq2vWzoHK+VFUyL83vwbcY0zirTf+GzuUVhMEGw8k2ub3jEdWCDZds2z0aR3F07yJuD3wVkTUpTTzSawxZtRMSZn8W7T2IwPS6s7Bi6uCZg2U+bdgTfEVLNZmnIp5iVDWV4cD6kYBq0MTSGvVWAFI5clCZ1AXIIFrcH+2JlztGo3ngVAFGllsSBGoC174V1et1gyivQD2A1UoUXm/2wfRYVWHh+IGUab3gTeYxOD0XzV9BNCmtSoh1HQGUEQIPmWZXkEfrjsFdNQ+v9cciq9O8NgCXmAVLLH2Pf3x1KlmtSpVX5XUEj1xr8WqaMfkLaYwpZQNftg6llxEHC/p+fGrSSIN1M/Qg+s4cB8NnaFJg/7pHykjEmp1/m/I40qdQRdzjT/EF4YHA02XZP8AvCn5hHuMRtQp7yB9cRfvCtYb48FKmplyGb7/AJDEaouyOuU2Ev7XxAlOoLgADsTfDAFj8q6R3O/2xq+V5dicEpUA0K+j5ep+8VSSNDX9ZMW/LFkAxDlqKqPKInE2FzlbHRRq4PBj6Yp/7Rssa2WFPWVJYHUpg2B2++Lkccc/a7nxUzdKlcCnT1AgkeZ2I43sgwuXQS7KX/06mqKlWpLECNRue8x6fnginkaNUgGwQbHkDj/umPocZJVlYuSJgaZJNxvO31xtRcM7FAoI1DaJBB/8sK9DfZrR6chDlvNp2SYB9huIxtl+o06dxl2LceWAP/sJJwRlqirDRIJIIJ77w1r++BqZPiEjUynabEWjb0xRbjYdW+OnUx+61LehP2kbYzAbupPmdmOxMxjMQnArdYp42ipICmZB/CR8307bHDHofSamkhWWqgP8NgTcA3Bj5SLYAzeVcZYPUptrot4TgMJkRpJgnyk29ftiLonUylRXRtALgtTkkGY+YHYH09MM7QvaLWHekSzU2UgwSAx+pYWv6xjb/HWqPrrTWXfRwbWsoJEdwffHtH4mRjGh0M3ggjf35vgTPVcux1KGVyZBHMbgxYxv64GvotSIMx8S+C4Hhro29hN2BPadufTA3UOtijUNLL2Y8j/5NRJv/lmfpiHP0VqLDqWHI+Uqe4vvHH3GAMz0AqJkvI30iR2N77YtR0VeyfKdSqVKy0Fpq9VyBDBZDX3JsbY6T1f4VrxTNElSqww8xBPfym3tjlPQicvWWqU1LcSwuDbkGV98WWv8e5kFgMyy01/FAad7C0mMBkjL0NxyRes50KmMvTGbq/KSA58kTxqLT7TiydB8Kll0p0W8WksqDq1dzE8kY4M/Wq2cOivXqPBlQV8p+luMdr+AegHL5PUNX8QmoVbhYhYGwMAE++GeInGbUgPLcXC0LPiMK9UBdlueL/6X++FtGmSSuuqoB4rVRYiQYBgY1TMAm53uZvyf+cb+LpdSYiYMdjju0q4nAcpXyJU+IqmXg+GmZUGCGMPHcVI//QM98WPpX7QOmVF/iMaB5WqCIP8A3CRio9eqqgi0tPMD77/bFQ6jTButm57H3GEPApD4+Q40fQ1F8o8FWpGdri+DaWWQXRV+n98ch/Zf1PWrZdjLIfKpv5eVvyODyCMdEy5AM02K32Gx9NOMWVKHbN+NPJ/ih1UqsNlxHRbxD5lMDvgb96c31R9B/rjelnXBvB+kfphHzx+h/wDFn2NhjCMD082p3Ok+v99sEYidgtV2Q1EMG8+mK98XfDf7zQ/hwtdAdB7/AMh9D+Rw8r5qZFMqxBhrjy+h9fTENHNlbVPMTMaR+WLsh8/tkmVyCNLLvPDDdT62OPGrowhF0su8RJ9e4xeP2nZAU6iZgIVWqT4gEEggDzR6ixHpigZhYYEecMLQsX9QIgemFSVMbF3snGZuQAA0XJ552/XBOWpNVJVGCEHzNqUj6fpgLqOVEKacs0S0D5eYPvgRctUWXolaZnzEnkgDTgWmGmOGyGYUlQDY7iGn1mfyxmFeTSqFlsyV1EtG+/rOMwH5F6LfX6WBSalpD06m4S2mYQMAJ1QAGk7EYpx+En1QWUEGPKUkreGJJjSbWgkYuNDNKQqIWi5qCAdgDtuvNsa56qyUmqZdQ7IJ8P1AvBA5WCBfbg4VCbTGzjF7Eub+D6gRGoEu4MBS6gSATyon74q+RzdJC4zTOKiMR4QHN51MRaDYRgrL/FGcrO1UVQCnlQaTpWZv2Bi0nCZugZuvUdo8RzLsZu0kyb740QTWpMzyrtFty3Xso9JgcnUNZ1IUybkWnXMiNtsa0+p5iojD9zVLBSvhOX+Uw8kj8hii5bqlWmQAxAFiB6G/tg2h8T5uizBa9WDBI1G44v7dsW4P0VzQbnn1KfEswOkoQZmLEqbjCnN9PqmDpPoLW+mDK+dJY1abkVCJkNJjnUzfbEvTalavUWnTquzPHA7+Ym1gB3wcW6tgNfRd/wBlfw3TzCGpmFFKkkoWL6TVfkKeABuQZ4x1jOVEVQtNvKBCqCIiIgEcQMIKGXVKYAgACABsB2H6++KOfiA/vL5cTYax2BEEj2Kz9Vw7x5xU6oDyMcnG7Ia+e0sYt5iAD2mBg6rWDCRio56v5u2/64PyWfMQcdSLONLXYX8Q50kUTaLgn+YR/ScKMzmpG364nzrB1KPOkxtx6j1GFQyTDksB2gf64ubfovGoyGPQ3P7zQcHSQ4JOrTYSYn6R9Y5x1jovxGpU1XjzMVUAi0NpAHHm3xwX94IlTNj9sW/4RyzugYufBS6JP/yq0/Yf1GMXkYHm3FnX8bNHAql0zttLMm2sg1H2QGw+vYcsebY3zWbWkJdlH1j9cUPJ9SalrcjXUYaVv8qqYAv3N55gdsI2y9Ss5euxYk83j0ANgMc+PjTlro2ZPKx41d2Wn4x+NKNOmaasGd/LaWCg/iaNsMPgP4oC5dlrZlay0xIfUCyiCdLHeLWm/vijVskoH4R9f6DHtKhSRW1ecmJ0wD9D9fXG3F4Siuzm5fPc30BdL6xVGYqVQ5SqWLPTb5oY6vZ0xdaf7UPBpaquTLfzUnWCLXKtdb8X98UfqfS2B1K9PUjAJcggH/MI+WTEdzOB0zmpXRgLDVvMi8r24PO0Yd8UZKmZlllF2uvod/GXxwM/RpMlEJTV/MC/mhgwO0AR9eMVulU0sdBLppOkrM6toI35wr6PRQ+KlZ2ppb5RJaCbQSLRN8NKFfJ6gaNbNOwuEoootPa5+uMOelOkdDE3WwenmEPiifDKaS2skaxtwQbYZVer02pLTqKFawDXg+s7E74X1+lV6tUstKug5YrePwg2uTycTZShmQfApUwjIC4BVd+4tJY9uMIdPY1q+jyvUemdLZLV2Mi4+/ecZjc5l2vUUF/xQzG/qe/pjMHaCplmrmXFQoRpJUhSpltiAY2mCZ3xBlcwwIkEEGZEWYfiEH5TuJ2wRWl/MjppqbczyPYmI7bztiSplEUKQpYkjU8zG4B5AAkD0MYwraNNFI+MOkPk38bKO60XNyj2VzNrcEbSO4wiynWK2hqaVmGsEECxIJk8bb7RjouerA/w6ieIrLECwM20wYuAJkCx+uK3mOjOrBadEEEEmpYHSTu14EQbCZi2NkHa2ZZLeuhT0z4aZynir4YYAL56cse+gtqj2w6b4OJSEQ61g33BkxOohQnNr7YbZTpdFKXzUTAlnVAdiVEE6iRq9j6YYpWUO2pQAQNMmJJFtzaNgI5wt5m2KtWJOm/BVZx/EekCLiCWj7D+uLX8OdFTLi12O7RE+g7D0GAq2f8ADrU8rTBBI1MRB3Ewzf5jhhl+qhqrBR5acJblt/vcYPtGqKSDeo50BtAMsBqI9LDHIXzNQdSaotocifTSVP6nFz6fntH77WrfNICg2IUSYg3BkYridPbTrBU6pkhlMHkH74KD4vYGamqQur6zB5G/22xpSzJDebbBubRiQ3zBjHlHMWEd7Y0/cnptTqOh0tJAC62gTfQbcc46scqceRzJYqbiwmg/ifiAA3LbD+59ML85n0QETN4ESPUn9B9MWF1epTYB3Xykgmmt97HQD5Yk2GxxSeqEBiA6uN9SzBm/IBttthX8rknRWPx4pg9bMTUJ746j8GZicnT0iCpZfQmZJ+sj7Y5u3SCuX8ao2glgqUyp1PsS3YKO+Ld03MmjkqWk+aS5j+YyB9owXiTbk2X5aXBL9nQEYEKWgHZQJPeV95wXTpidh7+mKx03qYdRUGxif5Wm/wBDh5Szw+vbaebYdJpGaMW0S53pdNhcLJ7/ANsVh+k6H8lXSDYj68fTDrOdQGzW97YQZwn8Jj3xSl+iSiMKnR6NdGAUqQbOQNStw09jyMVmv06pTaai6ZLBif6HmbwO2G+UzVSRqqCBJMAzE7W/XBHUej+MjIrkP8ysTIk2222xK+kRP/kysdI1lqj6Kb0/ndWALaYAAVY7QYttiwdDqZZgK4pZWlwGTUrcWgNAPNxhX1TKVMq9KqXF6YWraLqIBW0XA2OAc1SYrTzEKitMaVK8wCTI1f3xy8kZe9HXxuNKtlzyvxSqMF8SsyEeULUBgAwSwKgiD6mxGBqXWFWpVemHrFgCYF1IEQXuYMYqmWy9QVCxqIVIAIKkwoIkQpn1P0w96VnlQwWQqGuACYW/Ag33kycJ4RroZFu9DI5Q5kCq1cUSw+Tw3t/4yfc4zCjqGapVHLrWqsT82mlUIDcqIFgO2MxVfoO39jnomU0GpQdJpsWai/DAyTTINwVJLA8jEPWs8aYgUg3BMXknygBewn3vbDbPyUJplQwh0JiZA8wEDnYxwTbEFSsj0xOg6lDEmCvy3GvuDYA9sI6lYdaor1LqWumDdd9UnY6ttW8XsP1xA3UEWovi/LuFNwGJG8yJA2GJ6vSqikiSggDUVkCOJ0zf8RjneBj3J9Emf4oViT5wsy/+VDsI7jfDnNMzyGH71TVQ2pYMaFGwJmNIAnVvf/nATVUNVWMl0+VtF1YmbA7H1NsSZijUWTUKgrKq87njy/274Cr5lQVU1GFVQBq0WBEbj5m2FzsMISadoQtDXIsGr+I8kQfMx1E7W8sBY3kA/XDuvnKKahSoKobzaiAdRIEMRxNt8VQ5lECk66cmEOghWIHm82qSpIMEgW07jBBzpZhoKgCxMRJEnSptbuRGLkmH8riNuq9Po1Eh2YMECsQZXfYq2xBmI2gYrfWck9ZWp0gwIcBSSCzR/KpC6fcTHOCsg50+YKSpklYYb7rJJPeBzIwy6V0FKzs1aq4WobaSFb0DEbT2HYYJSa1ZI/6kkmKcj8I52UHlXywxp1kDXiRZWg/Q4b/9FZlnDtWCKdOoCoR8uygaRbkyYubYbv8As+WD4deqAJ/FMfVr4X5n4Szp0ilUDpyWZ1MREcg+4jF/NNbTNj8fG+wPq3w5TE0nqyHKnyVCGgWYERp0kGLCBF5xTuu5Bqaz4NOiivpWpC8X+dvO72mwAx0rKZN8kQauUNRIAaov8QrcySvzFd9r4j6l8J5HqbmoteqlwXpo8DVEA6HB0n6d8FDO1/l0LfjPuByj4i+KqldfCViKe7mIaqw/E0bC1l4xLTzoakvsMWjr37I2pVR4VcHLkfMyyyn/AC6V+bvqsMSL8H5CkipWzVTxOCvhr6/J5jF+TjZh8nHj3ZnyeJPLqiqdO6w1B9S+ZT8ynkYuuSrUq6B6baZ47enpGBq37P6GkaamZ82zlU0/Xygf+WM6T+znOpqehXoOB+HW3mHBmIGGR8zHPoCfg5MfaGH7yVtqMnhbiPVe8+n3xpmKFz/DpsDzEE2B3Ujv+Ywn/wAYam7U6iFayNpaNJIIEwTyME5T4pooxWoQNUNcdwNosMaItd2YpRk+0T+HSJBIemeIaR9iDg3xgAqpW0ACPlknnfacR53OoRIgzthY+aaPICO4W/34w3lQni2OqWSRmKu61KbLDKZue8EcYi6zlq3hspFMrSCtSam6hmpjdWVmglQdxHeMJ0y9ZiDr0DjviwdEyb+DU1MxIBZGOzrAJ0g721SI7YX5C5wHeLNwn/ZXKVYkvLaVQFgzSJDReOZG9uME+ItVVp+U1LBKo8oYCT4bTMNMKCe/bEI6FV01Kxf+BfQxnxA9gECn1tBMW4wwpdLVYpjNpVrMAWSFJAIXyvEqQCYBN5OOVqJ1XKyBM3QiPEbLsLNTeJDc7j/S1sZiDPUjUbzuFZP4Z1Jc6SRcrv2ne2MwdolosOTrAVAWRUUfLLTcbm5OkQfqfyEz1AkylU+CTrhDN+PKL2LSJ7++JDTDA2ZVcGAGJIBAuXJkAcC04hSgNYBdlIVVCFp/+0CDJ35wqUdl/Ilpg+ZzgDKztW1KoBIAUSJAYrNySO/bAmZotXrMrMSsgoBZQpAIYAGTZva+Nh41IqKlMVCCQhe9ibn0GxI7zjHOjMKCpbZyFJCxp0eUDYAIDed7bYVVdAN7tBvSun5hKs1QKlOxFTUJIi1uDtsBacTZjXVq6GWmoLWJgkgRGkBjf0aO+M/xLyRobaxIIVd4l7x2/wCcRdNytJPMhVyDIC7ggyfsfXAcmZ2/YuzFGCVQQZlXLAltpYxsILC5N+MBdI6gz1FNRdOXIIBIvJkBiIM3gR+uLZna1J1IJWw5WQCQT8s3wtyS1a7KtN6Zy5ktcsZPmjS0EFTcC0WjBwkmtlM2ynQwjFheCwpqu27TN5J/LDnJVFFdUqESZIAMxGmZ4vJwh651JkyT/ujO5QrSNTUOAskGPMx9P5u2EPwv19jX/wDVMFMAhmkEXFhcQT64Lg3sbhWzuuVYP5VsixMcntgypnFWBIB7HC/4aqI2Xp+HdTJBDAxubnvgrM9KFRpxna2dLomLSs2P+784qfXq9IvHhiqSdOtbEGNi4vt29MNviPMPlqKsl+GsT7X4H0vir9AJrtqBCqDbb+tpt9vfAN/RXzOMkkht8PfDr0iKj1qtRxsGayg8RHbvhh1DK08wpSqQCp1LYEoQbEGO2/vhw2Zp01LMdMbzv7RuTiv9V6MM1TfUXRmOoaSVPoGiJEbj1xXNp0zRH8rsnyWYoqjpUqBlA80kaYNue+BeiZ/KJSKGoqoHIXSSEIklfMLE6Y5wsofCdHwSmlDqA+eWHe4J3F4PBx78LZHJ6DTpVXqUR5GpvULKCpg+Q2gm8xecFHJYUsavTHGW6B0yq38OhlGYmTCLM873xxz9qvw/Qy+dFPJyS41PTnVoae5uBF4O2O1tksjSHy5anFxCov18sHCrqOaFU6KeWpvTazPUSxBsTAExfecOjm+N8pPRml4/yaijkVHM+HSVCdTbHTx9R29MOOma2JWiskgDcCBuCb4qPxEfCzValTeURyq6e3IB3gXGCvh/O6KqETZgYF5UwDb03nHbxTUtnCy4ZK7f/h0LpuVAIn+K5BKzIQe3M8ajt2w1rAKjOxJJBifmJI0lB6GxJ2BBIjG/SKNJyNT00X5guoWadgJlvtGDeoZqlUq2pNoUBQdJuZJLRZgLiD74k866js1+F/8ANnkknPUTkeey5NaKxLUQQwAMNqC7zpawk2OLB0d2pUmNCmFVizE1CTUYwT/lA3i9+Y74i68hp5graJlQxtDADbaxA9Li18e1MzVqKoNMoBWU6tJ824CgDgzd502xz5Nt0aOHG19AlHqvijXrpktckqZJ52OPML2+G2p+Uqh3Nw/c28siBG4xmLqBX5F6o5vWsOquCZhS0nsZi0ekcc4Vdc6q3hhgBrBjZj6AWvI2JOF+R6qrMqIx0lmJggdtmHmMk4b160eUQFcbAbjsRv6/fBdIFpgHT+ouR4rIrgiYJ0BWAvBNott6Y0zTTD0yCxgsG/AGI1KANyPc398H9Q6d5WSm2pdyswQdhBkbRt6YrVPLVVddMlXgaSbTvttO8RF8Z5JMjxrsfZnqwby+IullBJiBYxAG5Mj9e2F9bqIkqu5AuDcAmRYWt3298eHMkVJVBUKALrXT5NwSSSJMkk+5xnTXlzU0tUlT/EgxIkrqXj32wtxQqTaMHWPBYKXcDbToBPJDREx78Ylp/EKqSXoAM7KmlRBeSfNpY2PAAtGIOjZNnqPWdZq6iRKGABZSAeDczhzTrVqdR28Nqrtph1CHSoBBWT5oPpbEqK0Dkmm+gXP5hWAWjUoBwxmmSb7gHSGtEAb98Len/CNStqqZiAxaSANjE3sBHopjvh1nsitTTQCQs+I0gAkwPMbb3g+s4G6ZktDnQ9WNWlSrMigQSJVTLGSQOeSBg4SSjoGEoxe0Nsl1kdKp6lfVTJgU7mTzp7be2GyftiyukFkcdwVP1ixxX8z0as069LurDRZSdJs06oIYbzO2K51bJDL1aatoJcx5GJOmdyrC33xOEX2af5H0dGP7QaecU06II1Kbtp2FvlO+4374WZdEYIFQsymHUSCSbySYGixvMCwwn6J00oah8OFYSXJCzPbkAST9MMG6gCGTWzsLm0ewJiD6z6YV8UdsGeZymvr6LRl6xJFXMZhDpslGiAQsfzkXPqMNuj541KhimUprYaiQS1vwniDucUCvmk8RWBGkrOriRx9PMIxfOkdby4oANVpgBQLuPaImcZ8safX/AGdPDl5w/fsW5jPBalVZBQMbi9mAt63J+mK31z4EL6KmTZKZX5wupNQtbyyoIvaPriTpPxPlUeopACl2NIVAQdIJuJFxO3pixdI+LKOYqeHTICixawH0m5xcOUNjFGLjRVvh/oWYRoqUTUE7iqLEczc/li/0umVKgIqHwlIiFYEi3DMJPe+JK+ZytgakE8q5BJ+m5jiMVjruXBT+BWqVyCWbVJbTvbSAtvaffEkotlW0m1Zyn48+EnyNU+cVEckpUHPdWHDjtzx2wy+D+kh0V1QVJ80sIA0khgSTpjtO+NeqdPL6WV2bTLAAXtv5u35+mJOmUq6lXXSHYwUD+Vu0Dht+InjG75ZKH4vZzorG53LovmUCKQrFkIAlVHF4Ai0e2C8/m6SBiq8STJn7k/ninPmnJ/iIEKDRKyAL2kAH2t/XEWR6lUfxdehBwytrAuFAAjezERvyABOChllJXLRul5Ki+OPeg6qDUqhiASNpuWZrqgXY2Qsf8qibYhqdMK1kWpIbVLCd4GuLSLjcTbtg7ofX6VJTUvpUSwJBIDEAsTaZje0QAItiPOHwXdwC4d207xDQxcruGIZVgjtO+Kl2Yk77FuZyzK0BCQAIKGxsJP3n6RjMHE07Qybdqh/1HsQMZhdyG0VPp8oJphTqgX3K7SBvfbjDHKVGDGZOjYySw4JEbgCPL6YC62lOjmmWh4aosQB80n5gDqkAdhxhtQycKXp6CAt1DrqF5nTzA/rjSnasy3WmG5d4aY1NpnzFhIv5uw3tiSmKY0kJrlgEESS87gbR62wFTyssmgT8ti0qVMarE2H9ZxPnenvqC1joBkl6cQoB8tNZbc7kn0wMkmipP1Yt6n05UnRCimpFRpsWOklZ31XN/bEfRlquFppU8Okh1NYamYmSOYE+8dsMMtS0A031tTEsFOlom/mZZG98B9NavVqOxalRoKNRVlkXkXIi8CZBtbCox9MU06oLzvWqhBNNUpgnQrSCWN5M7k2kcYC6Pn8wXC5ipUpLA0ySA25mdEbXljOJPhDIUS9arSbUdRAdwRCnaAOD33jtgn9ylHaq71UPEQCCINvmY/Nz2xONWBpaJtSlYpszLuXaQDzZ5BYCDawvjXPV0RQaVTxXUgeUB4k3Eg7nibAnBDq1ZadKlpFONSsRpYRHlZWILTEQO+Ccv0Gu9GpQoghtOhQtRUi4u8SQImw7c4Wo0X/l+JmVIcWWpQqP5Qat5s3mGmVJibCOcBdXzqZaaqqlTSfDqlVModwCZsDIj1JHbFi6T8LZnK0ycxnEdRAUGfKbyAY8xNvtgTMUGJpmn4Zp+Zagdfmn68bwZuMFBd/RHHg+LF9HLSg8VqjK3ngDUQoFhbufvhNmHGvyPUgtKO1M6ZOwJ2A3W97zizjpqMukSogKADYKNhFp9QTirVuqeHqWrbwydSTvypuSC1pibYqv0FjqT0wlc4KaxWIpVFkowOpSOxTc9ovwbHB2Uq0p8eii6yhLQy+fnUEGxPfm+KVmeqUszXQstQaRYGpAJ3t5fLh/0zxA7t4ZgTDa0lVIBsWABM8nEkqjvRphHethj9JXOU0r53UlRZL+aAKYJKqBxbc+nrhl0fpGVK6kXyqSQWabT35HYnCnOklDqq5lAzqGkU6i3iB/DItIEAjHnwNopdQOXr1GdpOjVKhWk/MhtqiCBeJwLb4Oh8YNTXLRY+oPSoVqb10qA+HoRtBACm9n21bi3m74a5DrqJRZaT6m3Acy30n5rXj9cMuq9PautSg1kZZVh+FwbGO43+uOQdWyRoCrofxmEidRMECSdhMdo4xlxxWTV7N2STih7nMm7sFDDVcrEQZOr5SIVyGMi1gPogrF6TwaTaYAYT5rGQCP5TF5v64d9EzxrUfFVAVF6gEyunSCY5EFTAFtxacSUlRywhSJEkWUWA+awJ9r+mNcU4y4s5emgTJ5wswdhB1EmxChiASyhpZIBEwY7dsSZdTUYqEcwdQPBaZLm+osR9II9TgoZOlc6SQhuA5CkjYH8R5MSMKs1mGLiiwKUDcoqgJsTJCz5vlvJ4sMMrYWo9BNfQlTXM1D+IKSiCQBaCCQYaYMaeb4w510AQKGOouzE6ixYw2mZUkgCFIPPtgvLJSekzUg0BfNqgRAN7WuJvxOFeXysFEBkalYHbQRvPM9jEYCMkxrhxQcucU3L1Kpm7aiPpAYC21hjMOHzzbMYK+U6gT9iGgg7g4zAOX6L4oq2e6DSYLUo1P3imRqZ4PlPIgE+bnG+SopQZZF5kHXMkjmnEbHb1wSc1WSkqoKSwNOpQVJHEqDE+vOFmcyqLLkajG8x5ju0Xv64fKa6RkgtPkh7k8xl4/9xt7QogXj6X+mDepMFo6W8pqIQGJMgGwaBtv+mFHQ8vRoUvGZTUYMoQngkxcbRJxtnRWq1lNR1KNOlRM+sniY42xcJty4iHJOdIVf4ynhjTq1s+hkkiwgSSDEHGdQpeVkMaf8padREHfiO/OGmc6KAsrpWpsHjVAttMfnOFmVc1KINaGJJUQAAApgWifXfDaTQfIMyC0aFACoVD1FBKByoA4mDNp33nBPw10/94Kin5jAZnl7CTF5t3tiu1Orpl2I8PUzXZuYgAAEzHHBx174LWlTyiKqsNU6jaSd97YXm/FWTFic5uwNPhcVVgVdTIQbgmT2kkxix/DeRPgsP/aJkEgDcEicT5nqCZejCIdr/wDOEfQ8zUXXUrVGdQCURQBA3uxuT9Ixl/KRvhCMV+KPPiHpLU6NqheGk6niBfjmcVw5ghVB5bk223xUfiX4rGazNJ0FRVBPiU3aVJBtEX24OOk9F6lSdfNTlS6tECwWmABv3JOGW4R2ZsuBZJck99AWYqjUsyE0i45tP9xhX1DojVPEqAuddMkU3VdBAsCpABESe8z9Rasx1DK0yXFJ/LYL5Y4vgDPZZuo0PE8V6RDRS0WgqYBaNxPAxXyq1XsmHw2rbZyj4yyaUTSFNEpyJIEagwjeCbEEH73wz6J1E1aXllXHrYm1vXvtY4V16YzD66l6jGWO2ribbbcYl6WP3fMyPlU+YC+8xE/6cYe6kqZIxlBh1Ra61hfUd0pPYcwbfNBHI3wHlM3SrVQWp1KdYMWespnzSbkW/LDv4h6cEY1UiT37wWBJHMAj7YTDMl2ZyACopta0wokH1nnkG+2FqKGym1suOa+Nq+XRKVJ/GYnQzlASskCxG5E7YV9DzHioVYaq1MHcwSQCYn1/XAP+HlRqDeZz5W5VNQQ221nbV2HqcCZXONSrq6E+TcGL3BtAnjnArElHXYxZm5b6GWWWtRqGqqsviN4lOjTEAECC5PFt1Em94wbmalIotUDxKG1SkVH8OorQSAOLzJnb1uLS+IAyhzRpaaZqCYOv5ibHVAEN9cNadc11NRYVUXWygQNKmTABuzAhbnibxgpfsTXdGq5WmVEMUPYMPSJVhBsZ3wNWy6Ouhai1G3KqDINiY2JWSBA2nGv72oJGmfJ4ik/htIBXZhE9r35xJSp0y8KCGJie/l5O8aDt3H1C0mt2RJgnTM0y0qkQZiCCYKk6fKSLjYH3wWiFlBXz3AuOb8i8hR6yDgqodNiBs8/zRE9tJlTcdxYYhzObZoU25sSPlMC++4HNsWmr/sd2q+gXM5mqpC0RKgfiVTeTIBLgx98Zhr0vJUqiamDXiNtiqn73xmLKs//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a:p>
        </p:txBody>
      </p:sp>
      <p:sp>
        <p:nvSpPr>
          <p:cNvPr id="35845" name="AutoShape 4" descr="data:image/jpeg;base64,/9j/4AAQSkZJRgABAQAAAQABAAD/2wCEAAkGBxQTEhUUEhQWFRUXGRwYGBgYGBseIRwbHxwYHB8cIBoeHiggHxwlIBoaITEiJSkrLi4uGh8zODMsNygtLisBCgoKDg0OGxAQGywkICQsLCwsLCwsLCwsLCwsLCwsLCwsLCwsLCwsLCwsLCwsLCwsLCwsLCwsLCwsLCwsLCwsLP/AABEIAO4A1AMBIgACEQEDEQH/xAAcAAACAgMBAQAAAAAAAAAAAAAEBQMGAAIHAQj/xAA+EAACAQIFAgQEAwYFAwUBAAABAhEDIQAEEjFBBVETImFxBjKBkUKhsQcUI2LB0RVS4fDxFnKiJDNDgrKS/8QAGQEAAgMBAAAAAAAAAAAAAAAAAgMAAQQF/8QAKhEAAgICAgICAgIBBQEAAAAAAAECEQMhEjEEQRNRImEUcTIjQlKBkQX/2gAMAwEAAhEDEQA/AEIzDMiWBnUC09owozVQgmbwP9jE+RNjqJOmdI4HP64061TBprUUgMbMuAyPkkyR06IsofEdUUjnfDCv07QwCnUSuoxx6YruRqRv9sXHovWQkBgpSQRa4nAJWg7aK2EPiQJUfing4L6zkddIaCQRe28Yt+Z+GC9TXQbV4gLAHY+mF/Tz4bsKokbMsYtKS7KcrOaP0czZhGJqOX0QpmDyMW74j6SqsXpfI9weQexGEhBsHUxfbFW/YuQNl6OjYkj1wQi6mFiL+2J6eUQRqJuPpghKAJLFrAQuFsio08OEMHnfEbipqVEJCnfBNFCwIiALk4MoMSAQBbtgNoidMH8TSpHPBnbBOUzbCzeYwCDgPqChbm5Ow9cCoXI7YiWg+bHydSc+UADVv/zhrk8yWXysBaCDip06xEFWHqDhrlM5TW5DXHB5xOIayO9lqyWVV5mpJA818FJ8LJU+Vyx7TinU+oAGx0gnzT2xYOn9dKMTTdY084XJP/aMjkTe+g5/hhUBY6jNt9jhZW+GHYyrOALmDOGuU+IS7cbX7YfdCzdNj5CCY81+cCpzitmjhjl0c9fo9VW08k2kb4lGTq0vMwAUbyL46xSelVs4XUDAPb6426r06i6Q4njF/wAn9C/iSdHJs9mR4aufPJiBx74VnqekEsdPa2+OrVei0INM0vLFoFvecVTqPw54YJYgqNvLMYNZ4yWwviknorg6iNOpRE72/pibJ5ouYABMbERiGtRXWqhgxbsNhifOdPKX302n1wSafTBlfTQFmMyurzU4ItGPcMcp1SqFAZFJ9sZhvOQHGAm6dlJp1CQIEMD7cYUdXX+HVJ/DdcHZeu1AMpMq3E/Y4Fo5oVSurSNUpB27XwadxS+jPVMqnT6jFhyAZOLaKv8ACQwL8cyDgGn0daLNSYy4vI5B2wblVAszG3pi2y6sc5X4iqr4I+Vg0HfbFsXrlCqq+MmkGQzAczil5aixqSbhbzj3NuTbYbwDtglPWwFj2Ps71HLJUIy+txEHULX7TfCv+GZ8gWTwTGA6RvftY/3wUacg/ngNDlE1zmS1LAtwP+cKs1RKQGEcCf6HbB7VCu24/TE9KvIANwbf84XKKI8aYryVeCVkmcHZdl+VV0na/wCZxvSytOfKApj5ePp/bEq5lBIvIBuRz2wtujPKHHsr+YLPX0rE7XP54nGXKhl1QwMCRvgyl1Gmrg6ZcjftgjVfUQHJHPBnEsiddCQ5JrkpsJkmMeGmYBUzN7bfnhyQWY6iCs2HYYLGUVzCiRxFsWtjYpPbENJCyy8+p7YlXJtqEEkcTbDenQFL5kMeuJK7D8Xyna2CUGWkgHxgpGoECIt/pgrLdWAI8Nivo04jSKQJEnkE3+mFy1dTFiPvxitLsPlRbct1x4PnhTvbnEjfENdwVD+1t8VNHe4VgF9RbElPMwDIMjYri1GLXQayMu+X+LqoQUmkMbTHbe+LLkuuU6lPQUBtcnnHJcnmakPDEkqSJ3nEnTOqzC3BPAt+WETw/Q6OZXTL7NJaw8PSrA2JE27YLOepP5XUSDBIFj64oS9SbWeSoi2Mo9TrEGTCqbdzgFgfob8qOif4ZRa6skesYzFIodVbTxjMT4pfYPyxKhmS1Tbbb6e2COlZQU7sy+GJhYEk95xFTABBJItPr7feMCulSxQSZIBcbDk3xpi2c+bG1bPBmmoACwIUxf8A2MaolIqAASeD3wF+6gm41MCCCdvbDWlV8NvMF9I3GCTfskX6DFjSIEavywDWgseLxgvLnWJ42HrG/wCf6YHzNOdXrBHv/s4JDqBdJMjkb/79cbZfOxAY72n+h9fXEL1CpkjUOLwR6T29D3wJnoYalnSbMD+FvWOD3xGiw/O1QIPpB/UR9MCNmGWGW4O4/thW2dZZSpMAiD2I7+mCMlVJkg+8d7bTvgXZA581rEqSCDqHv2/0xmadqgmGE7jbfnE1KmhIJhG94v7YPpaDK/M0XYdvf0wDRU48lRXzkxP4gojm/wDxhjSfyQvBJHriP9xqGoxJGixI3JHA+uI6+ZqqTCabQsQY/wCcXxbMLTTPamdMixsJk2wRl8xIOmQ0TPGErVUMiW1H/Nxg6jnIAVRxH1wLVIJWGVaNcqZqal/y9vrjQKJhi0juZHtiPM5s6gt4i8YPoZCmyag9+QR39cFByYabNBLsopwIvf09MFqqAfxV5+Zd/tiGplfDuzA9tJBxpUzIIM7Abzz/AHxOT5F/2Y9PzAapQ998GPkiSEUgzERgDL0j80X3x6tZgw3EHfA8vYXKkEZ/plWi41agwuMF0KyMI8MB5kN37jBWY6m1ZR4jE6drj6ThJmXZgIj6H9MMTstsIohEqEsjDuMbIweY8vb2xDk64ZgKit5flM/rgnNNqclYK99hi7VhKTaBvFb/ADY8xBXeDYqfrjMSok5kbVtUllAN4nbEWczJY7XMQAcRkMpDMPLMLJmbXI4jE2RKFtZMGAfczhJnfZPmVWjoWr5Gjb19/rjdwpRj8rWF53nj0xFVzni1FNV4QEjVvHJ+uN+rPSDP4Otw0S7Gy+ijf6nBR2tjMcG/yGuXAVUXsv5m5/XGj0+CfQH8j+mNy4P0H5bH9cbwCt99j7/64Ns0IWZxB8r2nn1wqqUmSTYqRfsRiw1KMjS2w2nFe6hlmUnQY/lMx7envgeQXEGavT/ECf8AftBxu2ZpW0k22UiB+QH5YX/iGrUkm8yeJ5wdU+HnYq4qE9tSkf6YvXsiX0NenZ1WZQRF+0gYNqZY06z0wQRGqn3hh8p9jOFuVyFakbQxmSBws4M6tVKVErXjSFB//oz9/wBMB7DIqCiogDBwbwJjYwJAN4wszfQmYlmq+UCyg8Y6l8C1HqZhGIUaj59KiGABMk/90em+OidR+G8rmBFWhTb10gH7i+HwjcbTMOWLUj5zTJkpL+aQABFx9cQqTsqhRyT/AHx3PP8A7LslUQqvjU/+yq3/AOWkfliu1f2MaiZzh08DwRJH8x13xfxgJP2cyXJtqYW9wZ39cGUaQVYBOxG/OLJ1b9k2epFvBqLmEbcWQ/Zmj88VfqHRsxlWAr0mpnjULEDeCJB+hwDg1sYnRjuO4JFjHAxFVzOn8Ijtz740JJccrEyRjTNBG2kKdxtEc3wsFsLp5wCTcSIgHbEa1iRLWF/fEVRvktvtYbe+IKuXZp80D73jEcUBysOOYBg7Db/nBVIB2IVgqgcCSZwgp5V7RJIEmASI/vgnLqBLEMALmOPcYnQUUxzlqbKzKw1FeffGrQBoqCCLiDb64FGZbzCkwZbXIvgV6zG2mffE/sPixtXSnNkkffGYSt1GrMQfpbGYIvQOOu66bJcWMKYgEjjnGuRqGQILyPoJi/0xOnT6hCQVi2q1/T1jDk5weG6VBTdiNKlbQRsY7YvXopK1YMiKxkHzAlvSNoODeqZBlpBmZDaFCjg335wvfOaUSFFpVgwsfSMCDNVHRVV/KGI0ra3CifXFtaD2hzQzNpFyvmjuORiHPZ3Tdbqwgjn/AJH9MK1rNTaGBVhcTx3BwN1DNCZX6gcYDscux1lOqyNLEEcHv7+uMJ1C/wAw+U/5h2nAPRMuKnzCww/TPBZFOkdAFoUmff0wlx2NWkS08hTrooBKPMrquJ5H9MEZT4dcCCrIP5HbSf8A67DGvwg7vmKlWopCwAgbf3jjF6WIxbT6GRVlVo9NqQVVZmxJ/wBzhsMgtOmqEBrRcc4a0iJthN1zPhXprO5J+w/1xaTI0kOvhPL/APqlI2UH7R/fHQ1OKV8AU9Yq1eJCKe8Xb+gxdFxsxKoHOzS/Mkx5jUHG2DATs9wv630ilmqTUqy6lYfUHhgeCO+D8ZiFnB/jP4QrZFDUJFSkBBqAGAP5gPl99vbbHPc9miArBQyG03sfUdsfXFakrKVYBgRBBEgjsRjk3xt+zKmgfMZWQtzUpG4086RvG9uOO2FuC7JSbOJ086xIZiN7RsMb1OplW1KxIEH0nbDluhKDETTmdMiR/ocS9P6Qju6opVCDAPccYXzjYXxbBun5io6k+IQvBBwXRz9NGgNrYW0gWM9ycGVelmjTsAqngkR6+owqoZPLqA71JMmAgsD2nnC3xYaU72huGpsnyaGF/Lz/AHwHUzLVRCKCRaQd8RUeoBaisQWjyxF9524wfV6iBWaBCuNUgbiPyM4p2G4xas3GfC2akJG84zHlEUmEsjEzjMDwQPBBXUPherSpeNI8PkxJUHbUvB2m5xHkcuKVEL4VN6kE6yZaD2nYYbp8ZZmu5pIqUkA85JBtubkaY4xP1XpsAPTAhhMAhhMcHkHf6YYpJuhjx8VortagfD0q1p1FSB7XOBh02mih2qDUvCSSWkcCbnfB2WRhUKoA7k6fMNjA2Ox347Y3XodbU4DLSQTLwPXa8/UYYnuhb6sg6mKlYLSKpWafM0aTTA2lv80bjFe+IOh1KToutdECag4vufbFpp0BTprRyqNUcm1SoNKyeQLaifWcV3/pnNSdQJRnIMOvzXJ8s/TESphakE5XLhAf45gGFIIuYn3vvi1fBwbVpqNqBnS5j0kGIxVsh0mo9OpRdWR4U276uDtOnE1PWplmAAAXVPM9jza+FtaC5VIvGbYJVKoQ5FyFuV9+3tiN+s8ExirDrb03cZWlqBElnNidrcffFr/6Kr0gHNVatRwC4K6SJvAMkQNsFHC5XQfzpBGWzk7X9sVPN5XM57Plcuh8OmNHiGyTcsZ5ufyxcanRaukIIUtuR25E4s/QOlrl6YWIA/XDseB+xWXP9D74f6cuWoJSXZRc9zy3uThkTiGiwIxjo3Bw6q0YnJvZ67xftjWhmwWKmx3HqPTENSrFmBHqOPUYEr0Gs1MgxcYJRT7KQ5BxsDhPR6nJ0kENyCCPzIwxSuDgXBoJSJ8aVXAF9sAV80WZkBhUEuRubbD8vvgjLUdiwuOJmPr3wNUFZXM98D5OoWqKngs19SnY99BtHpjnXUumHKM6ViARBBVLMG2Zb/ccY7gyDkYpn7SeleJSpECYYg7bETz6jATimg4SaezmFTIePUc+IKagb1SNPFgowJQ6BTQgpXy5YMCtzAHIg98Mq2QW6l6QCm6s3+xgOp04LY1MsNUwATEe8YSkqG8xpR6NQktUpEMTfR5lPqCMD1cplV/9smmw4cnAWS6TSpqujNUUYHYa2n0tgt8zmwStKtRqpExVpk/a84H499h/IaeLpsD/AFx5jdc5UW1TLU9XorAfY48wXH9g8l9FC6T1OrUOjR4osNAMKffvgylVzOSbVUetQVmP8ND5Y5AuRse2FnU8uabhhPALTv8AQCbd8Osl0wkCGFUHSQGLCJ3sZ9L84KUEnokclrZBl+p1GqeKhl1NmeFCSIA3gEjkDcnDDN1s3XIllmLorCRF5vEYY0ugq2vWzoHK+VFUyL83vwbcY0zirTf+GzuUVhMEGw8k2ub3jEdWCDZds2z0aR3F07yJuD3wVkTUpTTzSawxZtRMSZn8W7T2IwPS6s7Bi6uCZg2U+bdgTfEVLNZmnIp5iVDWV4cD6kYBq0MTSGvVWAFI5clCZ1AXIIFrcH+2JlztGo3ngVAFGllsSBGoC174V1et1gyivQD2A1UoUXm/2wfRYVWHh+IGUab3gTeYxOD0XzV9BNCmtSoh1HQGUEQIPmWZXkEfrjsFdNQ+v9cciq9O8NgCXmAVLLH2Pf3x1KlmtSpVX5XUEj1xr8WqaMfkLaYwpZQNftg6llxEHC/p+fGrSSIN1M/Qg+s4cB8NnaFJg/7pHykjEmp1/m/I40qdQRdzjT/EF4YHA02XZP8AvCn5hHuMRtQp7yB9cRfvCtYb48FKmplyGb7/AJDEaouyOuU2Ev7XxAlOoLgADsTfDAFj8q6R3O/2xq+V5dicEpUA0K+j5ep+8VSSNDX9ZMW/LFkAxDlqKqPKInE2FzlbHRRq4PBj6Yp/7Rssa2WFPWVJYHUpg2B2++Lkccc/a7nxUzdKlcCnT1AgkeZ2I43sgwuXQS7KX/06mqKlWpLECNRue8x6fnginkaNUgGwQbHkDj/umPocZJVlYuSJgaZJNxvO31xtRcM7FAoI1DaJBB/8sK9DfZrR6chDlvNp2SYB9huIxtl+o06dxl2LceWAP/sJJwRlqirDRIJIIJ77w1r++BqZPiEjUynabEWjb0xRbjYdW+OnUx+61LehP2kbYzAbupPmdmOxMxjMQnArdYp42ipICmZB/CR8307bHDHofSamkhWWqgP8NgTcA3Bj5SLYAzeVcZYPUptrot4TgMJkRpJgnyk29ftiLonUylRXRtALgtTkkGY+YHYH09MM7QvaLWHekSzU2UgwSAx+pYWv6xjb/HWqPrrTWXfRwbWsoJEdwffHtH4mRjGh0M3ggjf35vgTPVcux1KGVyZBHMbgxYxv64GvotSIMx8S+C4Hhro29hN2BPadufTA3UOtijUNLL2Y8j/5NRJv/lmfpiHP0VqLDqWHI+Uqe4vvHH3GAMz0AqJkvI30iR2N77YtR0VeyfKdSqVKy0Fpq9VyBDBZDX3JsbY6T1f4VrxTNElSqww8xBPfym3tjlPQicvWWqU1LcSwuDbkGV98WWv8e5kFgMyy01/FAad7C0mMBkjL0NxyRes50KmMvTGbq/KSA58kTxqLT7TiydB8Kll0p0W8WksqDq1dzE8kY4M/Wq2cOivXqPBlQV8p+luMdr+AegHL5PUNX8QmoVbhYhYGwMAE++GeInGbUgPLcXC0LPiMK9UBdlueL/6X++FtGmSSuuqoB4rVRYiQYBgY1TMAm53uZvyf+cb+LpdSYiYMdjju0q4nAcpXyJU+IqmXg+GmZUGCGMPHcVI//QM98WPpX7QOmVF/iMaB5WqCIP8A3CRio9eqqgi0tPMD77/bFQ6jTButm57H3GEPApD4+Q40fQ1F8o8FWpGdri+DaWWQXRV+n98ch/Zf1PWrZdjLIfKpv5eVvyODyCMdEy5AM02K32Gx9NOMWVKHbN+NPJ/ih1UqsNlxHRbxD5lMDvgb96c31R9B/rjelnXBvB+kfphHzx+h/wDFn2NhjCMD082p3Ok+v99sEYidgtV2Q1EMG8+mK98XfDf7zQ/hwtdAdB7/AMh9D+Rw8r5qZFMqxBhrjy+h9fTENHNlbVPMTMaR+WLsh8/tkmVyCNLLvPDDdT62OPGrowhF0su8RJ9e4xeP2nZAU6iZgIVWqT4gEEggDzR6ixHpigZhYYEecMLQsX9QIgemFSVMbF3snGZuQAA0XJ552/XBOWpNVJVGCEHzNqUj6fpgLqOVEKacs0S0D5eYPvgRctUWXolaZnzEnkgDTgWmGmOGyGYUlQDY7iGn1mfyxmFeTSqFlsyV1EtG+/rOMwH5F6LfX6WBSalpD06m4S2mYQMAJ1QAGk7EYpx+En1QWUEGPKUkreGJJjSbWgkYuNDNKQqIWi5qCAdgDtuvNsa56qyUmqZdQ7IJ8P1AvBA5WCBfbg4VCbTGzjF7Eub+D6gRGoEu4MBS6gSATyon74q+RzdJC4zTOKiMR4QHN51MRaDYRgrL/FGcrO1UVQCnlQaTpWZv2Bi0nCZugZuvUdo8RzLsZu0kyb740QTWpMzyrtFty3Xso9JgcnUNZ1IUybkWnXMiNtsa0+p5iojD9zVLBSvhOX+Uw8kj8hii5bqlWmQAxAFiB6G/tg2h8T5uizBa9WDBI1G44v7dsW4P0VzQbnn1KfEswOkoQZmLEqbjCnN9PqmDpPoLW+mDK+dJY1abkVCJkNJjnUzfbEvTalavUWnTquzPHA7+Ym1gB3wcW6tgNfRd/wBlfw3TzCGpmFFKkkoWL6TVfkKeABuQZ4x1jOVEVQtNvKBCqCIiIgEcQMIKGXVKYAgACABsB2H6++KOfiA/vL5cTYax2BEEj2Kz9Vw7x5xU6oDyMcnG7Ia+e0sYt5iAD2mBg6rWDCRio56v5u2/64PyWfMQcdSLONLXYX8Q50kUTaLgn+YR/ScKMzmpG364nzrB1KPOkxtx6j1GFQyTDksB2gf64ubfovGoyGPQ3P7zQcHSQ4JOrTYSYn6R9Y5x1jovxGpU1XjzMVUAi0NpAHHm3xwX94IlTNj9sW/4RyzugYufBS6JP/yq0/Yf1GMXkYHm3FnX8bNHAql0zttLMm2sg1H2QGw+vYcsebY3zWbWkJdlH1j9cUPJ9SalrcjXUYaVv8qqYAv3N55gdsI2y9Ss5euxYk83j0ANgMc+PjTlro2ZPKx41d2Wn4x+NKNOmaasGd/LaWCg/iaNsMPgP4oC5dlrZlay0xIfUCyiCdLHeLWm/vijVskoH4R9f6DHtKhSRW1ecmJ0wD9D9fXG3F4Siuzm5fPc30BdL6xVGYqVQ5SqWLPTb5oY6vZ0xdaf7UPBpaquTLfzUnWCLXKtdb8X98UfqfS2B1K9PUjAJcggH/MI+WTEdzOB0zmpXRgLDVvMi8r24PO0Yd8UZKmZlllF2uvod/GXxwM/RpMlEJTV/MC/mhgwO0AR9eMVulU0sdBLppOkrM6toI35wr6PRQ+KlZ2ppb5RJaCbQSLRN8NKFfJ6gaNbNOwuEoootPa5+uMOelOkdDE3WwenmEPiifDKaS2skaxtwQbYZVer02pLTqKFawDXg+s7E74X1+lV6tUstKug5YrePwg2uTycTZShmQfApUwjIC4BVd+4tJY9uMIdPY1q+jyvUemdLZLV2Mi4+/ecZjc5l2vUUF/xQzG/qe/pjMHaCplmrmXFQoRpJUhSpltiAY2mCZ3xBlcwwIkEEGZEWYfiEH5TuJ2wRWl/MjppqbczyPYmI7bztiSplEUKQpYkjU8zG4B5AAkD0MYwraNNFI+MOkPk38bKO60XNyj2VzNrcEbSO4wiynWK2hqaVmGsEECxIJk8bb7RjouerA/w6ieIrLECwM20wYuAJkCx+uK3mOjOrBadEEEEmpYHSTu14EQbCZi2NkHa2ZZLeuhT0z4aZynir4YYAL56cse+gtqj2w6b4OJSEQ61g33BkxOohQnNr7YbZTpdFKXzUTAlnVAdiVEE6iRq9j6YYpWUO2pQAQNMmJJFtzaNgI5wt5m2KtWJOm/BVZx/EekCLiCWj7D+uLX8OdFTLi12O7RE+g7D0GAq2f8ADrU8rTBBI1MRB3Ewzf5jhhl+qhqrBR5acJblt/vcYPtGqKSDeo50BtAMsBqI9LDHIXzNQdSaotocifTSVP6nFz6fntH77WrfNICg2IUSYg3BkYridPbTrBU6pkhlMHkH74KD4vYGamqQur6zB5G/22xpSzJDebbBubRiQ3zBjHlHMWEd7Y0/cnptTqOh0tJAC62gTfQbcc46scqceRzJYqbiwmg/ifiAA3LbD+59ML85n0QETN4ESPUn9B9MWF1epTYB3Xykgmmt97HQD5Yk2GxxSeqEBiA6uN9SzBm/IBttthX8rknRWPx4pg9bMTUJ746j8GZicnT0iCpZfQmZJ+sj7Y5u3SCuX8ao2glgqUyp1PsS3YKO+Ld03MmjkqWk+aS5j+YyB9owXiTbk2X5aXBL9nQEYEKWgHZQJPeV95wXTpidh7+mKx03qYdRUGxif5Wm/wBDh5Szw+vbaebYdJpGaMW0S53pdNhcLJ7/ANsVh+k6H8lXSDYj68fTDrOdQGzW97YQZwn8Jj3xSl+iSiMKnR6NdGAUqQbOQNStw09jyMVmv06pTaai6ZLBif6HmbwO2G+UzVSRqqCBJMAzE7W/XBHUej+MjIrkP8ysTIk2222xK+kRP/kysdI1lqj6Kb0/ndWALaYAAVY7QYttiwdDqZZgK4pZWlwGTUrcWgNAPNxhX1TKVMq9KqXF6YWraLqIBW0XA2OAc1SYrTzEKitMaVK8wCTI1f3xy8kZe9HXxuNKtlzyvxSqMF8SsyEeULUBgAwSwKgiD6mxGBqXWFWpVemHrFgCYF1IEQXuYMYqmWy9QVCxqIVIAIKkwoIkQpn1P0w96VnlQwWQqGuACYW/Ag33kycJ4RroZFu9DI5Q5kCq1cUSw+Tw3t/4yfc4zCjqGapVHLrWqsT82mlUIDcqIFgO2MxVfoO39jnomU0GpQdJpsWai/DAyTTINwVJLA8jEPWs8aYgUg3BMXknygBewn3vbDbPyUJplQwh0JiZA8wEDnYxwTbEFSsj0xOg6lDEmCvy3GvuDYA9sI6lYdaor1LqWumDdd9UnY6ttW8XsP1xA3UEWovi/LuFNwGJG8yJA2GJ6vSqikiSggDUVkCOJ0zf8RjneBj3J9Emf4oViT5wsy/+VDsI7jfDnNMzyGH71TVQ2pYMaFGwJmNIAnVvf/nATVUNVWMl0+VtF1YmbA7H1NsSZijUWTUKgrKq87njy/274Cr5lQVU1GFVQBq0WBEbj5m2FzsMISadoQtDXIsGr+I8kQfMx1E7W8sBY3kA/XDuvnKKahSoKobzaiAdRIEMRxNt8VQ5lECk66cmEOghWIHm82qSpIMEgW07jBBzpZhoKgCxMRJEnSptbuRGLkmH8riNuq9Po1Eh2YMECsQZXfYq2xBmI2gYrfWck9ZWp0gwIcBSSCzR/KpC6fcTHOCsg50+YKSpklYYb7rJJPeBzIwy6V0FKzs1aq4WobaSFb0DEbT2HYYJSa1ZI/6kkmKcj8I52UHlXywxp1kDXiRZWg/Q4b/9FZlnDtWCKdOoCoR8uygaRbkyYubYbv8As+WD4deqAJ/FMfVr4X5n4Szp0ilUDpyWZ1MREcg+4jF/NNbTNj8fG+wPq3w5TE0nqyHKnyVCGgWYERp0kGLCBF5xTuu5Bqaz4NOiivpWpC8X+dvO72mwAx0rKZN8kQauUNRIAaov8QrcySvzFd9r4j6l8J5HqbmoteqlwXpo8DVEA6HB0n6d8FDO1/l0LfjPuByj4i+KqldfCViKe7mIaqw/E0bC1l4xLTzoakvsMWjr37I2pVR4VcHLkfMyyyn/AC6V+bvqsMSL8H5CkipWzVTxOCvhr6/J5jF+TjZh8nHj3ZnyeJPLqiqdO6w1B9S+ZT8ynkYuuSrUq6B6baZ47enpGBq37P6GkaamZ82zlU0/Xygf+WM6T+znOpqehXoOB+HW3mHBmIGGR8zHPoCfg5MfaGH7yVtqMnhbiPVe8+n3xpmKFz/DpsDzEE2B3Ujv+Ywn/wAYam7U6iFayNpaNJIIEwTyME5T4pooxWoQNUNcdwNosMaItd2YpRk+0T+HSJBIemeIaR9iDg3xgAqpW0ACPlknnfacR53OoRIgzthY+aaPICO4W/34w3lQni2OqWSRmKu61KbLDKZue8EcYi6zlq3hspFMrSCtSam6hmpjdWVmglQdxHeMJ0y9ZiDr0DjviwdEyb+DU1MxIBZGOzrAJ0g721SI7YX5C5wHeLNwn/ZXKVYkvLaVQFgzSJDReOZG9uME+ItVVp+U1LBKo8oYCT4bTMNMKCe/bEI6FV01Kxf+BfQxnxA9gECn1tBMW4wwpdLVYpjNpVrMAWSFJAIXyvEqQCYBN5OOVqJ1XKyBM3QiPEbLsLNTeJDc7j/S1sZiDPUjUbzuFZP4Z1Jc6SRcrv2ne2MwdolosOTrAVAWRUUfLLTcbm5OkQfqfyEz1AkylU+CTrhDN+PKL2LSJ7++JDTDA2ZVcGAGJIBAuXJkAcC04hSgNYBdlIVVCFp/+0CDJ35wqUdl/Ilpg+ZzgDKztW1KoBIAUSJAYrNySO/bAmZotXrMrMSsgoBZQpAIYAGTZva+Nh41IqKlMVCCQhe9ibn0GxI7zjHOjMKCpbZyFJCxp0eUDYAIDed7bYVVdAN7tBvSun5hKs1QKlOxFTUJIi1uDtsBacTZjXVq6GWmoLWJgkgRGkBjf0aO+M/xLyRobaxIIVd4l7x2/wCcRdNytJPMhVyDIC7ggyfsfXAcmZ2/YuzFGCVQQZlXLAltpYxsILC5N+MBdI6gz1FNRdOXIIBIvJkBiIM3gR+uLZna1J1IJWw5WQCQT8s3wtyS1a7KtN6Zy5ktcsZPmjS0EFTcC0WjBwkmtlM2ynQwjFheCwpqu27TN5J/LDnJVFFdUqESZIAMxGmZ4vJwh651JkyT/ujO5QrSNTUOAskGPMx9P5u2EPwv19jX/wDVMFMAhmkEXFhcQT64Lg3sbhWzuuVYP5VsixMcntgypnFWBIB7HC/4aqI2Xp+HdTJBDAxubnvgrM9KFRpxna2dLomLSs2P+784qfXq9IvHhiqSdOtbEGNi4vt29MNviPMPlqKsl+GsT7X4H0vir9AJrtqBCqDbb+tpt9vfAN/RXzOMkkht8PfDr0iKj1qtRxsGayg8RHbvhh1DK08wpSqQCp1LYEoQbEGO2/vhw2Zp01LMdMbzv7RuTiv9V6MM1TfUXRmOoaSVPoGiJEbj1xXNp0zRH8rsnyWYoqjpUqBlA80kaYNue+BeiZ/KJSKGoqoHIXSSEIklfMLE6Y5wsofCdHwSmlDqA+eWHe4J3F4PBx78LZHJ6DTpVXqUR5GpvULKCpg+Q2gm8xecFHJYUsavTHGW6B0yq38OhlGYmTCLM873xxz9qvw/Qy+dFPJyS41PTnVoae5uBF4O2O1tksjSHy5anFxCov18sHCrqOaFU6KeWpvTazPUSxBsTAExfecOjm+N8pPRml4/yaijkVHM+HSVCdTbHTx9R29MOOma2JWiskgDcCBuCb4qPxEfCzValTeURyq6e3IB3gXGCvh/O6KqETZgYF5UwDb03nHbxTUtnCy4ZK7f/h0LpuVAIn+K5BKzIQe3M8ajt2w1rAKjOxJJBifmJI0lB6GxJ2BBIjG/SKNJyNT00X5guoWadgJlvtGDeoZqlUq2pNoUBQdJuZJLRZgLiD74k866js1+F/8ANnkknPUTkeey5NaKxLUQQwAMNqC7zpawk2OLB0d2pUmNCmFVizE1CTUYwT/lA3i9+Y74i68hp5graJlQxtDADbaxA9Li18e1MzVqKoNMoBWU6tJ824CgDgzd502xz5Nt0aOHG19AlHqvijXrpktckqZJ52OPML2+G2p+Uqh3Nw/c28siBG4xmLqBX5F6o5vWsOquCZhS0nsZi0ekcc4Vdc6q3hhgBrBjZj6AWvI2JOF+R6qrMqIx0lmJggdtmHmMk4b160eUQFcbAbjsRv6/fBdIFpgHT+ouR4rIrgiYJ0BWAvBNott6Y0zTTD0yCxgsG/AGI1KANyPc398H9Q6d5WSm2pdyswQdhBkbRt6YrVPLVVddMlXgaSbTvttO8RF8Z5JMjxrsfZnqwby+IullBJiBYxAG5Mj9e2F9bqIkqu5AuDcAmRYWt3298eHMkVJVBUKALrXT5NwSSSJMkk+5xnTXlzU0tUlT/EgxIkrqXj32wtxQqTaMHWPBYKXcDbToBPJDREx78Ylp/EKqSXoAM7KmlRBeSfNpY2PAAtGIOjZNnqPWdZq6iRKGABZSAeDczhzTrVqdR28Nqrtph1CHSoBBWT5oPpbEqK0Dkmm+gXP5hWAWjUoBwxmmSb7gHSGtEAb98Len/CNStqqZiAxaSANjE3sBHopjvh1nsitTTQCQs+I0gAkwPMbb3g+s4G6ZktDnQ9WNWlSrMigQSJVTLGSQOeSBg4SSjoGEoxe0Nsl1kdKp6lfVTJgU7mTzp7be2GyftiyukFkcdwVP1ixxX8z0as069LurDRZSdJs06oIYbzO2K51bJDL1aatoJcx5GJOmdyrC33xOEX2af5H0dGP7QaecU06II1Kbtp2FvlO+4374WZdEYIFQsymHUSCSbySYGixvMCwwn6J00oah8OFYSXJCzPbkAST9MMG6gCGTWzsLm0ewJiD6z6YV8UdsGeZymvr6LRl6xJFXMZhDpslGiAQsfzkXPqMNuj541KhimUprYaiQS1vwniDucUCvmk8RWBGkrOriRx9PMIxfOkdby4oANVpgBQLuPaImcZ8safX/AGdPDl5w/fsW5jPBalVZBQMbi9mAt63J+mK31z4EL6KmTZKZX5wupNQtbyyoIvaPriTpPxPlUeopACl2NIVAQdIJuJFxO3pixdI+LKOYqeHTICixawH0m5xcOUNjFGLjRVvh/oWYRoqUTUE7iqLEczc/li/0umVKgIqHwlIiFYEi3DMJPe+JK+ZytgakE8q5BJ+m5jiMVjruXBT+BWqVyCWbVJbTvbSAtvaffEkotlW0m1Zyn48+EnyNU+cVEckpUHPdWHDjtzx2wy+D+kh0V1QVJ80sIA0khgSTpjtO+NeqdPL6WV2bTLAAXtv5u35+mJOmUq6lXXSHYwUD+Vu0Dht+InjG75ZKH4vZzorG53LovmUCKQrFkIAlVHF4Ai0e2C8/m6SBiq8STJn7k/ninPmnJ/iIEKDRKyAL2kAH2t/XEWR6lUfxdehBwytrAuFAAjezERvyABOChllJXLRul5Ki+OPeg6qDUqhiASNpuWZrqgXY2Qsf8qibYhqdMK1kWpIbVLCd4GuLSLjcTbtg7ofX6VJTUvpUSwJBIDEAsTaZje0QAItiPOHwXdwC4d207xDQxcruGIZVgjtO+Kl2Yk77FuZyzK0BCQAIKGxsJP3n6RjMHE07Qybdqh/1HsQMZhdyG0VPp8oJphTqgX3K7SBvfbjDHKVGDGZOjYySw4JEbgCPL6YC62lOjmmWh4aosQB80n5gDqkAdhxhtQycKXp6CAt1DrqF5nTzA/rjSnasy3WmG5d4aY1NpnzFhIv5uw3tiSmKY0kJrlgEESS87gbR62wFTyssmgT8ti0qVMarE2H9ZxPnenvqC1joBkl6cQoB8tNZbc7kn0wMkmipP1Yt6n05UnRCimpFRpsWOklZ31XN/bEfRlquFppU8Okh1NYamYmSOYE+8dsMMtS0A031tTEsFOlom/mZZG98B9NavVqOxalRoKNRVlkXkXIi8CZBtbCox9MU06oLzvWqhBNNUpgnQrSCWN5M7k2kcYC6Pn8wXC5ipUpLA0ySA25mdEbXljOJPhDIUS9arSbUdRAdwRCnaAOD33jtgn9ylHaq71UPEQCCINvmY/Nz2xONWBpaJtSlYpszLuXaQDzZ5BYCDawvjXPV0RQaVTxXUgeUB4k3Eg7nibAnBDq1ZadKlpFONSsRpYRHlZWILTEQO+Ccv0Gu9GpQoghtOhQtRUi4u8SQImw7c4Wo0X/l+JmVIcWWpQqP5Qat5s3mGmVJibCOcBdXzqZaaqqlTSfDqlVModwCZsDIj1JHbFi6T8LZnK0ycxnEdRAUGfKbyAY8xNvtgTMUGJpmn4Zp+Zagdfmn68bwZuMFBd/RHHg+LF9HLSg8VqjK3ngDUQoFhbufvhNmHGvyPUgtKO1M6ZOwJ2A3W97zizjpqMukSogKADYKNhFp9QTirVuqeHqWrbwydSTvypuSC1pibYqv0FjqT0wlc4KaxWIpVFkowOpSOxTc9ovwbHB2Uq0p8eii6yhLQy+fnUEGxPfm+KVmeqUszXQstQaRYGpAJ3t5fLh/0zxA7t4ZgTDa0lVIBsWABM8nEkqjvRphHethj9JXOU0r53UlRZL+aAKYJKqBxbc+nrhl0fpGVK6kXyqSQWabT35HYnCnOklDqq5lAzqGkU6i3iB/DItIEAjHnwNopdQOXr1GdpOjVKhWk/MhtqiCBeJwLb4Oh8YNTXLRY+oPSoVqb10qA+HoRtBACm9n21bi3m74a5DrqJRZaT6m3Acy30n5rXj9cMuq9PautSg1kZZVh+FwbGO43+uOQdWyRoCrofxmEidRMECSdhMdo4xlxxWTV7N2STih7nMm7sFDDVcrEQZOr5SIVyGMi1gPogrF6TwaTaYAYT5rGQCP5TF5v64d9EzxrUfFVAVF6gEyunSCY5EFTAFtxacSUlRywhSJEkWUWA+awJ9r+mNcU4y4s5emgTJ5wswdhB1EmxChiASyhpZIBEwY7dsSZdTUYqEcwdQPBaZLm+osR9II9TgoZOlc6SQhuA5CkjYH8R5MSMKs1mGLiiwKUDcoqgJsTJCz5vlvJ4sMMrYWo9BNfQlTXM1D+IKSiCQBaCCQYaYMaeb4w510AQKGOouzE6ixYw2mZUkgCFIPPtgvLJSekzUg0BfNqgRAN7WuJvxOFeXysFEBkalYHbQRvPM9jEYCMkxrhxQcucU3L1Kpm7aiPpAYC21hjMOHzzbMYK+U6gT9iGgg7g4zAOX6L4oq2e6DSYLUo1P3imRqZ4PlPIgE+bnG+SopQZZF5kHXMkjmnEbHb1wSc1WSkqoKSwNOpQVJHEqDE+vOFmcyqLLkajG8x5ju0Xv64fKa6RkgtPkh7k8xl4/9xt7QogXj6X+mDepMFo6W8pqIQGJMgGwaBtv+mFHQ8vRoUvGZTUYMoQngkxcbRJxtnRWq1lNR1KNOlRM+sniY42xcJty4iHJOdIVf4ynhjTq1s+hkkiwgSSDEHGdQpeVkMaf8padREHfiO/OGmc6KAsrpWpsHjVAttMfnOFmVc1KINaGJJUQAAApgWifXfDaTQfIMyC0aFACoVD1FBKByoA4mDNp33nBPw10/94Kin5jAZnl7CTF5t3tiu1Orpl2I8PUzXZuYgAAEzHHBx174LWlTyiKqsNU6jaSd97YXm/FWTFic5uwNPhcVVgVdTIQbgmT2kkxix/DeRPgsP/aJkEgDcEicT5nqCZejCIdr/wDOEfQ8zUXXUrVGdQCURQBA3uxuT9Ixl/KRvhCMV+KPPiHpLU6NqheGk6niBfjmcVw5ghVB5bk223xUfiX4rGazNJ0FRVBPiU3aVJBtEX24OOk9F6lSdfNTlS6tECwWmABv3JOGW4R2ZsuBZJck99AWYqjUsyE0i45tP9xhX1DojVPEqAuddMkU3VdBAsCpABESe8z9Rasx1DK0yXFJ/LYL5Y4vgDPZZuo0PE8V6RDRS0WgqYBaNxPAxXyq1XsmHw2rbZyj4yyaUTSFNEpyJIEagwjeCbEEH73wz6J1E1aXllXHrYm1vXvtY4V16YzD66l6jGWO2ribbbcYl6WP3fMyPlU+YC+8xE/6cYe6kqZIxlBh1Ra61hfUd0pPYcwbfNBHI3wHlM3SrVQWp1KdYMWespnzSbkW/LDv4h6cEY1UiT37wWBJHMAj7YTDMl2ZyACopta0wokH1nnkG+2FqKGym1suOa+Nq+XRKVJ/GYnQzlASskCxG5E7YV9DzHioVYaq1MHcwSQCYn1/XAP+HlRqDeZz5W5VNQQ221nbV2HqcCZXONSrq6E+TcGL3BtAnjnArElHXYxZm5b6GWWWtRqGqqsviN4lOjTEAECC5PFt1Em94wbmalIotUDxKG1SkVH8OorQSAOLzJnb1uLS+IAyhzRpaaZqCYOv5ibHVAEN9cNadc11NRYVUXWygQNKmTABuzAhbnibxgpfsTXdGq5WmVEMUPYMPSJVhBsZ3wNWy6Ouhai1G3KqDINiY2JWSBA2nGv72oJGmfJ4ik/htIBXZhE9r35xJSp0y8KCGJie/l5O8aDt3H1C0mt2RJgnTM0y0qkQZiCCYKk6fKSLjYH3wWiFlBXz3AuOb8i8hR6yDgqodNiBs8/zRE9tJlTcdxYYhzObZoU25sSPlMC++4HNsWmr/sd2q+gXM5mqpC0RKgfiVTeTIBLgx98Zhr0vJUqiamDXiNtiqn73xmLKs//Z"/>
          <p:cNvSpPr>
            <a:spLocks noChangeAspect="1" noChangeArrowheads="1"/>
          </p:cNvSpPr>
          <p:nvPr/>
        </p:nvSpPr>
        <p:spPr bwMode="auto">
          <a:xfrm>
            <a:off x="320675" y="-30163"/>
            <a:ext cx="304800" cy="304801"/>
          </a:xfrm>
          <a:prstGeom prst="rect">
            <a:avLst/>
          </a:prstGeom>
          <a:noFill/>
          <a:ln w="9525">
            <a:noFill/>
            <a:miter lim="800000"/>
            <a:headEnd/>
            <a:tailEnd/>
          </a:ln>
        </p:spPr>
        <p:txBody>
          <a:bodyPr/>
          <a:lstStyle/>
          <a:p>
            <a:endParaRPr lang="en-US"/>
          </a:p>
        </p:txBody>
      </p:sp>
      <p:pic>
        <p:nvPicPr>
          <p:cNvPr id="6" name="Picture 3"/>
          <p:cNvPicPr>
            <a:picLocks noChangeAspect="1" noChangeArrowheads="1"/>
          </p:cNvPicPr>
          <p:nvPr/>
        </p:nvPicPr>
        <p:blipFill>
          <a:blip r:embed="rId2"/>
          <a:srcRect/>
          <a:stretch>
            <a:fillRect/>
          </a:stretch>
        </p:blipFill>
        <p:spPr bwMode="auto">
          <a:xfrm>
            <a:off x="6348413" y="3276600"/>
            <a:ext cx="2667000" cy="2990850"/>
          </a:xfrm>
          <a:prstGeom prst="rect">
            <a:avLst/>
          </a:prstGeom>
          <a:noFill/>
          <a:ln w="12700" cap="sq">
            <a:noFill/>
            <a:miter lim="800000"/>
            <a:headEnd type="none" w="sm" len="sm"/>
            <a:tailEnd type="none" w="sm" len="sm"/>
          </a:ln>
        </p:spPr>
      </p:pic>
      <p:sp>
        <p:nvSpPr>
          <p:cNvPr id="7" name="Rectangle 3"/>
          <p:cNvSpPr txBox="1">
            <a:spLocks noChangeArrowheads="1"/>
          </p:cNvSpPr>
          <p:nvPr/>
        </p:nvSpPr>
        <p:spPr>
          <a:xfrm>
            <a:off x="990600" y="3276600"/>
            <a:ext cx="5181600" cy="3276600"/>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defRPr/>
            </a:pPr>
            <a:r>
              <a:rPr lang="en-US" sz="2400" dirty="0" smtClean="0"/>
              <a:t>This initial work is considered as the </a:t>
            </a:r>
            <a:r>
              <a:rPr lang="en-US" sz="2400" dirty="0" smtClean="0">
                <a:solidFill>
                  <a:srgbClr val="FF0000"/>
                </a:solidFill>
              </a:rPr>
              <a:t>cornerstone</a:t>
            </a:r>
            <a:r>
              <a:rPr lang="en-US" sz="2400" dirty="0" smtClean="0"/>
              <a:t> of the selected idea.</a:t>
            </a:r>
          </a:p>
          <a:p>
            <a:pPr algn="just">
              <a:defRPr/>
            </a:pPr>
            <a:r>
              <a:rPr lang="en-US" sz="2400" dirty="0" smtClean="0"/>
              <a:t>Scientific evidence is considered empirical when it can be observed by many people and all will agree as to what they observed. </a:t>
            </a:r>
          </a:p>
          <a:p>
            <a:pPr algn="just">
              <a:defRPr/>
            </a:pPr>
            <a:r>
              <a:rPr lang="en-US" sz="2400" dirty="0" smtClean="0"/>
              <a:t>An example would be reading a thermometer.  No matter who observes the thermometer,  it still displays the same temperature.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1000" fill="hold"/>
                                        <p:tgtEl>
                                          <p:spTgt spid="578562"/>
                                        </p:tgtEl>
                                        <p:attrNameLst>
                                          <p:attrName>ppt_w</p:attrName>
                                        </p:attrNameLst>
                                      </p:cBhvr>
                                      <p:tavLst>
                                        <p:tav tm="0">
                                          <p:val>
                                            <p:fltVal val="0"/>
                                          </p:val>
                                        </p:tav>
                                        <p:tav tm="100000">
                                          <p:val>
                                            <p:strVal val="#ppt_w"/>
                                          </p:val>
                                        </p:tav>
                                      </p:tavLst>
                                    </p:anim>
                                    <p:anim calcmode="lin" valueType="num">
                                      <p:cBhvr>
                                        <p:cTn id="8" dur="1000" fill="hold"/>
                                        <p:tgtEl>
                                          <p:spTgt spid="578562"/>
                                        </p:tgtEl>
                                        <p:attrNameLst>
                                          <p:attrName>ppt_h</p:attrName>
                                        </p:attrNameLst>
                                      </p:cBhvr>
                                      <p:tavLst>
                                        <p:tav tm="0">
                                          <p:val>
                                            <p:fltVal val="0"/>
                                          </p:val>
                                        </p:tav>
                                        <p:tav tm="100000">
                                          <p:val>
                                            <p:strVal val="#ppt_h"/>
                                          </p:val>
                                        </p:tav>
                                      </p:tavLst>
                                    </p:anim>
                                    <p:anim calcmode="lin" valueType="num">
                                      <p:cBhvr>
                                        <p:cTn id="9" dur="1000" fill="hold"/>
                                        <p:tgtEl>
                                          <p:spTgt spid="578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78563">
                                            <p:txEl>
                                              <p:pRg st="3" end="3"/>
                                            </p:txEl>
                                          </p:spTgt>
                                        </p:tgtEl>
                                        <p:attrNameLst>
                                          <p:attrName>style.visibility</p:attrName>
                                        </p:attrNameLst>
                                      </p:cBhvr>
                                      <p:to>
                                        <p:strVal val="visible"/>
                                      </p:to>
                                    </p:set>
                                    <p:animEffect transition="in" filter="strips(downLeft)">
                                      <p:cBhvr>
                                        <p:cTn id="30" dur="500"/>
                                        <p:tgtEl>
                                          <p:spTgt spid="5785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strips(downLeft)">
                                      <p:cBhvr>
                                        <p:cTn id="35" dur="500"/>
                                        <p:tgtEl>
                                          <p:spTgt spid="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strips(downLeft)">
                                      <p:cBhvr>
                                        <p:cTn id="40" dur="500"/>
                                        <p:tgtEl>
                                          <p:spTgt spid="7">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strips(downLeft)">
                                      <p:cBhvr>
                                        <p:cTn id="45" dur="500"/>
                                        <p:tgtEl>
                                          <p:spTgt spid="7">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1" presetClass="entr" presetSubtype="1"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heel(1)">
                                      <p:cBhvr>
                                        <p:cTn id="5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3" grpId="0" build="p" autoUpdateAnimBg="0"/>
      <p:bldP spid="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1295400" y="796925"/>
            <a:ext cx="7772400" cy="3013075"/>
          </a:xfrm>
        </p:spPr>
        <p:txBody>
          <a:bodyPr/>
          <a:lstStyle/>
          <a:p>
            <a:pPr algn="ctr" eaLnBrk="1" fontAlgn="auto" hangingPunct="1">
              <a:spcAft>
                <a:spcPts val="0"/>
              </a:spcAft>
              <a:defRPr/>
            </a:pPr>
            <a:r>
              <a:rPr lang="en-US" dirty="0">
                <a:solidFill>
                  <a:schemeClr val="tx2"/>
                </a:solidFill>
              </a:rPr>
              <a:t>MODULE 1</a:t>
            </a:r>
            <a:br>
              <a:rPr lang="en-US" dirty="0">
                <a:solidFill>
                  <a:schemeClr val="tx2"/>
                </a:solidFill>
              </a:rPr>
            </a:br>
            <a:r>
              <a:rPr lang="en-US" dirty="0">
                <a:solidFill>
                  <a:schemeClr val="tx2"/>
                </a:solidFill>
              </a:rPr>
              <a:t>SCIENCE &amp; SCIENTIFIC METHODS</a:t>
            </a:r>
          </a:p>
        </p:txBody>
      </p:sp>
      <p:sp>
        <p:nvSpPr>
          <p:cNvPr id="568323" name="Rectangle 3"/>
          <p:cNvSpPr>
            <a:spLocks noGrp="1" noChangeArrowheads="1"/>
          </p:cNvSpPr>
          <p:nvPr>
            <p:ph type="subTitle" idx="1"/>
          </p:nvPr>
        </p:nvSpPr>
        <p:spPr>
          <a:xfrm>
            <a:off x="1431925" y="1849438"/>
            <a:ext cx="7407275" cy="1752600"/>
          </a:xfrm>
        </p:spPr>
        <p:txBody>
          <a:bodyPr>
            <a:normAutofit/>
          </a:bodyPr>
          <a:lstStyle/>
          <a:p>
            <a:pPr eaLnBrk="1" fontAlgn="auto" hangingPunct="1">
              <a:spcAft>
                <a:spcPts val="0"/>
              </a:spcAft>
              <a:buFont typeface="Wingdings 2"/>
              <a:buNone/>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iterate type="wd">
                                    <p:tmPct val="100000"/>
                                  </p:iterate>
                                  <p:childTnLst>
                                    <p:set>
                                      <p:cBhvr>
                                        <p:cTn id="6" dur="1" fill="hold">
                                          <p:stCondLst>
                                            <p:cond delay="0"/>
                                          </p:stCondLst>
                                        </p:cTn>
                                        <p:tgtEl>
                                          <p:spTgt spid="568322"/>
                                        </p:tgtEl>
                                        <p:attrNameLst>
                                          <p:attrName>style.visibility</p:attrName>
                                        </p:attrNameLst>
                                      </p:cBhvr>
                                      <p:to>
                                        <p:strVal val="visible"/>
                                      </p:to>
                                    </p:set>
                                    <p:anim calcmode="lin" valueType="num">
                                      <p:cBhvr additive="base">
                                        <p:cTn id="7" dur="300"/>
                                        <p:tgtEl>
                                          <p:spTgt spid="568322"/>
                                        </p:tgtEl>
                                        <p:attrNameLst>
                                          <p:attrName>ppt_y</p:attrName>
                                        </p:attrNameLst>
                                      </p:cBhvr>
                                      <p:tavLst>
                                        <p:tav tm="0">
                                          <p:val>
                                            <p:strVal val="#ppt_y+#ppt_h*1.125000"/>
                                          </p:val>
                                        </p:tav>
                                        <p:tav tm="100000">
                                          <p:val>
                                            <p:strVal val="#ppt_y"/>
                                          </p:val>
                                        </p:tav>
                                      </p:tavLst>
                                    </p:anim>
                                    <p:animEffect transition="in" filter="wipe(up)">
                                      <p:cBhvr>
                                        <p:cTn id="8" dur="300"/>
                                        <p:tgtEl>
                                          <p:spTgt spid="568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308100" y="152400"/>
            <a:ext cx="6845300" cy="946150"/>
          </a:xfrm>
        </p:spPr>
        <p:txBody>
          <a:bodyPr/>
          <a:lstStyle/>
          <a:p>
            <a:pPr eaLnBrk="1" fontAlgn="auto" hangingPunct="1">
              <a:spcAft>
                <a:spcPts val="0"/>
              </a:spcAft>
              <a:defRPr/>
            </a:pPr>
            <a:r>
              <a:rPr lang="en-US" sz="2800" b="1" dirty="0" smtClean="0">
                <a:solidFill>
                  <a:srgbClr val="FF33CC"/>
                </a:solidFill>
              </a:rPr>
              <a:t>Stages in </a:t>
            </a:r>
            <a:r>
              <a:rPr lang="en-US" sz="2800" b="1" dirty="0">
                <a:solidFill>
                  <a:srgbClr val="FF33CC"/>
                </a:solidFill>
              </a:rPr>
              <a:t>Scientific Method</a:t>
            </a:r>
          </a:p>
        </p:txBody>
      </p:sp>
      <p:sp>
        <p:nvSpPr>
          <p:cNvPr id="578563" name="Rectangle 3"/>
          <p:cNvSpPr>
            <a:spLocks noGrp="1" noChangeArrowheads="1"/>
          </p:cNvSpPr>
          <p:nvPr>
            <p:ph idx="1"/>
          </p:nvPr>
        </p:nvSpPr>
        <p:spPr>
          <a:xfrm>
            <a:off x="914400" y="1066800"/>
            <a:ext cx="8001000" cy="4800600"/>
          </a:xfrm>
        </p:spPr>
        <p:txBody>
          <a:bodyPr>
            <a:normAutofit/>
          </a:bodyPr>
          <a:lstStyle/>
          <a:p>
            <a:pPr marL="82296" indent="0" algn="just" eaLnBrk="1" fontAlgn="auto" hangingPunct="1">
              <a:spcAft>
                <a:spcPts val="0"/>
              </a:spcAft>
              <a:buFont typeface="Wingdings 2"/>
              <a:buNone/>
              <a:defRPr/>
            </a:pPr>
            <a:r>
              <a:rPr lang="en-US" sz="2400" i="1" dirty="0" smtClean="0"/>
              <a:t>II </a:t>
            </a:r>
            <a:r>
              <a:rPr lang="en-US" sz="2400" i="1" dirty="0" smtClean="0">
                <a:solidFill>
                  <a:srgbClr val="FF0000"/>
                </a:solidFill>
              </a:rPr>
              <a:t>Review of Literature </a:t>
            </a:r>
            <a:r>
              <a:rPr lang="en-US" sz="2400" i="1" dirty="0" smtClean="0"/>
              <a:t>(Exploration and Enquiry)</a:t>
            </a:r>
          </a:p>
          <a:p>
            <a:pPr marL="365760" indent="-283464" algn="just" eaLnBrk="1" fontAlgn="auto" hangingPunct="1">
              <a:spcAft>
                <a:spcPts val="0"/>
              </a:spcAft>
              <a:buFont typeface="Wingdings 2"/>
              <a:buChar char=""/>
              <a:defRPr/>
            </a:pPr>
            <a:r>
              <a:rPr lang="en-US" sz="2400" dirty="0" smtClean="0"/>
              <a:t>Investigate </a:t>
            </a:r>
            <a:r>
              <a:rPr lang="en-US" sz="2400" dirty="0"/>
              <a:t>what others have already learned about the problem or question. </a:t>
            </a:r>
            <a:endParaRPr lang="en-US" sz="2400" dirty="0" smtClean="0"/>
          </a:p>
          <a:p>
            <a:pPr marL="365760" indent="-283464" algn="just" eaLnBrk="1" fontAlgn="auto" hangingPunct="1">
              <a:spcAft>
                <a:spcPts val="0"/>
              </a:spcAft>
              <a:buFont typeface="Wingdings 2"/>
              <a:buChar char=""/>
              <a:defRPr/>
            </a:pPr>
            <a:r>
              <a:rPr lang="en-US" sz="2400" dirty="0" smtClean="0"/>
              <a:t>Gather </a:t>
            </a:r>
            <a:r>
              <a:rPr lang="en-US" sz="2400" dirty="0"/>
              <a:t>maximum information that will help to perform the experiment, which usually involves searching scientific publications and books, contacting experts in the field or searching Internet.</a:t>
            </a:r>
          </a:p>
        </p:txBody>
      </p:sp>
      <p:pic>
        <p:nvPicPr>
          <p:cNvPr id="606213" name="Picture 5" descr="http://www.brad.ac.uk/developme/developingskills/images/books.jpg"/>
          <p:cNvPicPr>
            <a:picLocks noChangeAspect="1" noChangeArrowheads="1"/>
          </p:cNvPicPr>
          <p:nvPr/>
        </p:nvPicPr>
        <p:blipFill>
          <a:blip r:embed="rId2"/>
          <a:srcRect t="33510" b="-32623"/>
          <a:stretch>
            <a:fillRect/>
          </a:stretch>
        </p:blipFill>
        <p:spPr bwMode="auto">
          <a:xfrm>
            <a:off x="5029200" y="3581400"/>
            <a:ext cx="3171825"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1000" fill="hold"/>
                                        <p:tgtEl>
                                          <p:spTgt spid="578562"/>
                                        </p:tgtEl>
                                        <p:attrNameLst>
                                          <p:attrName>ppt_w</p:attrName>
                                        </p:attrNameLst>
                                      </p:cBhvr>
                                      <p:tavLst>
                                        <p:tav tm="0">
                                          <p:val>
                                            <p:fltVal val="0"/>
                                          </p:val>
                                        </p:tav>
                                        <p:tav tm="100000">
                                          <p:val>
                                            <p:strVal val="#ppt_w"/>
                                          </p:val>
                                        </p:tav>
                                      </p:tavLst>
                                    </p:anim>
                                    <p:anim calcmode="lin" valueType="num">
                                      <p:cBhvr>
                                        <p:cTn id="8" dur="1000" fill="hold"/>
                                        <p:tgtEl>
                                          <p:spTgt spid="578562"/>
                                        </p:tgtEl>
                                        <p:attrNameLst>
                                          <p:attrName>ppt_h</p:attrName>
                                        </p:attrNameLst>
                                      </p:cBhvr>
                                      <p:tavLst>
                                        <p:tav tm="0">
                                          <p:val>
                                            <p:fltVal val="0"/>
                                          </p:val>
                                        </p:tav>
                                        <p:tav tm="100000">
                                          <p:val>
                                            <p:strVal val="#ppt_h"/>
                                          </p:val>
                                        </p:tav>
                                      </p:tavLst>
                                    </p:anim>
                                    <p:anim calcmode="lin" valueType="num">
                                      <p:cBhvr>
                                        <p:cTn id="9" dur="1000" fill="hold"/>
                                        <p:tgtEl>
                                          <p:spTgt spid="578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nodeType="clickEffect">
                                  <p:stCondLst>
                                    <p:cond delay="0"/>
                                  </p:stCondLst>
                                  <p:childTnLst>
                                    <p:set>
                                      <p:cBhvr>
                                        <p:cTn id="29" dur="1" fill="hold">
                                          <p:stCondLst>
                                            <p:cond delay="0"/>
                                          </p:stCondLst>
                                        </p:cTn>
                                        <p:tgtEl>
                                          <p:spTgt spid="606213"/>
                                        </p:tgtEl>
                                        <p:attrNameLst>
                                          <p:attrName>style.visibility</p:attrName>
                                        </p:attrNameLst>
                                      </p:cBhvr>
                                      <p:to>
                                        <p:strVal val="visible"/>
                                      </p:to>
                                    </p:set>
                                    <p:animEffect transition="in" filter="wheel(1)">
                                      <p:cBhvr>
                                        <p:cTn id="30" dur="2000"/>
                                        <p:tgtEl>
                                          <p:spTgt spid="606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308100" y="152400"/>
            <a:ext cx="6845300" cy="946150"/>
          </a:xfrm>
        </p:spPr>
        <p:txBody>
          <a:bodyPr/>
          <a:lstStyle/>
          <a:p>
            <a:pPr eaLnBrk="1" fontAlgn="auto" hangingPunct="1">
              <a:spcAft>
                <a:spcPts val="0"/>
              </a:spcAft>
              <a:defRPr/>
            </a:pPr>
            <a:r>
              <a:rPr lang="en-US" sz="2800" b="1" dirty="0" smtClean="0">
                <a:solidFill>
                  <a:srgbClr val="FF33CC"/>
                </a:solidFill>
              </a:rPr>
              <a:t>Stages in </a:t>
            </a:r>
            <a:r>
              <a:rPr lang="en-US" sz="2800" b="1" dirty="0">
                <a:solidFill>
                  <a:srgbClr val="FF33CC"/>
                </a:solidFill>
              </a:rPr>
              <a:t>Scientific Method</a:t>
            </a:r>
          </a:p>
        </p:txBody>
      </p:sp>
      <p:sp>
        <p:nvSpPr>
          <p:cNvPr id="578563" name="Rectangle 3"/>
          <p:cNvSpPr>
            <a:spLocks noGrp="1" noChangeArrowheads="1"/>
          </p:cNvSpPr>
          <p:nvPr>
            <p:ph idx="1"/>
          </p:nvPr>
        </p:nvSpPr>
        <p:spPr>
          <a:xfrm>
            <a:off x="914400" y="1066800"/>
            <a:ext cx="8001000" cy="4800600"/>
          </a:xfrm>
        </p:spPr>
        <p:txBody>
          <a:bodyPr>
            <a:normAutofit/>
          </a:bodyPr>
          <a:lstStyle/>
          <a:p>
            <a:pPr marL="82296" indent="0" eaLnBrk="1" fontAlgn="auto" hangingPunct="1">
              <a:spcAft>
                <a:spcPts val="0"/>
              </a:spcAft>
              <a:buFont typeface="Wingdings 2"/>
              <a:buNone/>
              <a:defRPr/>
            </a:pPr>
            <a:r>
              <a:rPr lang="en-US" sz="2400" i="1" dirty="0" smtClean="0"/>
              <a:t>III </a:t>
            </a:r>
            <a:r>
              <a:rPr lang="en-US" sz="2400" i="1" dirty="0" smtClean="0">
                <a:solidFill>
                  <a:srgbClr val="FF0000"/>
                </a:solidFill>
              </a:rPr>
              <a:t>Hypothesis formation-</a:t>
            </a:r>
            <a:r>
              <a:rPr lang="en-US" sz="2400" i="1" dirty="0"/>
              <a:t>. </a:t>
            </a:r>
            <a:endParaRPr lang="en-US" sz="2400" i="1" dirty="0" smtClean="0"/>
          </a:p>
          <a:p>
            <a:pPr marL="365760" indent="-283464" eaLnBrk="1" fontAlgn="auto" hangingPunct="1">
              <a:spcAft>
                <a:spcPts val="0"/>
              </a:spcAft>
              <a:buFont typeface="Wingdings 2"/>
              <a:buChar char=""/>
              <a:defRPr/>
            </a:pPr>
            <a:r>
              <a:rPr lang="en-US" sz="2400" dirty="0" smtClean="0"/>
              <a:t>A </a:t>
            </a:r>
            <a:r>
              <a:rPr lang="en-US" sz="2400" dirty="0"/>
              <a:t>hypothesis is an educated guess about how things work. </a:t>
            </a:r>
            <a:endParaRPr lang="en-US" sz="2400" dirty="0" smtClean="0"/>
          </a:p>
          <a:p>
            <a:pPr marL="365760" indent="-283464" eaLnBrk="1" fontAlgn="auto" hangingPunct="1">
              <a:spcAft>
                <a:spcPts val="0"/>
              </a:spcAft>
              <a:buFont typeface="Wingdings 2"/>
              <a:buChar char=""/>
              <a:defRPr/>
            </a:pPr>
            <a:r>
              <a:rPr lang="en-US" sz="2400" dirty="0" smtClean="0"/>
              <a:t>You </a:t>
            </a:r>
            <a:r>
              <a:rPr lang="en-US" sz="2400" dirty="0"/>
              <a:t>must state your hypothesis in a way that you can readily measure. </a:t>
            </a:r>
            <a:endParaRPr lang="en-US" sz="2400" dirty="0" smtClean="0"/>
          </a:p>
          <a:p>
            <a:pPr marL="365760" indent="-283464" eaLnBrk="1" fontAlgn="auto" hangingPunct="1">
              <a:spcAft>
                <a:spcPts val="0"/>
              </a:spcAft>
              <a:buFont typeface="Wingdings 2"/>
              <a:buChar char=""/>
              <a:defRPr/>
            </a:pPr>
            <a:r>
              <a:rPr lang="en-US" sz="2400" dirty="0" smtClean="0"/>
              <a:t>The </a:t>
            </a:r>
            <a:r>
              <a:rPr lang="en-US" sz="2400" dirty="0"/>
              <a:t>word hypothesis basically means "a possible solution to a problem, based on knowledge and research."</a:t>
            </a:r>
          </a:p>
        </p:txBody>
      </p:sp>
      <p:pic>
        <p:nvPicPr>
          <p:cNvPr id="608258" name="Picture 2" descr="https://encrypted-tbn3.gstatic.com/images?q=tbn:ANd9GcQNsEtd8tjsgBTKSMgc0MP6II7yl6XWYbsKi-zrIpKsVjiw3r5jmw"/>
          <p:cNvPicPr>
            <a:picLocks noChangeAspect="1" noChangeArrowheads="1"/>
          </p:cNvPicPr>
          <p:nvPr/>
        </p:nvPicPr>
        <p:blipFill>
          <a:blip r:embed="rId2"/>
          <a:srcRect/>
          <a:stretch>
            <a:fillRect/>
          </a:stretch>
        </p:blipFill>
        <p:spPr bwMode="auto">
          <a:xfrm>
            <a:off x="1524000" y="3733800"/>
            <a:ext cx="2286000" cy="2852738"/>
          </a:xfrm>
          <a:prstGeom prst="rect">
            <a:avLst/>
          </a:prstGeom>
          <a:noFill/>
          <a:ln w="9525">
            <a:noFill/>
            <a:miter lim="800000"/>
            <a:headEnd/>
            <a:tailEnd/>
          </a:ln>
        </p:spPr>
      </p:pic>
      <p:pic>
        <p:nvPicPr>
          <p:cNvPr id="608260" name="Picture 4" descr="http://irrelevantaxiom.files.wordpress.com/2011/12/pray13.jpg"/>
          <p:cNvPicPr>
            <a:picLocks noChangeAspect="1" noChangeArrowheads="1"/>
          </p:cNvPicPr>
          <p:nvPr/>
        </p:nvPicPr>
        <p:blipFill>
          <a:blip r:embed="rId3"/>
          <a:srcRect/>
          <a:stretch>
            <a:fillRect/>
          </a:stretch>
        </p:blipFill>
        <p:spPr bwMode="auto">
          <a:xfrm>
            <a:off x="4343400" y="3724275"/>
            <a:ext cx="428625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1000" fill="hold"/>
                                        <p:tgtEl>
                                          <p:spTgt spid="578562"/>
                                        </p:tgtEl>
                                        <p:attrNameLst>
                                          <p:attrName>ppt_w</p:attrName>
                                        </p:attrNameLst>
                                      </p:cBhvr>
                                      <p:tavLst>
                                        <p:tav tm="0">
                                          <p:val>
                                            <p:fltVal val="0"/>
                                          </p:val>
                                        </p:tav>
                                        <p:tav tm="100000">
                                          <p:val>
                                            <p:strVal val="#ppt_w"/>
                                          </p:val>
                                        </p:tav>
                                      </p:tavLst>
                                    </p:anim>
                                    <p:anim calcmode="lin" valueType="num">
                                      <p:cBhvr>
                                        <p:cTn id="8" dur="1000" fill="hold"/>
                                        <p:tgtEl>
                                          <p:spTgt spid="578562"/>
                                        </p:tgtEl>
                                        <p:attrNameLst>
                                          <p:attrName>ppt_h</p:attrName>
                                        </p:attrNameLst>
                                      </p:cBhvr>
                                      <p:tavLst>
                                        <p:tav tm="0">
                                          <p:val>
                                            <p:fltVal val="0"/>
                                          </p:val>
                                        </p:tav>
                                        <p:tav tm="100000">
                                          <p:val>
                                            <p:strVal val="#ppt_h"/>
                                          </p:val>
                                        </p:tav>
                                      </p:tavLst>
                                    </p:anim>
                                    <p:anim calcmode="lin" valueType="num">
                                      <p:cBhvr>
                                        <p:cTn id="9" dur="1000" fill="hold"/>
                                        <p:tgtEl>
                                          <p:spTgt spid="578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78563">
                                            <p:txEl>
                                              <p:pRg st="3" end="3"/>
                                            </p:txEl>
                                          </p:spTgt>
                                        </p:tgtEl>
                                        <p:attrNameLst>
                                          <p:attrName>style.visibility</p:attrName>
                                        </p:attrNameLst>
                                      </p:cBhvr>
                                      <p:to>
                                        <p:strVal val="visible"/>
                                      </p:to>
                                    </p:set>
                                    <p:animEffect transition="in" filter="strips(downLeft)">
                                      <p:cBhvr>
                                        <p:cTn id="30" dur="500"/>
                                        <p:tgtEl>
                                          <p:spTgt spid="5785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nodeType="clickEffect">
                                  <p:stCondLst>
                                    <p:cond delay="0"/>
                                  </p:stCondLst>
                                  <p:childTnLst>
                                    <p:set>
                                      <p:cBhvr>
                                        <p:cTn id="34" dur="1" fill="hold">
                                          <p:stCondLst>
                                            <p:cond delay="0"/>
                                          </p:stCondLst>
                                        </p:cTn>
                                        <p:tgtEl>
                                          <p:spTgt spid="608258"/>
                                        </p:tgtEl>
                                        <p:attrNameLst>
                                          <p:attrName>style.visibility</p:attrName>
                                        </p:attrNameLst>
                                      </p:cBhvr>
                                      <p:to>
                                        <p:strVal val="visible"/>
                                      </p:to>
                                    </p:set>
                                    <p:animEffect transition="in" filter="wheel(1)">
                                      <p:cBhvr>
                                        <p:cTn id="35" dur="2000"/>
                                        <p:tgtEl>
                                          <p:spTgt spid="608258"/>
                                        </p:tgtEl>
                                      </p:cBhvr>
                                    </p:animEffect>
                                  </p:childTnLst>
                                </p:cTn>
                              </p:par>
                              <p:par>
                                <p:cTn id="36" presetID="21" presetClass="entr" presetSubtype="1" fill="hold" nodeType="withEffect">
                                  <p:stCondLst>
                                    <p:cond delay="0"/>
                                  </p:stCondLst>
                                  <p:childTnLst>
                                    <p:set>
                                      <p:cBhvr>
                                        <p:cTn id="37" dur="1" fill="hold">
                                          <p:stCondLst>
                                            <p:cond delay="0"/>
                                          </p:stCondLst>
                                        </p:cTn>
                                        <p:tgtEl>
                                          <p:spTgt spid="608260"/>
                                        </p:tgtEl>
                                        <p:attrNameLst>
                                          <p:attrName>style.visibility</p:attrName>
                                        </p:attrNameLst>
                                      </p:cBhvr>
                                      <p:to>
                                        <p:strVal val="visible"/>
                                      </p:to>
                                    </p:set>
                                    <p:animEffect transition="in" filter="wheel(1)">
                                      <p:cBhvr>
                                        <p:cTn id="38" dur="2000"/>
                                        <p:tgtEl>
                                          <p:spTgt spid="608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B7AE62E-E049-4DFD-823A-34FCE598EA9C}" type="slidenum">
              <a:rPr lang="en-US"/>
              <a:pPr>
                <a:defRPr/>
              </a:pPr>
              <a:t>22</a:t>
            </a:fld>
            <a:endParaRPr lang="en-US"/>
          </a:p>
        </p:txBody>
      </p:sp>
      <p:sp>
        <p:nvSpPr>
          <p:cNvPr id="70658" name="Rectangle 2"/>
          <p:cNvSpPr>
            <a:spLocks noGrp="1" noChangeArrowheads="1"/>
          </p:cNvSpPr>
          <p:nvPr>
            <p:ph type="title"/>
          </p:nvPr>
        </p:nvSpPr>
        <p:spPr/>
        <p:txBody>
          <a:bodyPr/>
          <a:lstStyle/>
          <a:p>
            <a:pPr>
              <a:defRPr/>
            </a:pPr>
            <a:r>
              <a:rPr lang="en-US"/>
              <a:t>Hypotheses</a:t>
            </a:r>
          </a:p>
        </p:txBody>
      </p:sp>
      <p:sp>
        <p:nvSpPr>
          <p:cNvPr id="38916" name="Rectangle 3"/>
          <p:cNvSpPr>
            <a:spLocks noGrp="1" noChangeArrowheads="1"/>
          </p:cNvSpPr>
          <p:nvPr>
            <p:ph type="body" idx="1"/>
          </p:nvPr>
        </p:nvSpPr>
        <p:spPr/>
        <p:txBody>
          <a:bodyPr/>
          <a:lstStyle/>
          <a:p>
            <a:pPr algn="just"/>
            <a:r>
              <a:rPr lang="en-US" smtClean="0"/>
              <a:t>OK, now that we know how to set up a research project by posing research questions and labeling variables, it is time to move on to a more formal way of structuring and interpreting research.  </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69CBD27-CB09-4F4B-A6E3-4C87B0105FAB}" type="slidenum">
              <a:rPr lang="en-US"/>
              <a:pPr>
                <a:defRPr/>
              </a:pPr>
              <a:t>23</a:t>
            </a:fld>
            <a:endParaRPr lang="en-US"/>
          </a:p>
        </p:txBody>
      </p:sp>
      <p:sp>
        <p:nvSpPr>
          <p:cNvPr id="71682" name="Rectangle 2"/>
          <p:cNvSpPr>
            <a:spLocks noGrp="1" noChangeArrowheads="1"/>
          </p:cNvSpPr>
          <p:nvPr>
            <p:ph type="title"/>
          </p:nvPr>
        </p:nvSpPr>
        <p:spPr/>
        <p:txBody>
          <a:bodyPr/>
          <a:lstStyle/>
          <a:p>
            <a:pPr>
              <a:defRPr/>
            </a:pPr>
            <a:r>
              <a:rPr lang="en-US"/>
              <a:t>Hypotheses Definitions</a:t>
            </a:r>
          </a:p>
        </p:txBody>
      </p:sp>
      <p:sp>
        <p:nvSpPr>
          <p:cNvPr id="39940" name="Rectangle 3"/>
          <p:cNvSpPr>
            <a:spLocks noGrp="1" noChangeArrowheads="1"/>
          </p:cNvSpPr>
          <p:nvPr>
            <p:ph type="body" idx="1"/>
          </p:nvPr>
        </p:nvSpPr>
        <p:spPr/>
        <p:txBody>
          <a:bodyPr/>
          <a:lstStyle/>
          <a:p>
            <a:pPr algn="just"/>
            <a:r>
              <a:rPr lang="en-US" smtClean="0"/>
              <a:t>Hypotheses are predictions about the relationship among two or more variables or groups based on a theory or previous research (Pittenger, 2003)</a:t>
            </a:r>
          </a:p>
          <a:p>
            <a:pPr algn="just"/>
            <a:r>
              <a:rPr lang="en-US" smtClean="0"/>
              <a:t>Hypotheses are assumptions or theories that a researcher makes and tests. </a:t>
            </a:r>
          </a:p>
          <a:p>
            <a:pPr algn="just"/>
            <a:r>
              <a:rPr lang="en-US" smtClean="0"/>
              <a:t>Why are hypotheses important?</a:t>
            </a:r>
          </a:p>
          <a:p>
            <a:pPr algn="just">
              <a:buFont typeface="Wingdings" pitchFamily="2" charset="2"/>
              <a:buNone/>
            </a:pPr>
            <a:endParaRPr lang="en-US" smtClean="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7FCD36E-10BA-419B-8F6A-73B6187171EF}" type="slidenum">
              <a:rPr lang="en-US"/>
              <a:pPr>
                <a:defRPr/>
              </a:pPr>
              <a:t>24</a:t>
            </a:fld>
            <a:endParaRPr lang="en-US"/>
          </a:p>
        </p:txBody>
      </p:sp>
      <p:sp>
        <p:nvSpPr>
          <p:cNvPr id="72706" name="Rectangle 2"/>
          <p:cNvSpPr>
            <a:spLocks noGrp="1" noChangeArrowheads="1"/>
          </p:cNvSpPr>
          <p:nvPr>
            <p:ph type="title"/>
          </p:nvPr>
        </p:nvSpPr>
        <p:spPr/>
        <p:txBody>
          <a:bodyPr/>
          <a:lstStyle/>
          <a:p>
            <a:pPr>
              <a:defRPr/>
            </a:pPr>
            <a:r>
              <a:rPr lang="en-US"/>
              <a:t>Importance of Hypotheses</a:t>
            </a:r>
          </a:p>
        </p:txBody>
      </p:sp>
      <p:sp>
        <p:nvSpPr>
          <p:cNvPr id="40964" name="Rectangle 3"/>
          <p:cNvSpPr>
            <a:spLocks noGrp="1" noChangeArrowheads="1"/>
          </p:cNvSpPr>
          <p:nvPr>
            <p:ph type="body" idx="1"/>
          </p:nvPr>
        </p:nvSpPr>
        <p:spPr/>
        <p:txBody>
          <a:bodyPr/>
          <a:lstStyle/>
          <a:p>
            <a:pPr>
              <a:lnSpc>
                <a:spcPct val="80000"/>
              </a:lnSpc>
            </a:pPr>
            <a:r>
              <a:rPr lang="en-US" sz="2800" smtClean="0"/>
              <a:t>Hypotheses:</a:t>
            </a:r>
          </a:p>
          <a:p>
            <a:pPr lvl="1">
              <a:lnSpc>
                <a:spcPct val="80000"/>
              </a:lnSpc>
            </a:pPr>
            <a:r>
              <a:rPr lang="en-US" sz="2400" smtClean="0"/>
              <a:t>Direct our observations</a:t>
            </a:r>
          </a:p>
          <a:p>
            <a:pPr lvl="2">
              <a:lnSpc>
                <a:spcPct val="80000"/>
              </a:lnSpc>
            </a:pPr>
            <a:r>
              <a:rPr lang="en-US" smtClean="0"/>
              <a:t>Identifies the variables examined and data to be collected</a:t>
            </a:r>
          </a:p>
          <a:p>
            <a:pPr lvl="1">
              <a:lnSpc>
                <a:spcPct val="80000"/>
              </a:lnSpc>
            </a:pPr>
            <a:r>
              <a:rPr lang="en-US" sz="2400" smtClean="0"/>
              <a:t>Describe a relationship among variables</a:t>
            </a:r>
          </a:p>
          <a:p>
            <a:pPr lvl="2">
              <a:lnSpc>
                <a:spcPct val="80000"/>
              </a:lnSpc>
            </a:pPr>
            <a:r>
              <a:rPr lang="en-US" smtClean="0"/>
              <a:t>Can state that as one variable increases, the other will decrease; as one variables increases, the other will increase, and so on.</a:t>
            </a:r>
          </a:p>
          <a:p>
            <a:pPr lvl="1">
              <a:lnSpc>
                <a:spcPct val="80000"/>
              </a:lnSpc>
            </a:pPr>
            <a:r>
              <a:rPr lang="en-US" sz="2400" smtClean="0"/>
              <a:t>Refer to populations</a:t>
            </a:r>
          </a:p>
          <a:p>
            <a:pPr lvl="2">
              <a:lnSpc>
                <a:spcPct val="80000"/>
              </a:lnSpc>
            </a:pPr>
            <a:r>
              <a:rPr lang="en-US" smtClean="0"/>
              <a:t>Hypotheses help researchers infer that results of a sample will translate to a population </a:t>
            </a:r>
          </a:p>
          <a:p>
            <a:pPr lvl="1">
              <a:lnSpc>
                <a:spcPct val="80000"/>
              </a:lnSpc>
              <a:buFont typeface="Wingdings" pitchFamily="2" charset="2"/>
              <a:buNone/>
            </a:pPr>
            <a:endParaRPr lang="en-US" sz="2400" smtClean="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305EA49-411D-4621-AD70-8DDA0B7C348E}" type="slidenum">
              <a:rPr lang="en-US"/>
              <a:pPr>
                <a:defRPr/>
              </a:pPr>
              <a:t>25</a:t>
            </a:fld>
            <a:endParaRPr lang="en-US"/>
          </a:p>
        </p:txBody>
      </p:sp>
      <p:sp>
        <p:nvSpPr>
          <p:cNvPr id="73730" name="Rectangle 2"/>
          <p:cNvSpPr>
            <a:spLocks noGrp="1" noChangeArrowheads="1"/>
          </p:cNvSpPr>
          <p:nvPr>
            <p:ph type="title"/>
          </p:nvPr>
        </p:nvSpPr>
        <p:spPr/>
        <p:txBody>
          <a:bodyPr/>
          <a:lstStyle/>
          <a:p>
            <a:pPr>
              <a:defRPr/>
            </a:pPr>
            <a:r>
              <a:rPr lang="en-US"/>
              <a:t>4 Functions of Hypotheses</a:t>
            </a:r>
          </a:p>
        </p:txBody>
      </p:sp>
      <p:sp>
        <p:nvSpPr>
          <p:cNvPr id="41988" name="Rectangle 3"/>
          <p:cNvSpPr>
            <a:spLocks noGrp="1" noChangeArrowheads="1"/>
          </p:cNvSpPr>
          <p:nvPr>
            <p:ph type="body" idx="1"/>
          </p:nvPr>
        </p:nvSpPr>
        <p:spPr/>
        <p:txBody>
          <a:bodyPr/>
          <a:lstStyle/>
          <a:p>
            <a:r>
              <a:rPr lang="en-US" smtClean="0"/>
              <a:t>Hypotheses can:</a:t>
            </a:r>
          </a:p>
          <a:p>
            <a:pPr lvl="1"/>
            <a:r>
              <a:rPr lang="en-US" smtClean="0"/>
              <a:t>Estimate Population Characteristics</a:t>
            </a:r>
          </a:p>
          <a:p>
            <a:pPr lvl="1"/>
            <a:r>
              <a:rPr lang="en-US" smtClean="0"/>
              <a:t>Correlate Variables</a:t>
            </a:r>
          </a:p>
          <a:p>
            <a:pPr lvl="1"/>
            <a:r>
              <a:rPr lang="en-US" smtClean="0"/>
              <a:t>Display Differences among Two or more populations</a:t>
            </a:r>
          </a:p>
          <a:p>
            <a:pPr lvl="1"/>
            <a:r>
              <a:rPr lang="en-US" smtClean="0"/>
              <a:t>Show possible Cause and Effect</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F01F798-B36A-4643-ABB5-A2912ABEFDE0}" type="slidenum">
              <a:rPr lang="en-US"/>
              <a:pPr>
                <a:defRPr/>
              </a:pPr>
              <a:t>26</a:t>
            </a:fld>
            <a:endParaRPr lang="en-US"/>
          </a:p>
        </p:txBody>
      </p:sp>
      <p:sp>
        <p:nvSpPr>
          <p:cNvPr id="75778" name="Rectangle 2"/>
          <p:cNvSpPr>
            <a:spLocks noGrp="1" noChangeArrowheads="1"/>
          </p:cNvSpPr>
          <p:nvPr>
            <p:ph type="title"/>
          </p:nvPr>
        </p:nvSpPr>
        <p:spPr/>
        <p:txBody>
          <a:bodyPr/>
          <a:lstStyle/>
          <a:p>
            <a:pPr>
              <a:defRPr/>
            </a:pPr>
            <a:r>
              <a:rPr lang="en-US"/>
              <a:t>Symbols used in Hypotheses</a:t>
            </a:r>
          </a:p>
        </p:txBody>
      </p:sp>
      <p:sp>
        <p:nvSpPr>
          <p:cNvPr id="43012" name="Rectangle 3"/>
          <p:cNvSpPr>
            <a:spLocks noGrp="1" noChangeArrowheads="1"/>
          </p:cNvSpPr>
          <p:nvPr>
            <p:ph type="body" idx="1"/>
          </p:nvPr>
        </p:nvSpPr>
        <p:spPr>
          <a:xfrm>
            <a:off x="1066800" y="1771650"/>
            <a:ext cx="7772400" cy="4857750"/>
          </a:xfrm>
        </p:spPr>
        <p:txBody>
          <a:bodyPr/>
          <a:lstStyle/>
          <a:p>
            <a:pPr>
              <a:lnSpc>
                <a:spcPct val="80000"/>
              </a:lnSpc>
            </a:pPr>
            <a:r>
              <a:rPr lang="en-US" sz="2500" i="1" smtClean="0"/>
              <a:t>M= </a:t>
            </a:r>
            <a:r>
              <a:rPr lang="en-US" sz="2500" smtClean="0"/>
              <a:t>mean</a:t>
            </a:r>
          </a:p>
          <a:p>
            <a:pPr>
              <a:lnSpc>
                <a:spcPct val="80000"/>
              </a:lnSpc>
            </a:pPr>
            <a:r>
              <a:rPr lang="en-US" sz="2500" i="1" smtClean="0">
                <a:latin typeface="Times New Roman" pitchFamily="18" charset="0"/>
              </a:rPr>
              <a:t>µ</a:t>
            </a:r>
            <a:r>
              <a:rPr lang="en-US" sz="2500" i="1" smtClean="0"/>
              <a:t> </a:t>
            </a:r>
            <a:r>
              <a:rPr lang="en-US" sz="2500" smtClean="0"/>
              <a:t>(mu: mew)=</a:t>
            </a:r>
            <a:r>
              <a:rPr lang="en-US" sz="2500" i="1" smtClean="0"/>
              <a:t> population mean</a:t>
            </a:r>
          </a:p>
          <a:p>
            <a:pPr>
              <a:lnSpc>
                <a:spcPct val="80000"/>
              </a:lnSpc>
            </a:pPr>
            <a:r>
              <a:rPr lang="en-US" sz="2500" smtClean="0"/>
              <a:t>Roman Letters (e.g., A, B, C, D) are used to represent statistics</a:t>
            </a:r>
          </a:p>
          <a:p>
            <a:pPr>
              <a:lnSpc>
                <a:spcPct val="80000"/>
              </a:lnSpc>
            </a:pPr>
            <a:r>
              <a:rPr lang="en-US" sz="2500" smtClean="0"/>
              <a:t>Greek Letters (e.g., </a:t>
            </a:r>
            <a:r>
              <a:rPr lang="el-GR" sz="2500" smtClean="0"/>
              <a:t>α</a:t>
            </a:r>
            <a:r>
              <a:rPr lang="en-US" sz="2500" smtClean="0"/>
              <a:t>, </a:t>
            </a:r>
            <a:r>
              <a:rPr lang="el-GR" sz="2500" smtClean="0"/>
              <a:t>β</a:t>
            </a:r>
            <a:r>
              <a:rPr lang="en-US" sz="2500" smtClean="0"/>
              <a:t>) are used to represent parameters</a:t>
            </a:r>
          </a:p>
          <a:p>
            <a:pPr>
              <a:lnSpc>
                <a:spcPct val="80000"/>
              </a:lnSpc>
            </a:pPr>
            <a:r>
              <a:rPr lang="el-GR" sz="2500" smtClean="0"/>
              <a:t>α</a:t>
            </a:r>
            <a:r>
              <a:rPr lang="en-US" sz="2500" smtClean="0"/>
              <a:t>= significance level; probability of committing a Type I Error (</a:t>
            </a:r>
            <a:r>
              <a:rPr lang="el-GR" sz="2500" smtClean="0"/>
              <a:t>α</a:t>
            </a:r>
            <a:r>
              <a:rPr lang="en-US" sz="2500" smtClean="0"/>
              <a:t>= .05)</a:t>
            </a:r>
            <a:endParaRPr lang="el-GR" sz="2500" i="1" smtClean="0"/>
          </a:p>
          <a:p>
            <a:pPr>
              <a:lnSpc>
                <a:spcPct val="80000"/>
              </a:lnSpc>
            </a:pPr>
            <a:r>
              <a:rPr lang="en-US" sz="2500" i="1" smtClean="0"/>
              <a:t>p= </a:t>
            </a:r>
            <a:r>
              <a:rPr lang="en-US" sz="2500" smtClean="0"/>
              <a:t>probability value (</a:t>
            </a:r>
            <a:r>
              <a:rPr lang="en-US" sz="2500" i="1" smtClean="0"/>
              <a:t>p</a:t>
            </a:r>
            <a:r>
              <a:rPr lang="en-US" sz="2500" smtClean="0"/>
              <a:t>= .05)</a:t>
            </a:r>
          </a:p>
          <a:p>
            <a:pPr>
              <a:lnSpc>
                <a:spcPct val="80000"/>
              </a:lnSpc>
            </a:pPr>
            <a:r>
              <a:rPr lang="en-US" sz="2500" smtClean="0"/>
              <a:t>Null Hypothesis= (H</a:t>
            </a:r>
            <a:r>
              <a:rPr lang="en-US" sz="2500" baseline="-25000" smtClean="0"/>
              <a:t>0</a:t>
            </a:r>
            <a:r>
              <a:rPr lang="en-US" sz="2500" smtClean="0"/>
              <a:t>: </a:t>
            </a:r>
            <a:r>
              <a:rPr lang="en-US" sz="2500" i="1" smtClean="0">
                <a:latin typeface="Times New Roman" pitchFamily="18" charset="0"/>
              </a:rPr>
              <a:t>µ</a:t>
            </a:r>
            <a:r>
              <a:rPr lang="en-US" sz="2500" baseline="-25000" smtClean="0"/>
              <a:t>1</a:t>
            </a:r>
            <a:r>
              <a:rPr lang="en-US" sz="2500" smtClean="0"/>
              <a:t> - </a:t>
            </a:r>
            <a:r>
              <a:rPr lang="en-US" sz="2500" i="1" smtClean="0">
                <a:latin typeface="Times New Roman" pitchFamily="18" charset="0"/>
              </a:rPr>
              <a:t>µ</a:t>
            </a:r>
            <a:r>
              <a:rPr lang="en-US" sz="2500" baseline="-25000" smtClean="0"/>
              <a:t>2</a:t>
            </a:r>
            <a:r>
              <a:rPr lang="en-US" sz="2500" smtClean="0"/>
              <a:t> = 0 or H</a:t>
            </a:r>
            <a:r>
              <a:rPr lang="en-US" sz="2500" baseline="-25000" smtClean="0"/>
              <a:t>0</a:t>
            </a:r>
            <a:r>
              <a:rPr lang="en-US" sz="2500" smtClean="0"/>
              <a:t>:</a:t>
            </a:r>
            <a:r>
              <a:rPr lang="en-US" sz="2500" baseline="-25000" smtClean="0"/>
              <a:t> </a:t>
            </a:r>
            <a:r>
              <a:rPr lang="en-US" sz="2500" i="1" smtClean="0">
                <a:latin typeface="Times New Roman" pitchFamily="18" charset="0"/>
              </a:rPr>
              <a:t>µ</a:t>
            </a:r>
            <a:r>
              <a:rPr lang="en-US" sz="2500" baseline="-25000" smtClean="0"/>
              <a:t>1</a:t>
            </a:r>
            <a:r>
              <a:rPr lang="en-US" sz="2500" smtClean="0"/>
              <a:t> = </a:t>
            </a:r>
            <a:r>
              <a:rPr lang="en-US" sz="2500" i="1" smtClean="0">
                <a:latin typeface="Times New Roman" pitchFamily="18" charset="0"/>
              </a:rPr>
              <a:t>µ</a:t>
            </a:r>
            <a:r>
              <a:rPr lang="en-US" sz="2500" baseline="-25000" smtClean="0"/>
              <a:t>2</a:t>
            </a:r>
            <a:r>
              <a:rPr lang="en-US" sz="2500" smtClean="0"/>
              <a:t>)</a:t>
            </a:r>
          </a:p>
          <a:p>
            <a:pPr>
              <a:lnSpc>
                <a:spcPct val="80000"/>
              </a:lnSpc>
            </a:pPr>
            <a:r>
              <a:rPr lang="en-US" sz="2500" smtClean="0"/>
              <a:t>Alternative Hypothesis= (H</a:t>
            </a:r>
            <a:r>
              <a:rPr lang="en-US" sz="2500" baseline="-25000" smtClean="0"/>
              <a:t>1</a:t>
            </a:r>
            <a:r>
              <a:rPr lang="en-US" sz="2500" smtClean="0"/>
              <a:t>: </a:t>
            </a:r>
            <a:r>
              <a:rPr lang="en-US" sz="2500" i="1" smtClean="0">
                <a:latin typeface="Times New Roman" pitchFamily="18" charset="0"/>
              </a:rPr>
              <a:t>µ</a:t>
            </a:r>
            <a:r>
              <a:rPr lang="en-US" sz="2500" baseline="-25000" smtClean="0"/>
              <a:t>1</a:t>
            </a:r>
            <a:r>
              <a:rPr lang="en-US" sz="2500" i="1" smtClean="0"/>
              <a:t>-</a:t>
            </a:r>
            <a:r>
              <a:rPr lang="en-US" sz="2500" i="1" smtClean="0">
                <a:latin typeface="Times New Roman" pitchFamily="18" charset="0"/>
              </a:rPr>
              <a:t>µ</a:t>
            </a:r>
            <a:r>
              <a:rPr lang="en-US" sz="2500" baseline="-25000" smtClean="0"/>
              <a:t>2</a:t>
            </a:r>
            <a:r>
              <a:rPr lang="en-US" sz="2500" i="1" smtClean="0"/>
              <a:t> ≠ </a:t>
            </a:r>
            <a:r>
              <a:rPr lang="en-US" sz="2500" smtClean="0"/>
              <a:t>0 or H</a:t>
            </a:r>
            <a:r>
              <a:rPr lang="en-US" sz="2500" baseline="-25000" smtClean="0"/>
              <a:t>1</a:t>
            </a:r>
            <a:r>
              <a:rPr lang="en-US" sz="2500" smtClean="0"/>
              <a:t>: </a:t>
            </a:r>
            <a:r>
              <a:rPr lang="en-US" sz="2500" i="1" smtClean="0">
                <a:latin typeface="Times New Roman" pitchFamily="18" charset="0"/>
              </a:rPr>
              <a:t>µ</a:t>
            </a:r>
            <a:r>
              <a:rPr lang="en-US" sz="2500" baseline="-25000" smtClean="0"/>
              <a:t>1 </a:t>
            </a:r>
            <a:r>
              <a:rPr lang="en-US" sz="2500" i="1" smtClean="0"/>
              <a:t>≠ </a:t>
            </a:r>
            <a:r>
              <a:rPr lang="en-US" sz="2500" i="1" smtClean="0">
                <a:latin typeface="Times New Roman" pitchFamily="18" charset="0"/>
              </a:rPr>
              <a:t>µ</a:t>
            </a:r>
            <a:r>
              <a:rPr lang="en-US" sz="2500" baseline="-25000" smtClean="0"/>
              <a:t>2</a:t>
            </a:r>
            <a:r>
              <a:rPr lang="en-US" sz="2500" smtClean="0"/>
              <a:t> )  </a:t>
            </a:r>
          </a:p>
          <a:p>
            <a:pPr lvl="1">
              <a:lnSpc>
                <a:spcPct val="80000"/>
              </a:lnSpc>
            </a:pPr>
            <a:r>
              <a:rPr lang="en-US" sz="2100" smtClean="0"/>
              <a:t>Sometimes you may see it noted as H</a:t>
            </a:r>
            <a:r>
              <a:rPr lang="en-US" sz="2100" baseline="-25000" smtClean="0"/>
              <a:t>A</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308100" y="152400"/>
            <a:ext cx="6845300" cy="946150"/>
          </a:xfrm>
        </p:spPr>
        <p:txBody>
          <a:bodyPr/>
          <a:lstStyle/>
          <a:p>
            <a:pPr eaLnBrk="1" fontAlgn="auto" hangingPunct="1">
              <a:spcAft>
                <a:spcPts val="0"/>
              </a:spcAft>
              <a:defRPr/>
            </a:pPr>
            <a:r>
              <a:rPr lang="en-US" sz="2800" b="1" dirty="0" smtClean="0">
                <a:solidFill>
                  <a:srgbClr val="FF33CC"/>
                </a:solidFill>
              </a:rPr>
              <a:t>Stages in </a:t>
            </a:r>
            <a:r>
              <a:rPr lang="en-US" sz="2800" b="1" dirty="0">
                <a:solidFill>
                  <a:srgbClr val="FF33CC"/>
                </a:solidFill>
              </a:rPr>
              <a:t>Scientific Method</a:t>
            </a:r>
          </a:p>
        </p:txBody>
      </p:sp>
      <p:sp>
        <p:nvSpPr>
          <p:cNvPr id="578563" name="Rectangle 3"/>
          <p:cNvSpPr>
            <a:spLocks noGrp="1" noChangeArrowheads="1"/>
          </p:cNvSpPr>
          <p:nvPr>
            <p:ph idx="1"/>
          </p:nvPr>
        </p:nvSpPr>
        <p:spPr>
          <a:xfrm>
            <a:off x="609600" y="838200"/>
            <a:ext cx="8001000" cy="4800600"/>
          </a:xfrm>
        </p:spPr>
        <p:txBody>
          <a:bodyPr>
            <a:normAutofit fontScale="92500" lnSpcReduction="20000"/>
          </a:bodyPr>
          <a:lstStyle/>
          <a:p>
            <a:pPr marL="82296" indent="0" eaLnBrk="1" fontAlgn="auto" hangingPunct="1">
              <a:spcAft>
                <a:spcPts val="0"/>
              </a:spcAft>
              <a:buFont typeface="Wingdings 2"/>
              <a:buNone/>
              <a:defRPr/>
            </a:pPr>
            <a:r>
              <a:rPr lang="en-US" sz="2400" i="1" dirty="0" smtClean="0"/>
              <a:t>IV  </a:t>
            </a:r>
            <a:r>
              <a:rPr lang="en-US" sz="2400" i="1" dirty="0" smtClean="0">
                <a:solidFill>
                  <a:srgbClr val="FF0000"/>
                </a:solidFill>
              </a:rPr>
              <a:t>Testing hypothesis</a:t>
            </a:r>
            <a:r>
              <a:rPr lang="en-US" sz="2400" i="1" dirty="0"/>
              <a:t>: </a:t>
            </a:r>
            <a:endParaRPr lang="en-US" sz="2400" i="1" dirty="0" smtClean="0"/>
          </a:p>
          <a:p>
            <a:pPr marL="365760" indent="-283464" algn="just" eaLnBrk="1" fontAlgn="auto" hangingPunct="1">
              <a:spcAft>
                <a:spcPts val="0"/>
              </a:spcAft>
              <a:buFont typeface="Wingdings 2"/>
              <a:buChar char=""/>
              <a:defRPr/>
            </a:pPr>
            <a:r>
              <a:rPr lang="en-US" sz="2400" dirty="0" smtClean="0"/>
              <a:t>After </a:t>
            </a:r>
            <a:r>
              <a:rPr lang="en-US" sz="2400" dirty="0"/>
              <a:t>construction a hypothesis, you need to develop a procedure for testing whether it is true or false which involves </a:t>
            </a:r>
            <a:r>
              <a:rPr lang="en-US" sz="2400" dirty="0" smtClean="0"/>
              <a:t>changing one </a:t>
            </a:r>
            <a:r>
              <a:rPr lang="en-US" sz="2400" dirty="0"/>
              <a:t>variable and measuring the impact of this change </a:t>
            </a:r>
            <a:r>
              <a:rPr lang="en-US" sz="2400" dirty="0" smtClean="0"/>
              <a:t>on other </a:t>
            </a:r>
            <a:r>
              <a:rPr lang="en-US" sz="2400" dirty="0"/>
              <a:t>variables. </a:t>
            </a:r>
            <a:endParaRPr lang="en-US" sz="2400" dirty="0" smtClean="0"/>
          </a:p>
          <a:p>
            <a:pPr marL="365760" indent="-283464" algn="just" eaLnBrk="1" fontAlgn="auto" hangingPunct="1">
              <a:spcAft>
                <a:spcPts val="0"/>
              </a:spcAft>
              <a:buFont typeface="Wingdings 2"/>
              <a:buChar char=""/>
              <a:defRPr/>
            </a:pPr>
            <a:r>
              <a:rPr lang="en-US" sz="2400" dirty="0" smtClean="0"/>
              <a:t>When </a:t>
            </a:r>
            <a:r>
              <a:rPr lang="en-US" sz="2400" dirty="0"/>
              <a:t>you are conducting the experiment, you need to make sure that you are only measuring the impact of a single change. </a:t>
            </a:r>
            <a:endParaRPr lang="en-US" sz="2400" dirty="0" smtClean="0"/>
          </a:p>
          <a:p>
            <a:pPr marL="365760" indent="-283464" algn="just" eaLnBrk="1" fontAlgn="auto" hangingPunct="1">
              <a:spcAft>
                <a:spcPts val="0"/>
              </a:spcAft>
              <a:buFont typeface="Wingdings 2"/>
              <a:buChar char=""/>
              <a:defRPr/>
            </a:pPr>
            <a:r>
              <a:rPr lang="en-US" sz="2400" dirty="0" smtClean="0"/>
              <a:t>Scientists </a:t>
            </a:r>
            <a:r>
              <a:rPr lang="en-US" sz="2400" dirty="0"/>
              <a:t>run experiments more than once to verify that results are consistent. </a:t>
            </a:r>
            <a:endParaRPr lang="en-US" sz="2400" dirty="0" smtClean="0"/>
          </a:p>
          <a:p>
            <a:pPr marL="365760" indent="-283464" algn="just" eaLnBrk="1" fontAlgn="auto" hangingPunct="1">
              <a:spcAft>
                <a:spcPts val="0"/>
              </a:spcAft>
              <a:buFont typeface="Wingdings 2"/>
              <a:buChar char=""/>
              <a:defRPr/>
            </a:pPr>
            <a:r>
              <a:rPr lang="en-US" sz="2400" dirty="0" smtClean="0"/>
              <a:t>Each </a:t>
            </a:r>
            <a:r>
              <a:rPr lang="en-US" sz="2400" dirty="0"/>
              <a:t>time that you perform your experiment it is called a </a:t>
            </a:r>
            <a:r>
              <a:rPr lang="en-US" sz="2400" dirty="0" smtClean="0"/>
              <a:t>run </a:t>
            </a:r>
            <a:r>
              <a:rPr lang="en-US" sz="2400" dirty="0"/>
              <a:t>or a trial. </a:t>
            </a:r>
            <a:endParaRPr lang="en-US" sz="2400" dirty="0" smtClean="0"/>
          </a:p>
          <a:p>
            <a:pPr marL="365760" indent="-283464" algn="just" eaLnBrk="1" fontAlgn="auto" hangingPunct="1">
              <a:spcAft>
                <a:spcPts val="0"/>
              </a:spcAft>
              <a:buFont typeface="Wingdings 2"/>
              <a:buChar char=""/>
              <a:defRPr/>
            </a:pPr>
            <a:r>
              <a:rPr lang="en-US" sz="2400" dirty="0" smtClean="0"/>
              <a:t>Several trials </a:t>
            </a:r>
            <a:r>
              <a:rPr lang="en-US" sz="2400" dirty="0"/>
              <a:t>are needed to make sure </a:t>
            </a:r>
            <a:r>
              <a:rPr lang="en-US" sz="2400" dirty="0" smtClean="0"/>
              <a:t>that the </a:t>
            </a:r>
            <a:r>
              <a:rPr lang="en-US" sz="2400" dirty="0"/>
              <a:t>results are </a:t>
            </a:r>
            <a:r>
              <a:rPr lang="en-US" sz="2400" dirty="0" smtClean="0"/>
              <a:t>not </a:t>
            </a:r>
            <a:r>
              <a:rPr lang="en-US" sz="2400" dirty="0"/>
              <a:t>affected by unanticipated factors. </a:t>
            </a:r>
            <a:endParaRPr lang="en-US" sz="2400" dirty="0" smtClean="0"/>
          </a:p>
          <a:p>
            <a:pPr marL="365760" indent="-283464" algn="just" eaLnBrk="1" fontAlgn="auto" hangingPunct="1">
              <a:spcAft>
                <a:spcPts val="0"/>
              </a:spcAft>
              <a:buFont typeface="Wingdings 2"/>
              <a:buChar char=""/>
              <a:defRPr/>
            </a:pPr>
            <a:r>
              <a:rPr lang="en-US" sz="2400" dirty="0" smtClean="0"/>
              <a:t>The </a:t>
            </a:r>
            <a:r>
              <a:rPr lang="en-US" sz="2400" dirty="0"/>
              <a:t>outcomes of an experiment confirm or disprove a hypothesis</a:t>
            </a:r>
            <a:r>
              <a:rPr lang="en-US" sz="2400" dirty="0" smtClean="0"/>
              <a:t>.</a:t>
            </a:r>
            <a:endParaRPr lang="en-US" sz="2400" dirty="0"/>
          </a:p>
        </p:txBody>
      </p:sp>
      <p:pic>
        <p:nvPicPr>
          <p:cNvPr id="609282" name="Picture 2" descr="https://c479107.ssl.cf2.rackcdn.com/files/19544/width668/b5hnfjds-1358990515.jpg"/>
          <p:cNvPicPr>
            <a:picLocks noChangeAspect="1" noChangeArrowheads="1"/>
          </p:cNvPicPr>
          <p:nvPr/>
        </p:nvPicPr>
        <p:blipFill>
          <a:blip r:embed="rId2"/>
          <a:srcRect/>
          <a:stretch>
            <a:fillRect/>
          </a:stretch>
        </p:blipFill>
        <p:spPr bwMode="auto">
          <a:xfrm>
            <a:off x="2590800" y="5307013"/>
            <a:ext cx="2171700" cy="1446212"/>
          </a:xfrm>
          <a:prstGeom prst="rect">
            <a:avLst/>
          </a:prstGeom>
          <a:noFill/>
          <a:ln w="9525">
            <a:noFill/>
            <a:miter lim="800000"/>
            <a:headEnd/>
            <a:tailEnd/>
          </a:ln>
        </p:spPr>
      </p:pic>
      <p:pic>
        <p:nvPicPr>
          <p:cNvPr id="609284" name="Picture 4" descr="http://www.psych.utah.edu/aoce/web-text/Hypothesis-Testing/Images/Menu-Hyp-Testing.gif"/>
          <p:cNvPicPr>
            <a:picLocks noChangeAspect="1" noChangeArrowheads="1"/>
          </p:cNvPicPr>
          <p:nvPr/>
        </p:nvPicPr>
        <p:blipFill>
          <a:blip r:embed="rId3"/>
          <a:srcRect/>
          <a:stretch>
            <a:fillRect/>
          </a:stretch>
        </p:blipFill>
        <p:spPr bwMode="auto">
          <a:xfrm>
            <a:off x="5715000" y="5138738"/>
            <a:ext cx="2133600" cy="1614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1000" fill="hold"/>
                                        <p:tgtEl>
                                          <p:spTgt spid="578562"/>
                                        </p:tgtEl>
                                        <p:attrNameLst>
                                          <p:attrName>ppt_w</p:attrName>
                                        </p:attrNameLst>
                                      </p:cBhvr>
                                      <p:tavLst>
                                        <p:tav tm="0">
                                          <p:val>
                                            <p:fltVal val="0"/>
                                          </p:val>
                                        </p:tav>
                                        <p:tav tm="100000">
                                          <p:val>
                                            <p:strVal val="#ppt_w"/>
                                          </p:val>
                                        </p:tav>
                                      </p:tavLst>
                                    </p:anim>
                                    <p:anim calcmode="lin" valueType="num">
                                      <p:cBhvr>
                                        <p:cTn id="8" dur="1000" fill="hold"/>
                                        <p:tgtEl>
                                          <p:spTgt spid="578562"/>
                                        </p:tgtEl>
                                        <p:attrNameLst>
                                          <p:attrName>ppt_h</p:attrName>
                                        </p:attrNameLst>
                                      </p:cBhvr>
                                      <p:tavLst>
                                        <p:tav tm="0">
                                          <p:val>
                                            <p:fltVal val="0"/>
                                          </p:val>
                                        </p:tav>
                                        <p:tav tm="100000">
                                          <p:val>
                                            <p:strVal val="#ppt_h"/>
                                          </p:val>
                                        </p:tav>
                                      </p:tavLst>
                                    </p:anim>
                                    <p:anim calcmode="lin" valueType="num">
                                      <p:cBhvr>
                                        <p:cTn id="9" dur="1000" fill="hold"/>
                                        <p:tgtEl>
                                          <p:spTgt spid="578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78563">
                                            <p:txEl>
                                              <p:pRg st="3" end="3"/>
                                            </p:txEl>
                                          </p:spTgt>
                                        </p:tgtEl>
                                        <p:attrNameLst>
                                          <p:attrName>style.visibility</p:attrName>
                                        </p:attrNameLst>
                                      </p:cBhvr>
                                      <p:to>
                                        <p:strVal val="visible"/>
                                      </p:to>
                                    </p:set>
                                    <p:animEffect transition="in" filter="strips(downLeft)">
                                      <p:cBhvr>
                                        <p:cTn id="30" dur="500"/>
                                        <p:tgtEl>
                                          <p:spTgt spid="5785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578563">
                                            <p:txEl>
                                              <p:pRg st="4" end="4"/>
                                            </p:txEl>
                                          </p:spTgt>
                                        </p:tgtEl>
                                        <p:attrNameLst>
                                          <p:attrName>style.visibility</p:attrName>
                                        </p:attrNameLst>
                                      </p:cBhvr>
                                      <p:to>
                                        <p:strVal val="visible"/>
                                      </p:to>
                                    </p:set>
                                    <p:animEffect transition="in" filter="strips(downLeft)">
                                      <p:cBhvr>
                                        <p:cTn id="35" dur="500"/>
                                        <p:tgtEl>
                                          <p:spTgt spid="57856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578563">
                                            <p:txEl>
                                              <p:pRg st="5" end="5"/>
                                            </p:txEl>
                                          </p:spTgt>
                                        </p:tgtEl>
                                        <p:attrNameLst>
                                          <p:attrName>style.visibility</p:attrName>
                                        </p:attrNameLst>
                                      </p:cBhvr>
                                      <p:to>
                                        <p:strVal val="visible"/>
                                      </p:to>
                                    </p:set>
                                    <p:animEffect transition="in" filter="strips(downLeft)">
                                      <p:cBhvr>
                                        <p:cTn id="40" dur="500"/>
                                        <p:tgtEl>
                                          <p:spTgt spid="57856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578563">
                                            <p:txEl>
                                              <p:pRg st="6" end="6"/>
                                            </p:txEl>
                                          </p:spTgt>
                                        </p:tgtEl>
                                        <p:attrNameLst>
                                          <p:attrName>style.visibility</p:attrName>
                                        </p:attrNameLst>
                                      </p:cBhvr>
                                      <p:to>
                                        <p:strVal val="visible"/>
                                      </p:to>
                                    </p:set>
                                    <p:animEffect transition="in" filter="strips(downLeft)">
                                      <p:cBhvr>
                                        <p:cTn id="45" dur="500"/>
                                        <p:tgtEl>
                                          <p:spTgt spid="578563">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1" presetClass="entr" presetSubtype="1" fill="hold" nodeType="clickEffect">
                                  <p:stCondLst>
                                    <p:cond delay="0"/>
                                  </p:stCondLst>
                                  <p:childTnLst>
                                    <p:set>
                                      <p:cBhvr>
                                        <p:cTn id="49" dur="1" fill="hold">
                                          <p:stCondLst>
                                            <p:cond delay="0"/>
                                          </p:stCondLst>
                                        </p:cTn>
                                        <p:tgtEl>
                                          <p:spTgt spid="609282"/>
                                        </p:tgtEl>
                                        <p:attrNameLst>
                                          <p:attrName>style.visibility</p:attrName>
                                        </p:attrNameLst>
                                      </p:cBhvr>
                                      <p:to>
                                        <p:strVal val="visible"/>
                                      </p:to>
                                    </p:set>
                                    <p:animEffect transition="in" filter="wheel(1)">
                                      <p:cBhvr>
                                        <p:cTn id="50" dur="2000"/>
                                        <p:tgtEl>
                                          <p:spTgt spid="609282"/>
                                        </p:tgtEl>
                                      </p:cBhvr>
                                    </p:animEffect>
                                  </p:childTnLst>
                                </p:cTn>
                              </p:par>
                              <p:par>
                                <p:cTn id="51" presetID="21" presetClass="entr" presetSubtype="1" fill="hold" nodeType="withEffect">
                                  <p:stCondLst>
                                    <p:cond delay="0"/>
                                  </p:stCondLst>
                                  <p:childTnLst>
                                    <p:set>
                                      <p:cBhvr>
                                        <p:cTn id="52" dur="1" fill="hold">
                                          <p:stCondLst>
                                            <p:cond delay="0"/>
                                          </p:stCondLst>
                                        </p:cTn>
                                        <p:tgtEl>
                                          <p:spTgt spid="609284"/>
                                        </p:tgtEl>
                                        <p:attrNameLst>
                                          <p:attrName>style.visibility</p:attrName>
                                        </p:attrNameLst>
                                      </p:cBhvr>
                                      <p:to>
                                        <p:strVal val="visible"/>
                                      </p:to>
                                    </p:set>
                                    <p:animEffect transition="in" filter="wheel(1)">
                                      <p:cBhvr>
                                        <p:cTn id="53" dur="2000"/>
                                        <p:tgtEl>
                                          <p:spTgt spid="609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308100" y="152400"/>
            <a:ext cx="6845300" cy="946150"/>
          </a:xfrm>
        </p:spPr>
        <p:txBody>
          <a:bodyPr/>
          <a:lstStyle/>
          <a:p>
            <a:pPr eaLnBrk="1" fontAlgn="auto" hangingPunct="1">
              <a:spcAft>
                <a:spcPts val="0"/>
              </a:spcAft>
              <a:defRPr/>
            </a:pPr>
            <a:r>
              <a:rPr lang="en-US" sz="2800" b="1" dirty="0" smtClean="0">
                <a:solidFill>
                  <a:srgbClr val="FF33CC"/>
                </a:solidFill>
              </a:rPr>
              <a:t>Stages in </a:t>
            </a:r>
            <a:r>
              <a:rPr lang="en-US" sz="2800" b="1" dirty="0">
                <a:solidFill>
                  <a:srgbClr val="FF33CC"/>
                </a:solidFill>
              </a:rPr>
              <a:t>Scientific Method</a:t>
            </a:r>
          </a:p>
        </p:txBody>
      </p:sp>
      <p:sp>
        <p:nvSpPr>
          <p:cNvPr id="578563" name="Rectangle 3"/>
          <p:cNvSpPr>
            <a:spLocks noGrp="1" noChangeArrowheads="1"/>
          </p:cNvSpPr>
          <p:nvPr>
            <p:ph idx="1"/>
          </p:nvPr>
        </p:nvSpPr>
        <p:spPr>
          <a:xfrm>
            <a:off x="914400" y="990600"/>
            <a:ext cx="8001000" cy="4800600"/>
          </a:xfrm>
        </p:spPr>
        <p:txBody>
          <a:bodyPr>
            <a:normAutofit/>
          </a:bodyPr>
          <a:lstStyle/>
          <a:p>
            <a:pPr marL="82296" indent="0" eaLnBrk="1" fontAlgn="auto" hangingPunct="1">
              <a:spcAft>
                <a:spcPts val="0"/>
              </a:spcAft>
              <a:buFont typeface="Wingdings 2"/>
              <a:buNone/>
              <a:defRPr/>
            </a:pPr>
            <a:r>
              <a:rPr lang="en-US" sz="2400" dirty="0" smtClean="0"/>
              <a:t>V. </a:t>
            </a:r>
            <a:r>
              <a:rPr lang="en-US" sz="2400" i="1" dirty="0" err="1" smtClean="0">
                <a:solidFill>
                  <a:srgbClr val="FF0000"/>
                </a:solidFill>
              </a:rPr>
              <a:t>Analysing</a:t>
            </a:r>
            <a:r>
              <a:rPr lang="en-US" sz="2400" i="1" dirty="0" smtClean="0">
                <a:solidFill>
                  <a:srgbClr val="FF0000"/>
                </a:solidFill>
              </a:rPr>
              <a:t> the results</a:t>
            </a:r>
            <a:r>
              <a:rPr lang="en-US" sz="2400" i="1" dirty="0" smtClean="0"/>
              <a:t>. </a:t>
            </a:r>
          </a:p>
          <a:p>
            <a:pPr marL="365760" indent="-283464" eaLnBrk="1" fontAlgn="auto" hangingPunct="1">
              <a:spcAft>
                <a:spcPts val="0"/>
              </a:spcAft>
              <a:buFont typeface="Wingdings 2"/>
              <a:buChar char=""/>
              <a:defRPr/>
            </a:pPr>
            <a:r>
              <a:rPr lang="en-US" sz="2400" dirty="0" smtClean="0"/>
              <a:t>Here </a:t>
            </a:r>
            <a:r>
              <a:rPr lang="en-US" sz="2400" dirty="0"/>
              <a:t>we are organizing and analyzing the data collected during the course of an experiment in order to </a:t>
            </a:r>
            <a:r>
              <a:rPr lang="en-US" sz="2400" dirty="0" err="1" smtClean="0"/>
              <a:t>summerise</a:t>
            </a:r>
            <a:r>
              <a:rPr lang="en-US" sz="2400" dirty="0" smtClean="0"/>
              <a:t> </a:t>
            </a:r>
            <a:r>
              <a:rPr lang="en-US" sz="2400" dirty="0"/>
              <a:t>what the experiment </a:t>
            </a:r>
            <a:r>
              <a:rPr lang="en-US" sz="2400" dirty="0" smtClean="0"/>
              <a:t>indicates </a:t>
            </a:r>
            <a:r>
              <a:rPr lang="en-US" sz="2400" dirty="0"/>
              <a:t>which involves determining what the results of the experiment show and deciding on the next actions to be taken.</a:t>
            </a:r>
          </a:p>
        </p:txBody>
      </p:sp>
      <p:pic>
        <p:nvPicPr>
          <p:cNvPr id="610306" name="Picture 2" descr="http://www.nppwater.com/userfiles/image/iceland%20Training/Analysing%20results.jpg"/>
          <p:cNvPicPr>
            <a:picLocks noChangeAspect="1" noChangeArrowheads="1"/>
          </p:cNvPicPr>
          <p:nvPr/>
        </p:nvPicPr>
        <p:blipFill>
          <a:blip r:embed="rId2"/>
          <a:srcRect/>
          <a:stretch>
            <a:fillRect/>
          </a:stretch>
        </p:blipFill>
        <p:spPr bwMode="auto">
          <a:xfrm>
            <a:off x="1295400" y="3581400"/>
            <a:ext cx="3371850" cy="2571750"/>
          </a:xfrm>
          <a:prstGeom prst="rect">
            <a:avLst/>
          </a:prstGeom>
          <a:noFill/>
          <a:ln w="9525">
            <a:noFill/>
            <a:miter lim="800000"/>
            <a:headEnd/>
            <a:tailEnd/>
          </a:ln>
        </p:spPr>
      </p:pic>
      <p:pic>
        <p:nvPicPr>
          <p:cNvPr id="610308" name="Picture 4" descr="http://ichrome.eu/wp-content/uploads/2009/09/nxGui_011.png"/>
          <p:cNvPicPr>
            <a:picLocks noChangeAspect="1" noChangeArrowheads="1"/>
          </p:cNvPicPr>
          <p:nvPr/>
        </p:nvPicPr>
        <p:blipFill>
          <a:blip r:embed="rId3"/>
          <a:srcRect/>
          <a:stretch>
            <a:fillRect/>
          </a:stretch>
        </p:blipFill>
        <p:spPr bwMode="auto">
          <a:xfrm>
            <a:off x="4724400" y="3390900"/>
            <a:ext cx="4286250" cy="295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1000" fill="hold"/>
                                        <p:tgtEl>
                                          <p:spTgt spid="578562"/>
                                        </p:tgtEl>
                                        <p:attrNameLst>
                                          <p:attrName>ppt_w</p:attrName>
                                        </p:attrNameLst>
                                      </p:cBhvr>
                                      <p:tavLst>
                                        <p:tav tm="0">
                                          <p:val>
                                            <p:fltVal val="0"/>
                                          </p:val>
                                        </p:tav>
                                        <p:tav tm="100000">
                                          <p:val>
                                            <p:strVal val="#ppt_w"/>
                                          </p:val>
                                        </p:tav>
                                      </p:tavLst>
                                    </p:anim>
                                    <p:anim calcmode="lin" valueType="num">
                                      <p:cBhvr>
                                        <p:cTn id="8" dur="1000" fill="hold"/>
                                        <p:tgtEl>
                                          <p:spTgt spid="578562"/>
                                        </p:tgtEl>
                                        <p:attrNameLst>
                                          <p:attrName>ppt_h</p:attrName>
                                        </p:attrNameLst>
                                      </p:cBhvr>
                                      <p:tavLst>
                                        <p:tav tm="0">
                                          <p:val>
                                            <p:fltVal val="0"/>
                                          </p:val>
                                        </p:tav>
                                        <p:tav tm="100000">
                                          <p:val>
                                            <p:strVal val="#ppt_h"/>
                                          </p:val>
                                        </p:tav>
                                      </p:tavLst>
                                    </p:anim>
                                    <p:anim calcmode="lin" valueType="num">
                                      <p:cBhvr>
                                        <p:cTn id="9" dur="1000" fill="hold"/>
                                        <p:tgtEl>
                                          <p:spTgt spid="578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nodeType="clickEffect">
                                  <p:stCondLst>
                                    <p:cond delay="0"/>
                                  </p:stCondLst>
                                  <p:childTnLst>
                                    <p:set>
                                      <p:cBhvr>
                                        <p:cTn id="24" dur="1" fill="hold">
                                          <p:stCondLst>
                                            <p:cond delay="0"/>
                                          </p:stCondLst>
                                        </p:cTn>
                                        <p:tgtEl>
                                          <p:spTgt spid="610306"/>
                                        </p:tgtEl>
                                        <p:attrNameLst>
                                          <p:attrName>style.visibility</p:attrName>
                                        </p:attrNameLst>
                                      </p:cBhvr>
                                      <p:to>
                                        <p:strVal val="visible"/>
                                      </p:to>
                                    </p:set>
                                    <p:animEffect transition="in" filter="wheel(1)">
                                      <p:cBhvr>
                                        <p:cTn id="25" dur="2000"/>
                                        <p:tgtEl>
                                          <p:spTgt spid="610306"/>
                                        </p:tgtEl>
                                      </p:cBhvr>
                                    </p:animEffect>
                                  </p:childTnLst>
                                </p:cTn>
                              </p:par>
                              <p:par>
                                <p:cTn id="26" presetID="21" presetClass="entr" presetSubtype="1" fill="hold" nodeType="withEffect">
                                  <p:stCondLst>
                                    <p:cond delay="0"/>
                                  </p:stCondLst>
                                  <p:childTnLst>
                                    <p:set>
                                      <p:cBhvr>
                                        <p:cTn id="27" dur="1" fill="hold">
                                          <p:stCondLst>
                                            <p:cond delay="0"/>
                                          </p:stCondLst>
                                        </p:cTn>
                                        <p:tgtEl>
                                          <p:spTgt spid="610308"/>
                                        </p:tgtEl>
                                        <p:attrNameLst>
                                          <p:attrName>style.visibility</p:attrName>
                                        </p:attrNameLst>
                                      </p:cBhvr>
                                      <p:to>
                                        <p:strVal val="visible"/>
                                      </p:to>
                                    </p:set>
                                    <p:animEffect transition="in" filter="wheel(1)">
                                      <p:cBhvr>
                                        <p:cTn id="28" dur="2000"/>
                                        <p:tgtEl>
                                          <p:spTgt spid="610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308100" y="152400"/>
            <a:ext cx="6845300" cy="946150"/>
          </a:xfrm>
        </p:spPr>
        <p:txBody>
          <a:bodyPr/>
          <a:lstStyle/>
          <a:p>
            <a:pPr eaLnBrk="1" fontAlgn="auto" hangingPunct="1">
              <a:spcAft>
                <a:spcPts val="0"/>
              </a:spcAft>
              <a:defRPr/>
            </a:pPr>
            <a:r>
              <a:rPr lang="en-US" sz="2800" b="1" dirty="0" smtClean="0">
                <a:solidFill>
                  <a:srgbClr val="FF33CC"/>
                </a:solidFill>
              </a:rPr>
              <a:t>Stages in </a:t>
            </a:r>
            <a:r>
              <a:rPr lang="en-US" sz="2800" b="1" dirty="0">
                <a:solidFill>
                  <a:srgbClr val="FF33CC"/>
                </a:solidFill>
              </a:rPr>
              <a:t>Scientific Method</a:t>
            </a:r>
          </a:p>
        </p:txBody>
      </p:sp>
      <p:sp>
        <p:nvSpPr>
          <p:cNvPr id="578563" name="Rectangle 3"/>
          <p:cNvSpPr>
            <a:spLocks noGrp="1" noChangeArrowheads="1"/>
          </p:cNvSpPr>
          <p:nvPr>
            <p:ph idx="1"/>
          </p:nvPr>
        </p:nvSpPr>
        <p:spPr>
          <a:xfrm>
            <a:off x="838200" y="990600"/>
            <a:ext cx="8001000" cy="2590800"/>
          </a:xfrm>
        </p:spPr>
        <p:txBody>
          <a:bodyPr>
            <a:normAutofit fontScale="92500" lnSpcReduction="20000"/>
          </a:bodyPr>
          <a:lstStyle/>
          <a:p>
            <a:pPr marL="82296" indent="0" eaLnBrk="1" fontAlgn="auto" hangingPunct="1">
              <a:spcAft>
                <a:spcPts val="0"/>
              </a:spcAft>
              <a:buFont typeface="Wingdings 2"/>
              <a:buNone/>
              <a:defRPr/>
            </a:pPr>
            <a:r>
              <a:rPr lang="en-US" sz="2400" i="1" dirty="0" smtClean="0"/>
              <a:t>V. </a:t>
            </a:r>
            <a:r>
              <a:rPr lang="en-US" sz="2400" i="1" dirty="0" smtClean="0">
                <a:solidFill>
                  <a:srgbClr val="FF0000"/>
                </a:solidFill>
              </a:rPr>
              <a:t>Drawing</a:t>
            </a:r>
            <a:r>
              <a:rPr lang="en-US" sz="2400" dirty="0" smtClean="0">
                <a:solidFill>
                  <a:srgbClr val="FF0000"/>
                </a:solidFill>
              </a:rPr>
              <a:t> </a:t>
            </a:r>
            <a:r>
              <a:rPr lang="en-US" sz="2400" i="1" dirty="0" smtClean="0">
                <a:solidFill>
                  <a:srgbClr val="FF0000"/>
                </a:solidFill>
              </a:rPr>
              <a:t>conclusion</a:t>
            </a:r>
          </a:p>
          <a:p>
            <a:pPr marL="365760" indent="-283464" eaLnBrk="1" fontAlgn="auto" hangingPunct="1">
              <a:spcAft>
                <a:spcPts val="0"/>
              </a:spcAft>
              <a:buFont typeface="Wingdings 2"/>
              <a:buChar char=""/>
              <a:defRPr/>
            </a:pPr>
            <a:r>
              <a:rPr lang="en-US" sz="2400" dirty="0" smtClean="0"/>
              <a:t>The </a:t>
            </a:r>
            <a:r>
              <a:rPr lang="en-US" sz="2400" dirty="0"/>
              <a:t>final step in thy scientific method is the conclusion. </a:t>
            </a:r>
            <a:endParaRPr lang="en-US" sz="2400" dirty="0" smtClean="0"/>
          </a:p>
          <a:p>
            <a:pPr marL="365760" indent="-283464" eaLnBrk="1" fontAlgn="auto" hangingPunct="1">
              <a:spcAft>
                <a:spcPts val="0"/>
              </a:spcAft>
              <a:buFont typeface="Wingdings 2"/>
              <a:buChar char=""/>
              <a:defRPr/>
            </a:pPr>
            <a:r>
              <a:rPr lang="en-US" sz="2400" dirty="0" smtClean="0"/>
              <a:t>This </a:t>
            </a:r>
            <a:r>
              <a:rPr lang="en-US" sz="2400" dirty="0"/>
              <a:t>is the summary of the experiment's result, </a:t>
            </a:r>
            <a:r>
              <a:rPr lang="en-US" sz="2400" dirty="0" smtClean="0"/>
              <a:t> and how those </a:t>
            </a:r>
            <a:r>
              <a:rPr lang="en-US" sz="2400" dirty="0"/>
              <a:t>results match up to the hypothesis. </a:t>
            </a:r>
            <a:endParaRPr lang="en-US" sz="2400" dirty="0" smtClean="0"/>
          </a:p>
          <a:p>
            <a:pPr marL="365760" indent="-283464" eaLnBrk="1" fontAlgn="auto" hangingPunct="1">
              <a:spcAft>
                <a:spcPts val="0"/>
              </a:spcAft>
              <a:buFont typeface="Wingdings 2"/>
              <a:buChar char=""/>
              <a:defRPr/>
            </a:pPr>
            <a:r>
              <a:rPr lang="en-US" sz="2400" dirty="0" smtClean="0"/>
              <a:t>The </a:t>
            </a:r>
            <a:r>
              <a:rPr lang="en-US" sz="2400" dirty="0"/>
              <a:t>researcher has two options for making conclusions: based on the results, either </a:t>
            </a:r>
            <a:endParaRPr lang="en-US" sz="2400" dirty="0" smtClean="0"/>
          </a:p>
          <a:p>
            <a:pPr marL="640080" lvl="1" indent="-237744" eaLnBrk="1" fontAlgn="auto" hangingPunct="1">
              <a:spcAft>
                <a:spcPts val="0"/>
              </a:spcAft>
              <a:buFont typeface="Verdana"/>
              <a:buChar char="◦"/>
              <a:defRPr/>
            </a:pPr>
            <a:r>
              <a:rPr lang="en-US" sz="2000" dirty="0" smtClean="0">
                <a:solidFill>
                  <a:srgbClr val="FF0000"/>
                </a:solidFill>
              </a:rPr>
              <a:t>(</a:t>
            </a:r>
            <a:r>
              <a:rPr lang="en-US" sz="2000" dirty="0">
                <a:solidFill>
                  <a:srgbClr val="FF0000"/>
                </a:solidFill>
              </a:rPr>
              <a:t>1) you can reject the hypothesis, or </a:t>
            </a:r>
            <a:endParaRPr lang="en-US" sz="2000" dirty="0" smtClean="0">
              <a:solidFill>
                <a:srgbClr val="FF0000"/>
              </a:solidFill>
            </a:endParaRPr>
          </a:p>
          <a:p>
            <a:pPr marL="640080" lvl="1" indent="-237744" eaLnBrk="1" fontAlgn="auto" hangingPunct="1">
              <a:spcAft>
                <a:spcPts val="0"/>
              </a:spcAft>
              <a:buFont typeface="Verdana"/>
              <a:buChar char="◦"/>
              <a:defRPr/>
            </a:pPr>
            <a:r>
              <a:rPr lang="en-US" sz="2000" dirty="0" smtClean="0">
                <a:solidFill>
                  <a:srgbClr val="FF0000"/>
                </a:solidFill>
              </a:rPr>
              <a:t>(</a:t>
            </a:r>
            <a:r>
              <a:rPr lang="en-US" sz="2000" dirty="0">
                <a:solidFill>
                  <a:srgbClr val="FF0000"/>
                </a:solidFill>
              </a:rPr>
              <a:t>2) you cannot reject the </a:t>
            </a:r>
            <a:r>
              <a:rPr lang="en-US" sz="2000" dirty="0" smtClean="0">
                <a:solidFill>
                  <a:srgbClr val="FF0000"/>
                </a:solidFill>
              </a:rPr>
              <a:t>hypothesis.</a:t>
            </a:r>
            <a:endParaRPr lang="en-US" sz="2000" dirty="0">
              <a:solidFill>
                <a:srgbClr val="FF0000"/>
              </a:solidFill>
            </a:endParaRPr>
          </a:p>
        </p:txBody>
      </p:sp>
      <p:pic>
        <p:nvPicPr>
          <p:cNvPr id="611330" name="Picture 2" descr="http://cdn.followpics.com/show/imgs/ea78ee0214f262299c7379913a6807d2_small.jpg"/>
          <p:cNvPicPr>
            <a:picLocks noChangeAspect="1" noChangeArrowheads="1"/>
          </p:cNvPicPr>
          <p:nvPr/>
        </p:nvPicPr>
        <p:blipFill>
          <a:blip r:embed="rId2"/>
          <a:srcRect/>
          <a:stretch>
            <a:fillRect/>
          </a:stretch>
        </p:blipFill>
        <p:spPr bwMode="auto">
          <a:xfrm>
            <a:off x="6638925" y="2895600"/>
            <a:ext cx="2428875" cy="3238500"/>
          </a:xfrm>
          <a:prstGeom prst="rect">
            <a:avLst/>
          </a:prstGeom>
          <a:noFill/>
          <a:ln w="9525">
            <a:noFill/>
            <a:miter lim="800000"/>
            <a:headEnd/>
            <a:tailEnd/>
          </a:ln>
        </p:spPr>
      </p:pic>
      <p:sp>
        <p:nvSpPr>
          <p:cNvPr id="7" name="Rectangle 3"/>
          <p:cNvSpPr txBox="1">
            <a:spLocks noChangeArrowheads="1"/>
          </p:cNvSpPr>
          <p:nvPr/>
        </p:nvSpPr>
        <p:spPr>
          <a:xfrm>
            <a:off x="838200" y="3665538"/>
            <a:ext cx="6019800" cy="3116262"/>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defRPr/>
            </a:pPr>
            <a:r>
              <a:rPr lang="en-US" sz="2400" dirty="0" smtClean="0"/>
              <a:t>A scientific experiment isn't a failure if it proves your hypothesis wrong or it your prediction isn't accurate. </a:t>
            </a:r>
          </a:p>
          <a:p>
            <a:pPr>
              <a:defRPr/>
            </a:pPr>
            <a:r>
              <a:rPr lang="en-US" sz="2400" dirty="0" smtClean="0"/>
              <a:t>A science fair experiment is only a failure if its design is flawed. </a:t>
            </a:r>
          </a:p>
          <a:p>
            <a:pPr>
              <a:defRPr/>
            </a:pPr>
            <a:r>
              <a:rPr lang="en-US" sz="2400" dirty="0" smtClean="0"/>
              <a:t>A flawed experiment is one that </a:t>
            </a:r>
          </a:p>
          <a:p>
            <a:pPr lvl="1">
              <a:defRPr/>
            </a:pPr>
            <a:r>
              <a:rPr lang="en-US" sz="2000" dirty="0" smtClean="0">
                <a:solidFill>
                  <a:srgbClr val="FF0000"/>
                </a:solidFill>
              </a:rPr>
              <a:t>(1) doesn‘t keep its variables under control, and </a:t>
            </a:r>
          </a:p>
          <a:p>
            <a:pPr lvl="1">
              <a:defRPr/>
            </a:pPr>
            <a:r>
              <a:rPr lang="en-US" sz="2000" dirty="0" smtClean="0">
                <a:solidFill>
                  <a:srgbClr val="FF0000"/>
                </a:solidFill>
              </a:rPr>
              <a:t>(2) doesn't sufficiently answer the question that you asked of it.</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1000" fill="hold"/>
                                        <p:tgtEl>
                                          <p:spTgt spid="578562"/>
                                        </p:tgtEl>
                                        <p:attrNameLst>
                                          <p:attrName>ppt_w</p:attrName>
                                        </p:attrNameLst>
                                      </p:cBhvr>
                                      <p:tavLst>
                                        <p:tav tm="0">
                                          <p:val>
                                            <p:fltVal val="0"/>
                                          </p:val>
                                        </p:tav>
                                        <p:tav tm="100000">
                                          <p:val>
                                            <p:strVal val="#ppt_w"/>
                                          </p:val>
                                        </p:tav>
                                      </p:tavLst>
                                    </p:anim>
                                    <p:anim calcmode="lin" valueType="num">
                                      <p:cBhvr>
                                        <p:cTn id="8" dur="1000" fill="hold"/>
                                        <p:tgtEl>
                                          <p:spTgt spid="578562"/>
                                        </p:tgtEl>
                                        <p:attrNameLst>
                                          <p:attrName>ppt_h</p:attrName>
                                        </p:attrNameLst>
                                      </p:cBhvr>
                                      <p:tavLst>
                                        <p:tav tm="0">
                                          <p:val>
                                            <p:fltVal val="0"/>
                                          </p:val>
                                        </p:tav>
                                        <p:tav tm="100000">
                                          <p:val>
                                            <p:strVal val="#ppt_h"/>
                                          </p:val>
                                        </p:tav>
                                      </p:tavLst>
                                    </p:anim>
                                    <p:anim calcmode="lin" valueType="num">
                                      <p:cBhvr>
                                        <p:cTn id="9" dur="1000" fill="hold"/>
                                        <p:tgtEl>
                                          <p:spTgt spid="578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78563">
                                            <p:txEl>
                                              <p:pRg st="3" end="3"/>
                                            </p:txEl>
                                          </p:spTgt>
                                        </p:tgtEl>
                                        <p:attrNameLst>
                                          <p:attrName>style.visibility</p:attrName>
                                        </p:attrNameLst>
                                      </p:cBhvr>
                                      <p:to>
                                        <p:strVal val="visible"/>
                                      </p:to>
                                    </p:set>
                                    <p:animEffect transition="in" filter="strips(downLeft)">
                                      <p:cBhvr>
                                        <p:cTn id="30" dur="500"/>
                                        <p:tgtEl>
                                          <p:spTgt spid="578563">
                                            <p:txEl>
                                              <p:pRg st="3" end="3"/>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578563">
                                            <p:txEl>
                                              <p:pRg st="4" end="4"/>
                                            </p:txEl>
                                          </p:spTgt>
                                        </p:tgtEl>
                                        <p:attrNameLst>
                                          <p:attrName>style.visibility</p:attrName>
                                        </p:attrNameLst>
                                      </p:cBhvr>
                                      <p:to>
                                        <p:strVal val="visible"/>
                                      </p:to>
                                    </p:set>
                                    <p:animEffect transition="in" filter="strips(downLeft)">
                                      <p:cBhvr>
                                        <p:cTn id="33" dur="500"/>
                                        <p:tgtEl>
                                          <p:spTgt spid="578563">
                                            <p:txEl>
                                              <p:pRg st="4" end="4"/>
                                            </p:txEl>
                                          </p:spTgt>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578563">
                                            <p:txEl>
                                              <p:pRg st="5" end="5"/>
                                            </p:txEl>
                                          </p:spTgt>
                                        </p:tgtEl>
                                        <p:attrNameLst>
                                          <p:attrName>style.visibility</p:attrName>
                                        </p:attrNameLst>
                                      </p:cBhvr>
                                      <p:to>
                                        <p:strVal val="visible"/>
                                      </p:to>
                                    </p:set>
                                    <p:animEffect transition="in" filter="strips(downLeft)">
                                      <p:cBhvr>
                                        <p:cTn id="36" dur="500"/>
                                        <p:tgtEl>
                                          <p:spTgt spid="57856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strips(downLeft)">
                                      <p:cBhvr>
                                        <p:cTn id="41" dur="500"/>
                                        <p:tgtEl>
                                          <p:spTgt spid="7">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strips(downLeft)">
                                      <p:cBhvr>
                                        <p:cTn id="46" dur="500"/>
                                        <p:tgtEl>
                                          <p:spTgt spid="7">
                                            <p:txEl>
                                              <p:pRg st="1" end="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strips(downLeft)">
                                      <p:cBhvr>
                                        <p:cTn id="51" dur="500"/>
                                        <p:tgtEl>
                                          <p:spTgt spid="7">
                                            <p:txEl>
                                              <p:pRg st="2" end="2"/>
                                            </p:txEl>
                                          </p:spTgt>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7">
                                            <p:txEl>
                                              <p:pRg st="3" end="3"/>
                                            </p:txEl>
                                          </p:spTgt>
                                        </p:tgtEl>
                                        <p:attrNameLst>
                                          <p:attrName>style.visibility</p:attrName>
                                        </p:attrNameLst>
                                      </p:cBhvr>
                                      <p:to>
                                        <p:strVal val="visible"/>
                                      </p:to>
                                    </p:set>
                                    <p:animEffect transition="in" filter="strips(downLeft)">
                                      <p:cBhvr>
                                        <p:cTn id="54" dur="500"/>
                                        <p:tgtEl>
                                          <p:spTgt spid="7">
                                            <p:txEl>
                                              <p:pRg st="3" end="3"/>
                                            </p:txEl>
                                          </p:spTgt>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strips(downLeft)">
                                      <p:cBhvr>
                                        <p:cTn id="57" dur="500"/>
                                        <p:tgtEl>
                                          <p:spTgt spid="7">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1" presetClass="entr" presetSubtype="1" fill="hold" nodeType="clickEffect">
                                  <p:stCondLst>
                                    <p:cond delay="0"/>
                                  </p:stCondLst>
                                  <p:childTnLst>
                                    <p:set>
                                      <p:cBhvr>
                                        <p:cTn id="61" dur="1" fill="hold">
                                          <p:stCondLst>
                                            <p:cond delay="0"/>
                                          </p:stCondLst>
                                        </p:cTn>
                                        <p:tgtEl>
                                          <p:spTgt spid="611330"/>
                                        </p:tgtEl>
                                        <p:attrNameLst>
                                          <p:attrName>style.visibility</p:attrName>
                                        </p:attrNameLst>
                                      </p:cBhvr>
                                      <p:to>
                                        <p:strVal val="visible"/>
                                      </p:to>
                                    </p:set>
                                    <p:animEffect transition="in" filter="wheel(1)">
                                      <p:cBhvr>
                                        <p:cTn id="62" dur="2000"/>
                                        <p:tgtEl>
                                          <p:spTgt spid="611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3" grpId="0" build="p" autoUpdateAnimBg="0"/>
      <p:bldP spid="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838200" y="457200"/>
            <a:ext cx="8077200" cy="6172200"/>
          </a:xfrm>
        </p:spPr>
        <p:txBody>
          <a:bodyPr/>
          <a:lstStyle/>
          <a:p>
            <a:pPr algn="just"/>
            <a:r>
              <a:rPr lang="en-US" sz="2000" b="1" smtClean="0"/>
              <a:t>Module 1: Introduction to science and the methodology of science (4 hrs) </a:t>
            </a:r>
            <a:endParaRPr lang="en-US" sz="2000" smtClean="0"/>
          </a:p>
          <a:p>
            <a:pPr algn="just"/>
            <a:r>
              <a:rPr lang="en-US" sz="2000" smtClean="0"/>
              <a:t>Scientific method: steps involved - observation and thoughts, formulation of hypothesis; inductive reasoning - testing of hypothesis; deductive reasoning - experimentation - formulation of theories and laws. </a:t>
            </a:r>
          </a:p>
          <a:p>
            <a:pPr algn="just"/>
            <a:r>
              <a:rPr lang="en-US" sz="2000" b="1" smtClean="0"/>
              <a:t>Module 2: Experimentation in science (4 hrs) </a:t>
            </a:r>
            <a:endParaRPr lang="en-US" sz="2000" smtClean="0"/>
          </a:p>
          <a:p>
            <a:pPr algn="just"/>
            <a:r>
              <a:rPr lang="en-US" sz="2000" smtClean="0"/>
              <a:t>Selection of a problem - searching the literature – designing of experiments - selection of variables, study area, and a suitable design. Need of control, treatments and replication. Mendel‟s experiments as an example of moving from observations to questions, then to hypothesis and finally to experimentation. Ethics in science.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2358" name="Picture 6" descr="https://encrypted-tbn2.gstatic.com/images?q=tbn:ANd9GcTU97-BrgemyibvoBR9y1rPZUCvoBb4lSAHIPA_tKLmxCqHMZ0ZUw"/>
          <p:cNvPicPr>
            <a:picLocks noChangeAspect="1" noChangeArrowheads="1"/>
          </p:cNvPicPr>
          <p:nvPr/>
        </p:nvPicPr>
        <p:blipFill>
          <a:blip r:embed="rId2"/>
          <a:srcRect/>
          <a:stretch>
            <a:fillRect/>
          </a:stretch>
        </p:blipFill>
        <p:spPr bwMode="auto">
          <a:xfrm>
            <a:off x="6962775" y="571500"/>
            <a:ext cx="2105025" cy="2171700"/>
          </a:xfrm>
          <a:prstGeom prst="rect">
            <a:avLst/>
          </a:prstGeom>
          <a:noFill/>
          <a:ln w="9525">
            <a:noFill/>
            <a:miter lim="800000"/>
            <a:headEnd/>
            <a:tailEnd/>
          </a:ln>
        </p:spPr>
      </p:pic>
      <p:sp>
        <p:nvSpPr>
          <p:cNvPr id="578562" name="Rectangle 2"/>
          <p:cNvSpPr>
            <a:spLocks noGrp="1" noChangeArrowheads="1"/>
          </p:cNvSpPr>
          <p:nvPr>
            <p:ph type="title"/>
          </p:nvPr>
        </p:nvSpPr>
        <p:spPr>
          <a:xfrm>
            <a:off x="1308100" y="152400"/>
            <a:ext cx="6845300" cy="946150"/>
          </a:xfrm>
        </p:spPr>
        <p:txBody>
          <a:bodyPr/>
          <a:lstStyle/>
          <a:p>
            <a:pPr eaLnBrk="1" fontAlgn="auto" hangingPunct="1">
              <a:spcAft>
                <a:spcPts val="0"/>
              </a:spcAft>
              <a:defRPr/>
            </a:pPr>
            <a:r>
              <a:rPr lang="en-US" sz="2800" b="1" dirty="0" smtClean="0">
                <a:solidFill>
                  <a:srgbClr val="FF33CC"/>
                </a:solidFill>
              </a:rPr>
              <a:t>Stages in </a:t>
            </a:r>
            <a:r>
              <a:rPr lang="en-US" sz="2800" b="1" dirty="0">
                <a:solidFill>
                  <a:srgbClr val="FF33CC"/>
                </a:solidFill>
              </a:rPr>
              <a:t>Scientific Method</a:t>
            </a:r>
          </a:p>
        </p:txBody>
      </p:sp>
      <p:sp>
        <p:nvSpPr>
          <p:cNvPr id="578563" name="Rectangle 3"/>
          <p:cNvSpPr>
            <a:spLocks noGrp="1" noChangeArrowheads="1"/>
          </p:cNvSpPr>
          <p:nvPr>
            <p:ph idx="1"/>
          </p:nvPr>
        </p:nvSpPr>
        <p:spPr>
          <a:xfrm>
            <a:off x="381000" y="1066800"/>
            <a:ext cx="8001000" cy="4800600"/>
          </a:xfrm>
        </p:spPr>
        <p:txBody>
          <a:bodyPr>
            <a:normAutofit/>
          </a:bodyPr>
          <a:lstStyle/>
          <a:p>
            <a:pPr marL="82296" indent="0" eaLnBrk="1" fontAlgn="auto" hangingPunct="1">
              <a:spcAft>
                <a:spcPts val="0"/>
              </a:spcAft>
              <a:buFont typeface="Wingdings 2"/>
              <a:buNone/>
              <a:defRPr/>
            </a:pPr>
            <a:r>
              <a:rPr lang="en-US" sz="2400" i="1" dirty="0" smtClean="0"/>
              <a:t>VI</a:t>
            </a:r>
            <a:r>
              <a:rPr lang="en-US" sz="2400" i="1" dirty="0" smtClean="0">
                <a:solidFill>
                  <a:srgbClr val="FF0000"/>
                </a:solidFill>
              </a:rPr>
              <a:t>. Communicating the results</a:t>
            </a:r>
            <a:r>
              <a:rPr lang="en-US" sz="2400" i="1" dirty="0" smtClean="0"/>
              <a:t>.</a:t>
            </a:r>
          </a:p>
          <a:p>
            <a:pPr marL="365760" indent="-283464" eaLnBrk="1" fontAlgn="auto" hangingPunct="1">
              <a:spcAft>
                <a:spcPts val="0"/>
              </a:spcAft>
              <a:buFont typeface="Wingdings 2"/>
              <a:buChar char=""/>
              <a:defRPr/>
            </a:pPr>
            <a:r>
              <a:rPr lang="en-US" sz="2400" dirty="0" smtClean="0"/>
              <a:t>To complete the </a:t>
            </a:r>
            <a:r>
              <a:rPr lang="en-US" sz="2400" dirty="0"/>
              <a:t>scientific project, communication </a:t>
            </a:r>
            <a:r>
              <a:rPr lang="en-US" sz="2400" dirty="0" smtClean="0"/>
              <a:t>            of results </a:t>
            </a:r>
            <a:r>
              <a:rPr lang="en-US" sz="2400" dirty="0"/>
              <a:t>to others in a final report or </a:t>
            </a:r>
            <a:r>
              <a:rPr lang="en-US" sz="2400" i="1" dirty="0"/>
              <a:t>via </a:t>
            </a:r>
            <a:r>
              <a:rPr lang="en-US" sz="2400" dirty="0"/>
              <a:t>scientific publications (magazines, journals </a:t>
            </a:r>
            <a:r>
              <a:rPr lang="en-US" sz="2400" dirty="0" smtClean="0"/>
              <a:t>etc. is </a:t>
            </a:r>
            <a:r>
              <a:rPr lang="en-US" sz="2400" dirty="0"/>
              <a:t>needed. </a:t>
            </a:r>
            <a:endParaRPr lang="en-US" sz="2400" dirty="0" smtClean="0"/>
          </a:p>
          <a:p>
            <a:pPr marL="365760" indent="-283464" eaLnBrk="1" fontAlgn="auto" hangingPunct="1">
              <a:spcAft>
                <a:spcPts val="0"/>
              </a:spcAft>
              <a:buFont typeface="Wingdings 2"/>
              <a:buChar char=""/>
              <a:defRPr/>
            </a:pPr>
            <a:r>
              <a:rPr lang="en-US" sz="2400" dirty="0" smtClean="0"/>
              <a:t>Professional </a:t>
            </a:r>
            <a:r>
              <a:rPr lang="en-US" sz="2400" dirty="0"/>
              <a:t>scientists do almost publish their final report or conclusions in a scientific journal or by presenting their results on a poster at a scientific meeting.</a:t>
            </a:r>
          </a:p>
        </p:txBody>
      </p:sp>
      <p:pic>
        <p:nvPicPr>
          <p:cNvPr id="612354" name="Picture 2" descr="http://munevarassociates.com/Assets/Images_Shared/LandingPage_8940489Medium_400x295.jpg"/>
          <p:cNvPicPr>
            <a:picLocks noChangeAspect="1" noChangeArrowheads="1"/>
          </p:cNvPicPr>
          <p:nvPr/>
        </p:nvPicPr>
        <p:blipFill>
          <a:blip r:embed="rId3"/>
          <a:srcRect/>
          <a:stretch>
            <a:fillRect/>
          </a:stretch>
        </p:blipFill>
        <p:spPr bwMode="auto">
          <a:xfrm>
            <a:off x="304800" y="3886200"/>
            <a:ext cx="3810000" cy="2809875"/>
          </a:xfrm>
          <a:prstGeom prst="rect">
            <a:avLst/>
          </a:prstGeom>
          <a:noFill/>
          <a:ln w="9525">
            <a:noFill/>
            <a:miter lim="800000"/>
            <a:headEnd/>
            <a:tailEnd/>
          </a:ln>
        </p:spPr>
      </p:pic>
      <p:pic>
        <p:nvPicPr>
          <p:cNvPr id="612356" name="Picture 4" descr="https://encrypted-tbn2.gstatic.com/images?q=tbn:ANd9GcTFlyWx534I3hiwqUqfKT0_Y7jkMStlMO0r9xpkjI9bfL2qvepE"/>
          <p:cNvPicPr>
            <a:picLocks noChangeAspect="1" noChangeArrowheads="1"/>
          </p:cNvPicPr>
          <p:nvPr/>
        </p:nvPicPr>
        <p:blipFill>
          <a:blip r:embed="rId4"/>
          <a:srcRect/>
          <a:stretch>
            <a:fillRect/>
          </a:stretch>
        </p:blipFill>
        <p:spPr bwMode="auto">
          <a:xfrm>
            <a:off x="4267200" y="3886200"/>
            <a:ext cx="4183063" cy="2773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1000" fill="hold"/>
                                        <p:tgtEl>
                                          <p:spTgt spid="578562"/>
                                        </p:tgtEl>
                                        <p:attrNameLst>
                                          <p:attrName>ppt_w</p:attrName>
                                        </p:attrNameLst>
                                      </p:cBhvr>
                                      <p:tavLst>
                                        <p:tav tm="0">
                                          <p:val>
                                            <p:fltVal val="0"/>
                                          </p:val>
                                        </p:tav>
                                        <p:tav tm="100000">
                                          <p:val>
                                            <p:strVal val="#ppt_w"/>
                                          </p:val>
                                        </p:tav>
                                      </p:tavLst>
                                    </p:anim>
                                    <p:anim calcmode="lin" valueType="num">
                                      <p:cBhvr>
                                        <p:cTn id="8" dur="1000" fill="hold"/>
                                        <p:tgtEl>
                                          <p:spTgt spid="578562"/>
                                        </p:tgtEl>
                                        <p:attrNameLst>
                                          <p:attrName>ppt_h</p:attrName>
                                        </p:attrNameLst>
                                      </p:cBhvr>
                                      <p:tavLst>
                                        <p:tav tm="0">
                                          <p:val>
                                            <p:fltVal val="0"/>
                                          </p:val>
                                        </p:tav>
                                        <p:tav tm="100000">
                                          <p:val>
                                            <p:strVal val="#ppt_h"/>
                                          </p:val>
                                        </p:tav>
                                      </p:tavLst>
                                    </p:anim>
                                    <p:anim calcmode="lin" valueType="num">
                                      <p:cBhvr>
                                        <p:cTn id="9" dur="1000" fill="hold"/>
                                        <p:tgtEl>
                                          <p:spTgt spid="578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nodeType="clickEffect">
                                  <p:stCondLst>
                                    <p:cond delay="0"/>
                                  </p:stCondLst>
                                  <p:childTnLst>
                                    <p:set>
                                      <p:cBhvr>
                                        <p:cTn id="29" dur="1" fill="hold">
                                          <p:stCondLst>
                                            <p:cond delay="0"/>
                                          </p:stCondLst>
                                        </p:cTn>
                                        <p:tgtEl>
                                          <p:spTgt spid="612358"/>
                                        </p:tgtEl>
                                        <p:attrNameLst>
                                          <p:attrName>style.visibility</p:attrName>
                                        </p:attrNameLst>
                                      </p:cBhvr>
                                      <p:to>
                                        <p:strVal val="visible"/>
                                      </p:to>
                                    </p:set>
                                    <p:animEffect transition="in" filter="wheel(1)">
                                      <p:cBhvr>
                                        <p:cTn id="30" dur="2000"/>
                                        <p:tgtEl>
                                          <p:spTgt spid="612358"/>
                                        </p:tgtEl>
                                      </p:cBhvr>
                                    </p:animEffect>
                                  </p:childTnLst>
                                </p:cTn>
                              </p:par>
                              <p:par>
                                <p:cTn id="31" presetID="21" presetClass="entr" presetSubtype="1" fill="hold" nodeType="withEffect">
                                  <p:stCondLst>
                                    <p:cond delay="0"/>
                                  </p:stCondLst>
                                  <p:childTnLst>
                                    <p:set>
                                      <p:cBhvr>
                                        <p:cTn id="32" dur="1" fill="hold">
                                          <p:stCondLst>
                                            <p:cond delay="0"/>
                                          </p:stCondLst>
                                        </p:cTn>
                                        <p:tgtEl>
                                          <p:spTgt spid="612356"/>
                                        </p:tgtEl>
                                        <p:attrNameLst>
                                          <p:attrName>style.visibility</p:attrName>
                                        </p:attrNameLst>
                                      </p:cBhvr>
                                      <p:to>
                                        <p:strVal val="visible"/>
                                      </p:to>
                                    </p:set>
                                    <p:animEffect transition="in" filter="wheel(1)">
                                      <p:cBhvr>
                                        <p:cTn id="33" dur="2000"/>
                                        <p:tgtEl>
                                          <p:spTgt spid="612356"/>
                                        </p:tgtEl>
                                      </p:cBhvr>
                                    </p:animEffect>
                                  </p:childTnLst>
                                </p:cTn>
                              </p:par>
                              <p:par>
                                <p:cTn id="34" presetID="21" presetClass="entr" presetSubtype="1" fill="hold" nodeType="withEffect">
                                  <p:stCondLst>
                                    <p:cond delay="0"/>
                                  </p:stCondLst>
                                  <p:childTnLst>
                                    <p:set>
                                      <p:cBhvr>
                                        <p:cTn id="35" dur="1" fill="hold">
                                          <p:stCondLst>
                                            <p:cond delay="0"/>
                                          </p:stCondLst>
                                        </p:cTn>
                                        <p:tgtEl>
                                          <p:spTgt spid="612354"/>
                                        </p:tgtEl>
                                        <p:attrNameLst>
                                          <p:attrName>style.visibility</p:attrName>
                                        </p:attrNameLst>
                                      </p:cBhvr>
                                      <p:to>
                                        <p:strVal val="visible"/>
                                      </p:to>
                                    </p:set>
                                    <p:animEffect transition="in" filter="wheel(1)">
                                      <p:cBhvr>
                                        <p:cTn id="36" dur="2000"/>
                                        <p:tgtEl>
                                          <p:spTgt spid="612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1" name="Rectangle 3"/>
          <p:cNvSpPr>
            <a:spLocks noGrp="1" noChangeArrowheads="1"/>
          </p:cNvSpPr>
          <p:nvPr>
            <p:ph idx="1"/>
          </p:nvPr>
        </p:nvSpPr>
        <p:spPr>
          <a:xfrm>
            <a:off x="990600" y="533400"/>
            <a:ext cx="7497763" cy="4267200"/>
          </a:xfrm>
        </p:spPr>
        <p:txBody>
          <a:bodyPr>
            <a:noAutofit/>
          </a:bodyPr>
          <a:lstStyle/>
          <a:p>
            <a:pPr marL="82296" indent="0" eaLnBrk="1" fontAlgn="auto" hangingPunct="1">
              <a:spcAft>
                <a:spcPts val="0"/>
              </a:spcAft>
              <a:buFont typeface="Wingdings 2"/>
              <a:buNone/>
              <a:defRPr/>
            </a:pPr>
            <a:r>
              <a:rPr lang="en-US" sz="2400" b="1" dirty="0" smtClean="0">
                <a:latin typeface="Calibri" pitchFamily="34" charset="0"/>
                <a:cs typeface="Calibri" pitchFamily="34" charset="0"/>
              </a:rPr>
              <a:t>Myth </a:t>
            </a:r>
            <a:r>
              <a:rPr lang="en-US" sz="2400" b="1" dirty="0">
                <a:latin typeface="Calibri" pitchFamily="34" charset="0"/>
                <a:cs typeface="Calibri" pitchFamily="34" charset="0"/>
              </a:rPr>
              <a:t>of a scientific method</a:t>
            </a:r>
          </a:p>
          <a:p>
            <a:pPr marL="365760" indent="-283464" algn="just" eaLnBrk="1" fontAlgn="auto" hangingPunct="1">
              <a:spcAft>
                <a:spcPts val="0"/>
              </a:spcAft>
              <a:buFont typeface="Wingdings 2"/>
              <a:buChar char=""/>
              <a:defRPr/>
            </a:pPr>
            <a:r>
              <a:rPr lang="en-US" sz="2400" dirty="0">
                <a:latin typeface="Calibri" pitchFamily="34" charset="0"/>
                <a:cs typeface="Calibri" pitchFamily="34" charset="0"/>
              </a:rPr>
              <a:t>Our brief examination of the history of science suggests that trial and error have refined the following elements of </a:t>
            </a:r>
            <a:r>
              <a:rPr lang="en-US" sz="2400" dirty="0" smtClean="0">
                <a:latin typeface="Calibri" pitchFamily="34" charset="0"/>
                <a:cs typeface="Calibri" pitchFamily="34" charset="0"/>
              </a:rPr>
              <a:t>modern, </a:t>
            </a:r>
            <a:r>
              <a:rPr lang="en-US" sz="2400" dirty="0">
                <a:latin typeface="Calibri" pitchFamily="34" charset="0"/>
                <a:cs typeface="Calibri" pitchFamily="34" charset="0"/>
              </a:rPr>
              <a:t>successful scientific method: </a:t>
            </a:r>
            <a:endParaRPr lang="en-US" sz="2400" dirty="0" smtClean="0">
              <a:latin typeface="Calibri" pitchFamily="34" charset="0"/>
              <a:cs typeface="Calibri" pitchFamily="34" charset="0"/>
            </a:endParaRPr>
          </a:p>
          <a:p>
            <a:pPr marL="365760" indent="-283464" algn="just" eaLnBrk="1" fontAlgn="auto" hangingPunct="1">
              <a:spcAft>
                <a:spcPts val="0"/>
              </a:spcAft>
              <a:buFont typeface="Wingdings 2"/>
              <a:buChar char=""/>
              <a:defRPr/>
            </a:pPr>
            <a:r>
              <a:rPr lang="en-US" sz="2400" b="1" dirty="0" smtClean="0">
                <a:latin typeface="Calibri" pitchFamily="34" charset="0"/>
                <a:cs typeface="Calibri" pitchFamily="34" charset="0"/>
              </a:rPr>
              <a:t>Facts</a:t>
            </a:r>
            <a:r>
              <a:rPr lang="en-US" sz="2400" dirty="0" smtClean="0">
                <a:latin typeface="Calibri" pitchFamily="34" charset="0"/>
                <a:cs typeface="Calibri" pitchFamily="34" charset="0"/>
              </a:rPr>
              <a:t> </a:t>
            </a:r>
            <a:r>
              <a:rPr lang="en-US" sz="2400" dirty="0">
                <a:latin typeface="Calibri" pitchFamily="34" charset="0"/>
                <a:cs typeface="Calibri" pitchFamily="34" charset="0"/>
              </a:rPr>
              <a:t>are collected by carefully controlled experiments. </a:t>
            </a:r>
            <a:endParaRPr lang="en-US" sz="2400" dirty="0" smtClean="0">
              <a:latin typeface="Calibri" pitchFamily="34" charset="0"/>
              <a:cs typeface="Calibri" pitchFamily="34" charset="0"/>
            </a:endParaRPr>
          </a:p>
          <a:p>
            <a:pPr marL="365760" indent="-283464" algn="just" eaLnBrk="1" fontAlgn="auto" hangingPunct="1">
              <a:spcAft>
                <a:spcPts val="0"/>
              </a:spcAft>
              <a:buFont typeface="Wingdings 2"/>
              <a:buChar char=""/>
              <a:defRPr/>
            </a:pPr>
            <a:r>
              <a:rPr lang="en-US" sz="2400" dirty="0" smtClean="0">
                <a:latin typeface="Calibri" pitchFamily="34" charset="0"/>
                <a:cs typeface="Calibri" pitchFamily="34" charset="0"/>
              </a:rPr>
              <a:t>Based </a:t>
            </a:r>
            <a:r>
              <a:rPr lang="en-US" sz="2400" dirty="0">
                <a:latin typeface="Calibri" pitchFamily="34" charset="0"/>
                <a:cs typeface="Calibri" pitchFamily="34" charset="0"/>
              </a:rPr>
              <a:t>on these facts, verifiable hypotheses are proposed, objectively tested by further experiments, and thereby proven or discarded. </a:t>
            </a:r>
            <a:endParaRPr lang="en-US" sz="2400" dirty="0" smtClean="0">
              <a:latin typeface="Calibri" pitchFamily="34" charset="0"/>
              <a:cs typeface="Calibri" pitchFamily="34" charset="0"/>
            </a:endParaRPr>
          </a:p>
          <a:p>
            <a:pPr marL="365760" indent="-283464" algn="just" eaLnBrk="1" fontAlgn="auto" hangingPunct="1">
              <a:spcAft>
                <a:spcPts val="0"/>
              </a:spcAft>
              <a:buFont typeface="Wingdings 2"/>
              <a:buChar char=""/>
              <a:defRPr/>
            </a:pPr>
            <a:r>
              <a:rPr lang="en-US" sz="2400" dirty="0" smtClean="0">
                <a:latin typeface="Calibri" pitchFamily="34" charset="0"/>
                <a:cs typeface="Calibri" pitchFamily="34" charset="0"/>
              </a:rPr>
              <a:t>Explanatory </a:t>
            </a:r>
            <a:r>
              <a:rPr lang="en-US" sz="2400" b="1" dirty="0">
                <a:latin typeface="Calibri" pitchFamily="34" charset="0"/>
                <a:cs typeface="Calibri" pitchFamily="34" charset="0"/>
              </a:rPr>
              <a:t>concepts</a:t>
            </a:r>
            <a:r>
              <a:rPr lang="en-US" sz="2400" dirty="0">
                <a:latin typeface="Calibri" pitchFamily="34" charset="0"/>
                <a:cs typeface="Calibri" pitchFamily="34" charset="0"/>
              </a:rPr>
              <a:t> can be given different labels, depending on our confidence in their reliability</a:t>
            </a:r>
            <a:r>
              <a:rPr lang="en-US" sz="2400" dirty="0" smtClean="0">
                <a:latin typeface="Calibri" pitchFamily="34" charset="0"/>
                <a:cs typeface="Calibri" pitchFamily="34" charset="0"/>
              </a:rPr>
              <a:t>.</a:t>
            </a:r>
            <a:endParaRPr lang="en-US" sz="2400" dirty="0">
              <a:latin typeface="Calibri" pitchFamily="34" charset="0"/>
              <a:cs typeface="Calibri" pitchFamily="34" charset="0"/>
            </a:endParaRPr>
          </a:p>
        </p:txBody>
      </p:sp>
      <p:pic>
        <p:nvPicPr>
          <p:cNvPr id="575493" name="Picture 5" descr="https://encrypted-tbn2.gstatic.com/images?q=tbn:ANd9GcS4rH0tYZPlNn3gA5YKTtSTH6Vt-omWFTUi5IS5OoU0B8xeqDTh"/>
          <p:cNvPicPr>
            <a:picLocks noChangeAspect="1" noChangeArrowheads="1"/>
          </p:cNvPicPr>
          <p:nvPr/>
        </p:nvPicPr>
        <p:blipFill>
          <a:blip r:embed="rId2"/>
          <a:srcRect/>
          <a:stretch>
            <a:fillRect/>
          </a:stretch>
        </p:blipFill>
        <p:spPr bwMode="auto">
          <a:xfrm>
            <a:off x="1143000" y="4648200"/>
            <a:ext cx="2495550" cy="183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animEffect transition="in" filter="dissolve">
                                      <p:cBhvr>
                                        <p:cTn id="7" dur="500"/>
                                        <p:tgtEl>
                                          <p:spTgt spid="575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5491">
                                            <p:txEl>
                                              <p:pRg st="1" end="1"/>
                                            </p:txEl>
                                          </p:spTgt>
                                        </p:tgtEl>
                                        <p:attrNameLst>
                                          <p:attrName>style.visibility</p:attrName>
                                        </p:attrNameLst>
                                      </p:cBhvr>
                                      <p:to>
                                        <p:strVal val="visible"/>
                                      </p:to>
                                    </p:set>
                                    <p:animEffect transition="in" filter="dissolve">
                                      <p:cBhvr>
                                        <p:cTn id="12" dur="500"/>
                                        <p:tgtEl>
                                          <p:spTgt spid="575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5491">
                                            <p:txEl>
                                              <p:pRg st="2" end="2"/>
                                            </p:txEl>
                                          </p:spTgt>
                                        </p:tgtEl>
                                        <p:attrNameLst>
                                          <p:attrName>style.visibility</p:attrName>
                                        </p:attrNameLst>
                                      </p:cBhvr>
                                      <p:to>
                                        <p:strVal val="visible"/>
                                      </p:to>
                                    </p:set>
                                    <p:animEffect transition="in" filter="dissolve">
                                      <p:cBhvr>
                                        <p:cTn id="17" dur="500"/>
                                        <p:tgtEl>
                                          <p:spTgt spid="575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5491">
                                            <p:txEl>
                                              <p:pRg st="3" end="3"/>
                                            </p:txEl>
                                          </p:spTgt>
                                        </p:tgtEl>
                                        <p:attrNameLst>
                                          <p:attrName>style.visibility</p:attrName>
                                        </p:attrNameLst>
                                      </p:cBhvr>
                                      <p:to>
                                        <p:strVal val="visible"/>
                                      </p:to>
                                    </p:set>
                                    <p:animEffect transition="in" filter="dissolve">
                                      <p:cBhvr>
                                        <p:cTn id="22" dur="500"/>
                                        <p:tgtEl>
                                          <p:spTgt spid="575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5491">
                                            <p:txEl>
                                              <p:pRg st="4" end="4"/>
                                            </p:txEl>
                                          </p:spTgt>
                                        </p:tgtEl>
                                        <p:attrNameLst>
                                          <p:attrName>style.visibility</p:attrName>
                                        </p:attrNameLst>
                                      </p:cBhvr>
                                      <p:to>
                                        <p:strVal val="visible"/>
                                      </p:to>
                                    </p:set>
                                    <p:animEffect transition="in" filter="dissolve">
                                      <p:cBhvr>
                                        <p:cTn id="27" dur="500"/>
                                        <p:tgtEl>
                                          <p:spTgt spid="575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nodeType="clickEffect">
                                  <p:stCondLst>
                                    <p:cond delay="0"/>
                                  </p:stCondLst>
                                  <p:childTnLst>
                                    <p:set>
                                      <p:cBhvr>
                                        <p:cTn id="31" dur="1" fill="hold">
                                          <p:stCondLst>
                                            <p:cond delay="0"/>
                                          </p:stCondLst>
                                        </p:cTn>
                                        <p:tgtEl>
                                          <p:spTgt spid="575493"/>
                                        </p:tgtEl>
                                        <p:attrNameLst>
                                          <p:attrName>style.visibility</p:attrName>
                                        </p:attrNameLst>
                                      </p:cBhvr>
                                      <p:to>
                                        <p:strVal val="visible"/>
                                      </p:to>
                                    </p:set>
                                    <p:animEffect transition="in" filter="wheel(1)">
                                      <p:cBhvr>
                                        <p:cTn id="32" dur="20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1" name="Rectangle 3"/>
          <p:cNvSpPr>
            <a:spLocks noGrp="1" noChangeArrowheads="1"/>
          </p:cNvSpPr>
          <p:nvPr>
            <p:ph idx="1"/>
          </p:nvPr>
        </p:nvSpPr>
        <p:spPr>
          <a:xfrm>
            <a:off x="762000" y="228600"/>
            <a:ext cx="7954963" cy="4800600"/>
          </a:xfrm>
        </p:spPr>
        <p:txBody>
          <a:bodyPr>
            <a:noAutofit/>
          </a:bodyPr>
          <a:lstStyle/>
          <a:p>
            <a:pPr marL="82296" indent="0" algn="just" eaLnBrk="1" fontAlgn="auto" hangingPunct="1">
              <a:spcAft>
                <a:spcPts val="1200"/>
              </a:spcAft>
              <a:buFont typeface="Wingdings 2"/>
              <a:buNone/>
              <a:defRPr/>
            </a:pPr>
            <a:r>
              <a:rPr lang="en-US" sz="2400" dirty="0" smtClean="0">
                <a:latin typeface="Calibri" pitchFamily="34" charset="0"/>
                <a:cs typeface="Calibri" pitchFamily="34" charset="0"/>
              </a:rPr>
              <a:t>Myth </a:t>
            </a:r>
            <a:r>
              <a:rPr lang="en-US" sz="2400" dirty="0">
                <a:latin typeface="Calibri" pitchFamily="34" charset="0"/>
                <a:cs typeface="Calibri" pitchFamily="34" charset="0"/>
              </a:rPr>
              <a:t>of a scientific method</a:t>
            </a:r>
          </a:p>
          <a:p>
            <a:pPr marL="365760" indent="-283464" algn="just" eaLnBrk="1" fontAlgn="auto" hangingPunct="1">
              <a:spcAft>
                <a:spcPts val="1200"/>
              </a:spcAft>
              <a:buFont typeface="Wingdings 2"/>
              <a:buChar char=""/>
              <a:defRPr/>
            </a:pPr>
            <a:r>
              <a:rPr lang="en-US" sz="2400" dirty="0" smtClean="0">
                <a:latin typeface="Calibri" pitchFamily="34" charset="0"/>
                <a:cs typeface="Calibri" pitchFamily="34" charset="0"/>
              </a:rPr>
              <a:t>A </a:t>
            </a:r>
            <a:r>
              <a:rPr lang="en-US" sz="2400" b="1" dirty="0">
                <a:latin typeface="Calibri" pitchFamily="34" charset="0"/>
                <a:cs typeface="Calibri" pitchFamily="34" charset="0"/>
              </a:rPr>
              <a:t>law</a:t>
            </a:r>
            <a:r>
              <a:rPr lang="en-US" sz="2400" dirty="0">
                <a:latin typeface="Calibri" pitchFamily="34" charset="0"/>
                <a:cs typeface="Calibri" pitchFamily="34" charset="0"/>
              </a:rPr>
              <a:t> is an explanation in which we have the greatest confidence, based on a long track record of confirmations. </a:t>
            </a:r>
            <a:endParaRPr lang="en-US" sz="2400" dirty="0" smtClean="0">
              <a:latin typeface="Calibri" pitchFamily="34" charset="0"/>
              <a:cs typeface="Calibri" pitchFamily="34" charset="0"/>
            </a:endParaRPr>
          </a:p>
          <a:p>
            <a:pPr marL="365760" indent="-283464" algn="just" eaLnBrk="1" fontAlgn="auto" hangingPunct="1">
              <a:spcAft>
                <a:spcPts val="1200"/>
              </a:spcAft>
              <a:buFont typeface="Wingdings 2"/>
              <a:buChar char=""/>
              <a:defRPr/>
            </a:pPr>
            <a:r>
              <a:rPr lang="en-US" sz="2400" dirty="0" smtClean="0">
                <a:latin typeface="Calibri" pitchFamily="34" charset="0"/>
                <a:cs typeface="Calibri" pitchFamily="34" charset="0"/>
              </a:rPr>
              <a:t>A </a:t>
            </a:r>
            <a:r>
              <a:rPr lang="en-US" sz="2400" b="1" dirty="0">
                <a:latin typeface="Calibri" pitchFamily="34" charset="0"/>
                <a:cs typeface="Calibri" pitchFamily="34" charset="0"/>
              </a:rPr>
              <a:t>theory</a:t>
            </a:r>
            <a:r>
              <a:rPr lang="en-US" sz="2400" dirty="0">
                <a:latin typeface="Calibri" pitchFamily="34" charset="0"/>
                <a:cs typeface="Calibri" pitchFamily="34" charset="0"/>
              </a:rPr>
              <a:t>, on the other hand, denotes an explanation that has been confirmed sufficiently to be generally accepted, but which is less firmly established </a:t>
            </a:r>
            <a:r>
              <a:rPr lang="en-US" sz="2400" dirty="0" smtClean="0">
                <a:latin typeface="Calibri" pitchFamily="34" charset="0"/>
                <a:cs typeface="Calibri" pitchFamily="34" charset="0"/>
              </a:rPr>
              <a:t>than </a:t>
            </a:r>
            <a:r>
              <a:rPr lang="en-US" sz="2400" dirty="0">
                <a:latin typeface="Calibri" pitchFamily="34" charset="0"/>
                <a:cs typeface="Calibri" pitchFamily="34" charset="0"/>
              </a:rPr>
              <a:t>a law. </a:t>
            </a:r>
            <a:endParaRPr lang="en-US" sz="2400" dirty="0" smtClean="0">
              <a:latin typeface="Calibri" pitchFamily="34" charset="0"/>
              <a:cs typeface="Calibri" pitchFamily="34" charset="0"/>
            </a:endParaRPr>
          </a:p>
          <a:p>
            <a:pPr marL="365760" indent="-283464" algn="just" eaLnBrk="1" fontAlgn="auto" hangingPunct="1">
              <a:spcAft>
                <a:spcPts val="1200"/>
              </a:spcAft>
              <a:buFont typeface="Wingdings 2"/>
              <a:buChar char=""/>
              <a:defRPr/>
            </a:pPr>
            <a:r>
              <a:rPr lang="en-US" sz="2400" dirty="0" smtClean="0">
                <a:latin typeface="Calibri" pitchFamily="34" charset="0"/>
                <a:cs typeface="Calibri" pitchFamily="34" charset="0"/>
              </a:rPr>
              <a:t>An </a:t>
            </a:r>
            <a:r>
              <a:rPr lang="en-US" sz="2400" b="1" dirty="0">
                <a:latin typeface="Calibri" pitchFamily="34" charset="0"/>
                <a:cs typeface="Calibri" pitchFamily="34" charset="0"/>
              </a:rPr>
              <a:t>axiom</a:t>
            </a:r>
            <a:r>
              <a:rPr lang="en-US" sz="2400" dirty="0">
                <a:latin typeface="Calibri" pitchFamily="34" charset="0"/>
                <a:cs typeface="Calibri" pitchFamily="34" charset="0"/>
              </a:rPr>
              <a:t> is a concept that is accepted without proof, perhaps because it is obvious or universally accepted (e.g., time, causality) or perhaps to investigate its implications. </a:t>
            </a:r>
            <a:endParaRPr lang="en-US" sz="2400" dirty="0" smtClean="0">
              <a:latin typeface="Calibri" pitchFamily="34" charset="0"/>
              <a:cs typeface="Calibri" pitchFamily="34" charset="0"/>
            </a:endParaRPr>
          </a:p>
          <a:p>
            <a:pPr marL="365760" indent="-283464" algn="just" eaLnBrk="1" fontAlgn="auto" hangingPunct="1">
              <a:spcAft>
                <a:spcPts val="1200"/>
              </a:spcAft>
              <a:buFont typeface="Wingdings 2"/>
              <a:buChar char=""/>
              <a:defRPr/>
            </a:pPr>
            <a:r>
              <a:rPr lang="en-US" sz="2400" dirty="0" smtClean="0">
                <a:latin typeface="Calibri" pitchFamily="34" charset="0"/>
                <a:cs typeface="Calibri" pitchFamily="34" charset="0"/>
              </a:rPr>
              <a:t>A </a:t>
            </a:r>
            <a:r>
              <a:rPr lang="en-US" sz="2400" b="1" dirty="0">
                <a:latin typeface="Calibri" pitchFamily="34" charset="0"/>
                <a:cs typeface="Calibri" pitchFamily="34" charset="0"/>
              </a:rPr>
              <a:t>hypothesis</a:t>
            </a:r>
            <a:r>
              <a:rPr lang="en-US" sz="2400" dirty="0">
                <a:latin typeface="Calibri" pitchFamily="34" charset="0"/>
                <a:cs typeface="Calibri" pitchFamily="34" charset="0"/>
              </a:rPr>
              <a:t> is an idea that is still in the process of active testing; it may or may not be correct. </a:t>
            </a:r>
          </a:p>
          <a:p>
            <a:pPr marL="365760" indent="-283464" algn="just" eaLnBrk="1" fontAlgn="auto" hangingPunct="1">
              <a:spcAft>
                <a:spcPts val="1200"/>
              </a:spcAft>
              <a:buFont typeface="Wingdings 2"/>
              <a:buChar char=""/>
              <a:defRPr/>
            </a:pPr>
            <a:r>
              <a:rPr lang="en-US" sz="2400" b="1" dirty="0">
                <a:latin typeface="Calibri" pitchFamily="34" charset="0"/>
                <a:cs typeface="Calibri" pitchFamily="34" charset="0"/>
              </a:rPr>
              <a:t>Models</a:t>
            </a:r>
            <a:r>
              <a:rPr lang="en-US" sz="2400" dirty="0">
                <a:latin typeface="Calibri" pitchFamily="34" charset="0"/>
                <a:cs typeface="Calibri" pitchFamily="34" charset="0"/>
              </a:rPr>
              <a:t> are mathematical or conceptual hypotheses that provide useful perspectives in spite of recognized oversimplification. </a:t>
            </a:r>
          </a:p>
          <a:p>
            <a:pPr marL="365760" indent="-283464" algn="just" eaLnBrk="1" fontAlgn="auto" hangingPunct="1">
              <a:spcAft>
                <a:spcPts val="1200"/>
              </a:spcAft>
              <a:buFont typeface="Wingdings 2"/>
              <a:buChar char=""/>
              <a:defRPr/>
            </a:pPr>
            <a:endParaRPr lang="en-US" sz="2400" dirty="0" smtClean="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animEffect transition="in" filter="dissolve">
                                      <p:cBhvr>
                                        <p:cTn id="7" dur="500"/>
                                        <p:tgtEl>
                                          <p:spTgt spid="575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5491">
                                            <p:txEl>
                                              <p:pRg st="1" end="1"/>
                                            </p:txEl>
                                          </p:spTgt>
                                        </p:tgtEl>
                                        <p:attrNameLst>
                                          <p:attrName>style.visibility</p:attrName>
                                        </p:attrNameLst>
                                      </p:cBhvr>
                                      <p:to>
                                        <p:strVal val="visible"/>
                                      </p:to>
                                    </p:set>
                                    <p:animEffect transition="in" filter="dissolve">
                                      <p:cBhvr>
                                        <p:cTn id="12" dur="500"/>
                                        <p:tgtEl>
                                          <p:spTgt spid="575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5491">
                                            <p:txEl>
                                              <p:pRg st="2" end="2"/>
                                            </p:txEl>
                                          </p:spTgt>
                                        </p:tgtEl>
                                        <p:attrNameLst>
                                          <p:attrName>style.visibility</p:attrName>
                                        </p:attrNameLst>
                                      </p:cBhvr>
                                      <p:to>
                                        <p:strVal val="visible"/>
                                      </p:to>
                                    </p:set>
                                    <p:animEffect transition="in" filter="dissolve">
                                      <p:cBhvr>
                                        <p:cTn id="17" dur="500"/>
                                        <p:tgtEl>
                                          <p:spTgt spid="575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5491">
                                            <p:txEl>
                                              <p:pRg st="3" end="3"/>
                                            </p:txEl>
                                          </p:spTgt>
                                        </p:tgtEl>
                                        <p:attrNameLst>
                                          <p:attrName>style.visibility</p:attrName>
                                        </p:attrNameLst>
                                      </p:cBhvr>
                                      <p:to>
                                        <p:strVal val="visible"/>
                                      </p:to>
                                    </p:set>
                                    <p:animEffect transition="in" filter="dissolve">
                                      <p:cBhvr>
                                        <p:cTn id="22" dur="500"/>
                                        <p:tgtEl>
                                          <p:spTgt spid="575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5491">
                                            <p:txEl>
                                              <p:pRg st="4" end="4"/>
                                            </p:txEl>
                                          </p:spTgt>
                                        </p:tgtEl>
                                        <p:attrNameLst>
                                          <p:attrName>style.visibility</p:attrName>
                                        </p:attrNameLst>
                                      </p:cBhvr>
                                      <p:to>
                                        <p:strVal val="visible"/>
                                      </p:to>
                                    </p:set>
                                    <p:animEffect transition="in" filter="dissolve">
                                      <p:cBhvr>
                                        <p:cTn id="27" dur="500"/>
                                        <p:tgtEl>
                                          <p:spTgt spid="575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75491">
                                            <p:txEl>
                                              <p:pRg st="5" end="5"/>
                                            </p:txEl>
                                          </p:spTgt>
                                        </p:tgtEl>
                                        <p:attrNameLst>
                                          <p:attrName>style.visibility</p:attrName>
                                        </p:attrNameLst>
                                      </p:cBhvr>
                                      <p:to>
                                        <p:strVal val="visible"/>
                                      </p:to>
                                    </p:set>
                                    <p:animEffect transition="in" filter="dissolve">
                                      <p:cBhvr>
                                        <p:cTn id="32" dur="500"/>
                                        <p:tgtEl>
                                          <p:spTgt spid="575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1" name="Rectangle 3"/>
          <p:cNvSpPr>
            <a:spLocks noGrp="1" noChangeArrowheads="1"/>
          </p:cNvSpPr>
          <p:nvPr>
            <p:ph idx="1"/>
          </p:nvPr>
        </p:nvSpPr>
        <p:spPr>
          <a:xfrm>
            <a:off x="884238" y="228600"/>
            <a:ext cx="7954962" cy="6324600"/>
          </a:xfrm>
        </p:spPr>
        <p:txBody>
          <a:bodyPr>
            <a:noAutofit/>
          </a:bodyPr>
          <a:lstStyle/>
          <a:p>
            <a:pPr marL="82296" indent="0" algn="just" eaLnBrk="1" fontAlgn="auto" hangingPunct="1">
              <a:spcAft>
                <a:spcPts val="0"/>
              </a:spcAft>
              <a:buFont typeface="Wingdings 2"/>
              <a:buNone/>
              <a:defRPr/>
            </a:pPr>
            <a:r>
              <a:rPr lang="en-US" sz="2400" dirty="0" smtClean="0">
                <a:latin typeface="Calibri" pitchFamily="34" charset="0"/>
                <a:cs typeface="Calibri" pitchFamily="34" charset="0"/>
              </a:rPr>
              <a:t>Myth </a:t>
            </a:r>
            <a:r>
              <a:rPr lang="en-US" sz="2400" dirty="0">
                <a:latin typeface="Calibri" pitchFamily="34" charset="0"/>
                <a:cs typeface="Calibri" pitchFamily="34" charset="0"/>
              </a:rPr>
              <a:t>of a scientific method</a:t>
            </a:r>
          </a:p>
          <a:p>
            <a:pPr marL="365760" indent="-283464" algn="just" eaLnBrk="1" fontAlgn="auto" hangingPunct="1">
              <a:spcAft>
                <a:spcPts val="0"/>
              </a:spcAft>
              <a:buFont typeface="Wingdings 2"/>
              <a:buChar char=""/>
              <a:defRPr/>
            </a:pPr>
            <a:r>
              <a:rPr lang="en-US" sz="2400" dirty="0" smtClean="0">
                <a:latin typeface="Calibri" pitchFamily="34" charset="0"/>
                <a:cs typeface="Calibri" pitchFamily="34" charset="0"/>
              </a:rPr>
              <a:t>Whereas laws </a:t>
            </a:r>
            <a:r>
              <a:rPr lang="en-US" sz="2400" dirty="0">
                <a:latin typeface="Calibri" pitchFamily="34" charset="0"/>
                <a:cs typeface="Calibri" pitchFamily="34" charset="0"/>
              </a:rPr>
              <a:t>and theories are relatively </a:t>
            </a:r>
            <a:r>
              <a:rPr lang="en-US" sz="2400" dirty="0" smtClean="0">
                <a:latin typeface="Calibri" pitchFamily="34" charset="0"/>
                <a:cs typeface="Calibri" pitchFamily="34" charset="0"/>
              </a:rPr>
              <a:t>static, hypothesis </a:t>
            </a:r>
            <a:r>
              <a:rPr lang="en-US" sz="2400" dirty="0">
                <a:latin typeface="Calibri" pitchFamily="34" charset="0"/>
                <a:cs typeface="Calibri" pitchFamily="34" charset="0"/>
              </a:rPr>
              <a:t>formation, testing, and evaluation are the dynamic life of science. </a:t>
            </a:r>
            <a:endParaRPr lang="en-US" sz="2400" dirty="0" smtClean="0">
              <a:latin typeface="Calibri" pitchFamily="34" charset="0"/>
              <a:cs typeface="Calibri" pitchFamily="34" charset="0"/>
            </a:endParaRPr>
          </a:p>
          <a:p>
            <a:pPr marL="365760" indent="-283464" algn="just" eaLnBrk="1" fontAlgn="auto" hangingPunct="1">
              <a:spcAft>
                <a:spcPts val="0"/>
              </a:spcAft>
              <a:buFont typeface="Wingdings 2"/>
              <a:buChar char=""/>
              <a:defRPr/>
            </a:pPr>
            <a:r>
              <a:rPr lang="en-US" sz="2400" dirty="0" smtClean="0">
                <a:latin typeface="Calibri" pitchFamily="34" charset="0"/>
                <a:cs typeface="Calibri" pitchFamily="34" charset="0"/>
              </a:rPr>
              <a:t>Laws</a:t>
            </a:r>
            <a:r>
              <a:rPr lang="en-US" sz="2400" dirty="0">
                <a:latin typeface="Calibri" pitchFamily="34" charset="0"/>
                <a:cs typeface="Calibri" pitchFamily="34" charset="0"/>
              </a:rPr>
              <a:t>, theories, and hypotheses also differ in generality and scope. </a:t>
            </a:r>
            <a:endParaRPr lang="en-US" sz="2400" dirty="0" smtClean="0">
              <a:latin typeface="Calibri" pitchFamily="34" charset="0"/>
              <a:cs typeface="Calibri" pitchFamily="34" charset="0"/>
            </a:endParaRPr>
          </a:p>
          <a:p>
            <a:pPr marL="365760" indent="-283464" algn="just" eaLnBrk="1" fontAlgn="auto" hangingPunct="1">
              <a:spcAft>
                <a:spcPts val="0"/>
              </a:spcAft>
              <a:buFont typeface="Wingdings 2"/>
              <a:buChar char=""/>
              <a:defRPr/>
            </a:pPr>
            <a:r>
              <a:rPr lang="en-US" sz="2400" dirty="0" smtClean="0">
                <a:latin typeface="Calibri" pitchFamily="34" charset="0"/>
                <a:cs typeface="Calibri" pitchFamily="34" charset="0"/>
              </a:rPr>
              <a:t>Theories </a:t>
            </a:r>
            <a:r>
              <a:rPr lang="en-US" sz="2400" dirty="0">
                <a:latin typeface="Calibri" pitchFamily="34" charset="0"/>
                <a:cs typeface="Calibri" pitchFamily="34" charset="0"/>
              </a:rPr>
              <a:t>tend to be broadest in scope (e.g., the theories of relativity and of natural selection); most provide a unified perspective or logical framework for a variety of more specific and more limited laws and hypotheses</a:t>
            </a:r>
            <a:r>
              <a:rPr lang="en-US" sz="2400" dirty="0" smtClean="0">
                <a:latin typeface="Calibri" pitchFamily="34" charset="0"/>
                <a:cs typeface="Calibri" pitchFamily="34" charset="0"/>
              </a:rPr>
              <a:t>.</a:t>
            </a:r>
          </a:p>
          <a:p>
            <a:pPr marL="365760" indent="-283464" algn="just" eaLnBrk="1" fontAlgn="auto" hangingPunct="1">
              <a:spcAft>
                <a:spcPts val="0"/>
              </a:spcAft>
              <a:buFont typeface="Wingdings 2"/>
              <a:buChar char=""/>
              <a:defRPr/>
            </a:pPr>
            <a:r>
              <a:rPr lang="en-US" sz="2400" dirty="0" smtClean="0">
                <a:latin typeface="Calibri" pitchFamily="34" charset="0"/>
                <a:cs typeface="Calibri" pitchFamily="34" charset="0"/>
              </a:rPr>
              <a:t> </a:t>
            </a:r>
            <a:r>
              <a:rPr lang="en-US" sz="2400" dirty="0">
                <a:latin typeface="Calibri" pitchFamily="34" charset="0"/>
                <a:cs typeface="Calibri" pitchFamily="34" charset="0"/>
              </a:rPr>
              <a:t>All </a:t>
            </a:r>
            <a:r>
              <a:rPr lang="en-US" sz="2400" dirty="0" smtClean="0">
                <a:latin typeface="Calibri" pitchFamily="34" charset="0"/>
                <a:cs typeface="Calibri" pitchFamily="34" charset="0"/>
              </a:rPr>
              <a:t>three </a:t>
            </a:r>
            <a:r>
              <a:rPr lang="en-US" sz="2400" dirty="0">
                <a:latin typeface="Calibri" pitchFamily="34" charset="0"/>
                <a:cs typeface="Calibri" pitchFamily="34" charset="0"/>
              </a:rPr>
              <a:t>are generalizations; rarely do they claim to predict the behavior of every particular case, because they cannot encompass all variables that could be relevant. </a:t>
            </a:r>
            <a:endParaRPr lang="en-US" sz="2400" dirty="0" smtClean="0">
              <a:latin typeface="Calibri" pitchFamily="34" charset="0"/>
              <a:cs typeface="Calibri" pitchFamily="34" charset="0"/>
            </a:endParaRPr>
          </a:p>
          <a:p>
            <a:pPr marL="365760" indent="-283464" algn="just" eaLnBrk="1" fontAlgn="auto" hangingPunct="1">
              <a:spcAft>
                <a:spcPts val="0"/>
              </a:spcAft>
              <a:buFont typeface="Wingdings 2"/>
              <a:buChar char=""/>
              <a:defRPr/>
            </a:pPr>
            <a:r>
              <a:rPr lang="en-US" sz="2400" dirty="0" smtClean="0">
                <a:latin typeface="Calibri" pitchFamily="34" charset="0"/>
                <a:cs typeface="Calibri" pitchFamily="34" charset="0"/>
              </a:rPr>
              <a:t>Most </a:t>
            </a:r>
            <a:r>
              <a:rPr lang="en-US" sz="2400" dirty="0">
                <a:latin typeface="Calibri" pitchFamily="34" charset="0"/>
                <a:cs typeface="Calibri" pitchFamily="34" charset="0"/>
              </a:rPr>
              <a:t>laws are expected to be universal in their applicability to a specified subset of variables, but some are permitted exceptions.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animEffect transition="in" filter="dissolve">
                                      <p:cBhvr>
                                        <p:cTn id="7" dur="500"/>
                                        <p:tgtEl>
                                          <p:spTgt spid="575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5491">
                                            <p:txEl>
                                              <p:pRg st="1" end="1"/>
                                            </p:txEl>
                                          </p:spTgt>
                                        </p:tgtEl>
                                        <p:attrNameLst>
                                          <p:attrName>style.visibility</p:attrName>
                                        </p:attrNameLst>
                                      </p:cBhvr>
                                      <p:to>
                                        <p:strVal val="visible"/>
                                      </p:to>
                                    </p:set>
                                    <p:animEffect transition="in" filter="dissolve">
                                      <p:cBhvr>
                                        <p:cTn id="12" dur="500"/>
                                        <p:tgtEl>
                                          <p:spTgt spid="575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5491">
                                            <p:txEl>
                                              <p:pRg st="2" end="2"/>
                                            </p:txEl>
                                          </p:spTgt>
                                        </p:tgtEl>
                                        <p:attrNameLst>
                                          <p:attrName>style.visibility</p:attrName>
                                        </p:attrNameLst>
                                      </p:cBhvr>
                                      <p:to>
                                        <p:strVal val="visible"/>
                                      </p:to>
                                    </p:set>
                                    <p:animEffect transition="in" filter="dissolve">
                                      <p:cBhvr>
                                        <p:cTn id="17" dur="500"/>
                                        <p:tgtEl>
                                          <p:spTgt spid="575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5491">
                                            <p:txEl>
                                              <p:pRg st="3" end="3"/>
                                            </p:txEl>
                                          </p:spTgt>
                                        </p:tgtEl>
                                        <p:attrNameLst>
                                          <p:attrName>style.visibility</p:attrName>
                                        </p:attrNameLst>
                                      </p:cBhvr>
                                      <p:to>
                                        <p:strVal val="visible"/>
                                      </p:to>
                                    </p:set>
                                    <p:animEffect transition="in" filter="dissolve">
                                      <p:cBhvr>
                                        <p:cTn id="22" dur="500"/>
                                        <p:tgtEl>
                                          <p:spTgt spid="575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5491">
                                            <p:txEl>
                                              <p:pRg st="4" end="4"/>
                                            </p:txEl>
                                          </p:spTgt>
                                        </p:tgtEl>
                                        <p:attrNameLst>
                                          <p:attrName>style.visibility</p:attrName>
                                        </p:attrNameLst>
                                      </p:cBhvr>
                                      <p:to>
                                        <p:strVal val="visible"/>
                                      </p:to>
                                    </p:set>
                                    <p:animEffect transition="in" filter="dissolve">
                                      <p:cBhvr>
                                        <p:cTn id="27" dur="500"/>
                                        <p:tgtEl>
                                          <p:spTgt spid="575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75491">
                                            <p:txEl>
                                              <p:pRg st="5" end="5"/>
                                            </p:txEl>
                                          </p:spTgt>
                                        </p:tgtEl>
                                        <p:attrNameLst>
                                          <p:attrName>style.visibility</p:attrName>
                                        </p:attrNameLst>
                                      </p:cBhvr>
                                      <p:to>
                                        <p:strVal val="visible"/>
                                      </p:to>
                                    </p:set>
                                    <p:animEffect transition="in" filter="dissolve">
                                      <p:cBhvr>
                                        <p:cTn id="32" dur="500"/>
                                        <p:tgtEl>
                                          <p:spTgt spid="575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1" name="Rectangle 3"/>
          <p:cNvSpPr>
            <a:spLocks noGrp="1" noChangeArrowheads="1"/>
          </p:cNvSpPr>
          <p:nvPr>
            <p:ph idx="1"/>
          </p:nvPr>
        </p:nvSpPr>
        <p:spPr>
          <a:xfrm>
            <a:off x="884238" y="228600"/>
            <a:ext cx="8107362" cy="6324600"/>
          </a:xfrm>
        </p:spPr>
        <p:txBody>
          <a:bodyPr>
            <a:noAutofit/>
          </a:bodyPr>
          <a:lstStyle/>
          <a:p>
            <a:pPr marL="82296" indent="0" algn="just" eaLnBrk="1" fontAlgn="auto" hangingPunct="1">
              <a:spcAft>
                <a:spcPts val="0"/>
              </a:spcAft>
              <a:buFont typeface="Wingdings 2"/>
              <a:buNone/>
              <a:defRPr/>
            </a:pPr>
            <a:r>
              <a:rPr lang="en-US" sz="2400" b="1" dirty="0"/>
              <a:t>Scientific dogmatism</a:t>
            </a:r>
          </a:p>
          <a:p>
            <a:pPr marL="365760" indent="-283464" algn="just" eaLnBrk="1" fontAlgn="auto" hangingPunct="1">
              <a:spcAft>
                <a:spcPts val="0"/>
              </a:spcAft>
              <a:buFont typeface="Wingdings 2"/>
              <a:buChar char=""/>
              <a:defRPr/>
            </a:pPr>
            <a:r>
              <a:rPr lang="en-US" sz="2400" dirty="0"/>
              <a:t>Scientific dogmatism is the assertion of an idea about a scientific topic without proof and without permitting scientists to explore or express alternative </a:t>
            </a:r>
            <a:r>
              <a:rPr lang="en-US" sz="2400" dirty="0" smtClean="0"/>
              <a:t>ideas.</a:t>
            </a:r>
            <a:endParaRPr lang="en-US" sz="2400" dirty="0"/>
          </a:p>
          <a:p>
            <a:pPr marL="82296" indent="0" algn="just" eaLnBrk="1" fontAlgn="auto" hangingPunct="1">
              <a:spcAft>
                <a:spcPts val="0"/>
              </a:spcAft>
              <a:buFont typeface="Wingdings 2"/>
              <a:buNone/>
              <a:defRPr/>
            </a:pPr>
            <a:r>
              <a:rPr lang="en-US" sz="2400" b="1" dirty="0" smtClean="0"/>
              <a:t>Cardinal </a:t>
            </a:r>
            <a:r>
              <a:rPr lang="en-US" sz="2400" b="1" dirty="0"/>
              <a:t>components of scientific thinking</a:t>
            </a:r>
          </a:p>
          <a:p>
            <a:pPr marL="365760" indent="-283464" algn="just" eaLnBrk="1" fontAlgn="auto" hangingPunct="1">
              <a:spcAft>
                <a:spcPts val="0"/>
              </a:spcAft>
              <a:buFont typeface="Wingdings 2"/>
              <a:buChar char=""/>
              <a:defRPr/>
            </a:pPr>
            <a:r>
              <a:rPr lang="en-US" sz="2400" dirty="0"/>
              <a:t>The scientific method is practiced within a context of scientific </a:t>
            </a:r>
            <a:r>
              <a:rPr lang="en-US" sz="2400" dirty="0" smtClean="0"/>
              <a:t>thinking </a:t>
            </a:r>
          </a:p>
          <a:p>
            <a:pPr marL="365760" indent="-283464" algn="just" eaLnBrk="1" fontAlgn="auto" hangingPunct="1">
              <a:spcAft>
                <a:spcPts val="0"/>
              </a:spcAft>
              <a:buFont typeface="Wingdings 2"/>
              <a:buChar char=""/>
              <a:defRPr/>
            </a:pPr>
            <a:r>
              <a:rPr lang="en-US" sz="2400" dirty="0" smtClean="0"/>
              <a:t>scientific </a:t>
            </a:r>
            <a:r>
              <a:rPr lang="en-US" sz="2400" dirty="0"/>
              <a:t>thinking is based on three things: </a:t>
            </a:r>
            <a:endParaRPr lang="en-US" sz="2400" dirty="0" smtClean="0"/>
          </a:p>
          <a:p>
            <a:pPr marL="539496" indent="-457200" algn="just" eaLnBrk="1" fontAlgn="auto" hangingPunct="1">
              <a:spcAft>
                <a:spcPts val="0"/>
              </a:spcAft>
              <a:buFont typeface="Wingdings 2"/>
              <a:buAutoNum type="arabicPeriod"/>
              <a:defRPr/>
            </a:pPr>
            <a:r>
              <a:rPr lang="en-US" sz="2400" dirty="0" smtClean="0"/>
              <a:t>using </a:t>
            </a:r>
            <a:r>
              <a:rPr lang="en-US" sz="2400" dirty="0"/>
              <a:t>empirical evidence (empiricism), </a:t>
            </a:r>
            <a:endParaRPr lang="en-US" sz="2400" dirty="0" smtClean="0"/>
          </a:p>
          <a:p>
            <a:pPr marL="539496" indent="-457200" algn="just" eaLnBrk="1" fontAlgn="auto" hangingPunct="1">
              <a:spcAft>
                <a:spcPts val="0"/>
              </a:spcAft>
              <a:buFont typeface="Wingdings 2"/>
              <a:buAutoNum type="arabicPeriod"/>
              <a:defRPr/>
            </a:pPr>
            <a:r>
              <a:rPr lang="en-US" sz="2400" dirty="0" smtClean="0"/>
              <a:t>practicing </a:t>
            </a:r>
            <a:r>
              <a:rPr lang="en-US" sz="2400" dirty="0"/>
              <a:t>logical reasoning (rationalism) and </a:t>
            </a:r>
            <a:endParaRPr lang="en-US" sz="2400" dirty="0" smtClean="0"/>
          </a:p>
          <a:p>
            <a:pPr marL="539496" indent="-457200" algn="just" eaLnBrk="1" fontAlgn="auto" hangingPunct="1">
              <a:spcAft>
                <a:spcPts val="0"/>
              </a:spcAft>
              <a:buFont typeface="Wingdings 2"/>
              <a:buAutoNum type="arabicPeriod"/>
              <a:defRPr/>
            </a:pPr>
            <a:r>
              <a:rPr lang="en-US" sz="2400" dirty="0" smtClean="0"/>
              <a:t>possessing </a:t>
            </a:r>
            <a:r>
              <a:rPr lang="en-US" sz="2400" dirty="0"/>
              <a:t>a skeptical attitude (skepticism) about presumed knowledge that leads to self-questioning, holding tentative conclusions and being </a:t>
            </a:r>
            <a:r>
              <a:rPr lang="en-US" sz="2400" dirty="0" err="1"/>
              <a:t>undogmatic</a:t>
            </a:r>
            <a:r>
              <a:rPr lang="en-US" sz="2400" dirty="0"/>
              <a:t> (willingness to change one's beliefs). </a:t>
            </a:r>
            <a:endParaRPr lang="en-US" sz="2400" dirty="0" smtClean="0"/>
          </a:p>
          <a:p>
            <a:pPr marL="365760" indent="-283464" algn="just" eaLnBrk="1" fontAlgn="auto" hangingPunct="1">
              <a:spcAft>
                <a:spcPts val="0"/>
              </a:spcAft>
              <a:buFont typeface="Wingdings 2"/>
              <a:buChar char=""/>
              <a:defRPr/>
            </a:pPr>
            <a:r>
              <a:rPr lang="en-US" sz="2400" dirty="0" smtClean="0"/>
              <a:t>These </a:t>
            </a:r>
            <a:r>
              <a:rPr lang="en-US" sz="2400" dirty="0"/>
              <a:t>three ideas are universal throughout science; without them, there would be no scientific or critical </a:t>
            </a:r>
            <a:r>
              <a:rPr lang="en-US" sz="2400" dirty="0" smtClean="0"/>
              <a:t>thinking</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animEffect transition="in" filter="dissolve">
                                      <p:cBhvr>
                                        <p:cTn id="7" dur="500"/>
                                        <p:tgtEl>
                                          <p:spTgt spid="575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5491">
                                            <p:txEl>
                                              <p:pRg st="1" end="1"/>
                                            </p:txEl>
                                          </p:spTgt>
                                        </p:tgtEl>
                                        <p:attrNameLst>
                                          <p:attrName>style.visibility</p:attrName>
                                        </p:attrNameLst>
                                      </p:cBhvr>
                                      <p:to>
                                        <p:strVal val="visible"/>
                                      </p:to>
                                    </p:set>
                                    <p:animEffect transition="in" filter="dissolve">
                                      <p:cBhvr>
                                        <p:cTn id="12" dur="500"/>
                                        <p:tgtEl>
                                          <p:spTgt spid="575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5491">
                                            <p:txEl>
                                              <p:pRg st="2" end="2"/>
                                            </p:txEl>
                                          </p:spTgt>
                                        </p:tgtEl>
                                        <p:attrNameLst>
                                          <p:attrName>style.visibility</p:attrName>
                                        </p:attrNameLst>
                                      </p:cBhvr>
                                      <p:to>
                                        <p:strVal val="visible"/>
                                      </p:to>
                                    </p:set>
                                    <p:animEffect transition="in" filter="dissolve">
                                      <p:cBhvr>
                                        <p:cTn id="17" dur="500"/>
                                        <p:tgtEl>
                                          <p:spTgt spid="575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5491">
                                            <p:txEl>
                                              <p:pRg st="3" end="3"/>
                                            </p:txEl>
                                          </p:spTgt>
                                        </p:tgtEl>
                                        <p:attrNameLst>
                                          <p:attrName>style.visibility</p:attrName>
                                        </p:attrNameLst>
                                      </p:cBhvr>
                                      <p:to>
                                        <p:strVal val="visible"/>
                                      </p:to>
                                    </p:set>
                                    <p:animEffect transition="in" filter="dissolve">
                                      <p:cBhvr>
                                        <p:cTn id="22" dur="500"/>
                                        <p:tgtEl>
                                          <p:spTgt spid="575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5491">
                                            <p:txEl>
                                              <p:pRg st="4" end="4"/>
                                            </p:txEl>
                                          </p:spTgt>
                                        </p:tgtEl>
                                        <p:attrNameLst>
                                          <p:attrName>style.visibility</p:attrName>
                                        </p:attrNameLst>
                                      </p:cBhvr>
                                      <p:to>
                                        <p:strVal val="visible"/>
                                      </p:to>
                                    </p:set>
                                    <p:animEffect transition="in" filter="dissolve">
                                      <p:cBhvr>
                                        <p:cTn id="27" dur="500"/>
                                        <p:tgtEl>
                                          <p:spTgt spid="575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75491">
                                            <p:txEl>
                                              <p:pRg st="5" end="5"/>
                                            </p:txEl>
                                          </p:spTgt>
                                        </p:tgtEl>
                                        <p:attrNameLst>
                                          <p:attrName>style.visibility</p:attrName>
                                        </p:attrNameLst>
                                      </p:cBhvr>
                                      <p:to>
                                        <p:strVal val="visible"/>
                                      </p:to>
                                    </p:set>
                                    <p:animEffect transition="in" filter="dissolve">
                                      <p:cBhvr>
                                        <p:cTn id="32" dur="500"/>
                                        <p:tgtEl>
                                          <p:spTgt spid="5754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75491">
                                            <p:txEl>
                                              <p:pRg st="6" end="6"/>
                                            </p:txEl>
                                          </p:spTgt>
                                        </p:tgtEl>
                                        <p:attrNameLst>
                                          <p:attrName>style.visibility</p:attrName>
                                        </p:attrNameLst>
                                      </p:cBhvr>
                                      <p:to>
                                        <p:strVal val="visible"/>
                                      </p:to>
                                    </p:set>
                                    <p:animEffect transition="in" filter="dissolve">
                                      <p:cBhvr>
                                        <p:cTn id="37" dur="500"/>
                                        <p:tgtEl>
                                          <p:spTgt spid="5754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75491">
                                            <p:txEl>
                                              <p:pRg st="7" end="7"/>
                                            </p:txEl>
                                          </p:spTgt>
                                        </p:tgtEl>
                                        <p:attrNameLst>
                                          <p:attrName>style.visibility</p:attrName>
                                        </p:attrNameLst>
                                      </p:cBhvr>
                                      <p:to>
                                        <p:strVal val="visible"/>
                                      </p:to>
                                    </p:set>
                                    <p:animEffect transition="in" filter="dissolve">
                                      <p:cBhvr>
                                        <p:cTn id="42" dur="500"/>
                                        <p:tgtEl>
                                          <p:spTgt spid="57549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75491">
                                            <p:txEl>
                                              <p:pRg st="8" end="8"/>
                                            </p:txEl>
                                          </p:spTgt>
                                        </p:tgtEl>
                                        <p:attrNameLst>
                                          <p:attrName>style.visibility</p:attrName>
                                        </p:attrNameLst>
                                      </p:cBhvr>
                                      <p:to>
                                        <p:strVal val="visible"/>
                                      </p:to>
                                    </p:set>
                                    <p:animEffect transition="in" filter="dissolve">
                                      <p:cBhvr>
                                        <p:cTn id="47" dur="500"/>
                                        <p:tgtEl>
                                          <p:spTgt spid="5754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990600" y="228600"/>
            <a:ext cx="8153400" cy="641350"/>
          </a:xfrm>
        </p:spPr>
        <p:txBody>
          <a:bodyPr/>
          <a:lstStyle/>
          <a:p>
            <a:pPr eaLnBrk="1" fontAlgn="auto" hangingPunct="1">
              <a:spcAft>
                <a:spcPts val="0"/>
              </a:spcAft>
              <a:defRPr/>
            </a:pPr>
            <a:r>
              <a:rPr lang="en-US" sz="3600" dirty="0">
                <a:solidFill>
                  <a:schemeClr val="tx2">
                    <a:satMod val="130000"/>
                  </a:schemeClr>
                </a:solidFill>
              </a:rPr>
              <a:t>Empiricism</a:t>
            </a:r>
            <a:r>
              <a:rPr lang="en-US" sz="3600" dirty="0" smtClean="0">
                <a:solidFill>
                  <a:schemeClr val="tx2">
                    <a:satMod val="130000"/>
                  </a:schemeClr>
                </a:solidFill>
              </a:rPr>
              <a:t>: </a:t>
            </a:r>
            <a:r>
              <a:rPr lang="en-US" sz="3600" dirty="0">
                <a:solidFill>
                  <a:schemeClr val="tx2">
                    <a:satMod val="130000"/>
                  </a:schemeClr>
                </a:solidFill>
              </a:rPr>
              <a:t>The use of empirical evidence</a:t>
            </a:r>
          </a:p>
        </p:txBody>
      </p:sp>
      <p:sp>
        <p:nvSpPr>
          <p:cNvPr id="585731" name="Rectangle 3"/>
          <p:cNvSpPr>
            <a:spLocks noGrp="1" noChangeArrowheads="1"/>
          </p:cNvSpPr>
          <p:nvPr>
            <p:ph idx="1"/>
          </p:nvPr>
        </p:nvSpPr>
        <p:spPr>
          <a:xfrm>
            <a:off x="990600" y="990600"/>
            <a:ext cx="7772400" cy="5486400"/>
          </a:xfrm>
        </p:spPr>
        <p:txBody>
          <a:bodyPr/>
          <a:lstStyle/>
          <a:p>
            <a:pPr algn="just" eaLnBrk="1" hangingPunct="1"/>
            <a:r>
              <a:rPr lang="en-US" sz="2400" smtClean="0">
                <a:latin typeface="Calibri" pitchFamily="34" charset="0"/>
                <a:cs typeface="Calibri" pitchFamily="34" charset="0"/>
              </a:rPr>
              <a:t>Empirical evidence is the evidence that is susceptible to one's senses (hear, touch, taste, or smell). </a:t>
            </a:r>
          </a:p>
          <a:p>
            <a:pPr algn="just" eaLnBrk="1" hangingPunct="1"/>
            <a:r>
              <a:rPr lang="en-US" sz="2400" smtClean="0">
                <a:latin typeface="Calibri" pitchFamily="34" charset="0"/>
                <a:cs typeface="Calibri" pitchFamily="34" charset="0"/>
              </a:rPr>
              <a:t>Empirical evidence is important as it is repeatable. </a:t>
            </a:r>
          </a:p>
          <a:p>
            <a:pPr algn="just" eaLnBrk="1" hangingPunct="1"/>
            <a:r>
              <a:rPr lang="en-US" sz="2400" smtClean="0">
                <a:latin typeface="Calibri" pitchFamily="34" charset="0"/>
                <a:cs typeface="Calibri" pitchFamily="34" charset="0"/>
              </a:rPr>
              <a:t>Empirical evidence is the </a:t>
            </a:r>
            <a:r>
              <a:rPr lang="en-US" sz="2400" i="1" smtClean="0">
                <a:latin typeface="Calibri" pitchFamily="34" charset="0"/>
                <a:cs typeface="Calibri" pitchFamily="34" charset="0"/>
              </a:rPr>
              <a:t>only </a:t>
            </a:r>
            <a:r>
              <a:rPr lang="en-US" sz="2400" smtClean="0">
                <a:latin typeface="Calibri" pitchFamily="34" charset="0"/>
                <a:cs typeface="Calibri" pitchFamily="34" charset="0"/>
              </a:rPr>
              <a:t>type of evidence used by scientists and critical thinkers to make vital decisions and reach sound conclusions.</a:t>
            </a:r>
          </a:p>
        </p:txBody>
      </p:sp>
      <p:pic>
        <p:nvPicPr>
          <p:cNvPr id="585733" name="Picture 5" descr="http://4.bp.blogspot.com/_4eIGzWEPjf0/S4IGeTMiFHI/AAAAAAAAAEE/lGNrH4LndjU/s320/5-sensespsykjcx.jpg"/>
          <p:cNvPicPr>
            <a:picLocks noChangeAspect="1" noChangeArrowheads="1"/>
          </p:cNvPicPr>
          <p:nvPr/>
        </p:nvPicPr>
        <p:blipFill>
          <a:blip r:embed="rId2"/>
          <a:srcRect/>
          <a:stretch>
            <a:fillRect/>
          </a:stretch>
        </p:blipFill>
        <p:spPr bwMode="auto">
          <a:xfrm>
            <a:off x="6134100" y="3276600"/>
            <a:ext cx="2857500" cy="2714625"/>
          </a:xfrm>
          <a:prstGeom prst="rect">
            <a:avLst/>
          </a:prstGeom>
          <a:noFill/>
          <a:ln w="9525">
            <a:solidFill>
              <a:schemeClr val="accent1"/>
            </a:solidFill>
            <a:miter lim="800000"/>
            <a:headEnd/>
            <a:tailEnd/>
          </a:ln>
        </p:spPr>
      </p:pic>
      <p:sp>
        <p:nvSpPr>
          <p:cNvPr id="2" name="Rectangle 1"/>
          <p:cNvSpPr>
            <a:spLocks noChangeArrowheads="1"/>
          </p:cNvSpPr>
          <p:nvPr/>
        </p:nvSpPr>
        <p:spPr bwMode="auto">
          <a:xfrm>
            <a:off x="990600" y="3429000"/>
            <a:ext cx="5029200" cy="2308225"/>
          </a:xfrm>
          <a:prstGeom prst="rect">
            <a:avLst/>
          </a:prstGeom>
          <a:noFill/>
          <a:ln w="9525">
            <a:noFill/>
            <a:miter lim="800000"/>
            <a:headEnd/>
            <a:tailEnd/>
          </a:ln>
        </p:spPr>
        <p:txBody>
          <a:bodyPr>
            <a:spAutoFit/>
          </a:bodyPr>
          <a:lstStyle/>
          <a:p>
            <a:pPr marL="342900" indent="-342900" algn="just">
              <a:buFont typeface="Arial" charset="0"/>
              <a:buChar char="•"/>
            </a:pPr>
            <a:r>
              <a:rPr lang="en-US">
                <a:latin typeface="Calibri" pitchFamily="34" charset="0"/>
                <a:cs typeface="Calibri" pitchFamily="34" charset="0"/>
              </a:rPr>
              <a:t>Science has unquestionably been the most successful human endeavor in the history of civilization, because it is the only method that successfully discovers and formulates reliable knowledge.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730"/>
                                        </p:tgtEl>
                                        <p:attrNameLst>
                                          <p:attrName>style.visibility</p:attrName>
                                        </p:attrNameLst>
                                      </p:cBhvr>
                                      <p:to>
                                        <p:strVal val="visible"/>
                                      </p:to>
                                    </p:set>
                                    <p:anim calcmode="lin" valueType="num">
                                      <p:cBhvr additive="base">
                                        <p:cTn id="7" dur="500" fill="hold"/>
                                        <p:tgtEl>
                                          <p:spTgt spid="585730"/>
                                        </p:tgtEl>
                                        <p:attrNameLst>
                                          <p:attrName>ppt_x</p:attrName>
                                        </p:attrNameLst>
                                      </p:cBhvr>
                                      <p:tavLst>
                                        <p:tav tm="0">
                                          <p:val>
                                            <p:strVal val="0-#ppt_w/2"/>
                                          </p:val>
                                        </p:tav>
                                        <p:tav tm="100000">
                                          <p:val>
                                            <p:strVal val="#ppt_x"/>
                                          </p:val>
                                        </p:tav>
                                      </p:tavLst>
                                    </p:anim>
                                    <p:anim calcmode="lin" valueType="num">
                                      <p:cBhvr additive="base">
                                        <p:cTn id="8" dur="500" fill="hold"/>
                                        <p:tgtEl>
                                          <p:spTgt spid="5857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85731">
                                            <p:txEl>
                                              <p:pRg st="0" end="0"/>
                                            </p:txEl>
                                          </p:spTgt>
                                        </p:tgtEl>
                                        <p:attrNameLst>
                                          <p:attrName>style.visibility</p:attrName>
                                        </p:attrNameLst>
                                      </p:cBhvr>
                                      <p:to>
                                        <p:strVal val="visible"/>
                                      </p:to>
                                    </p:set>
                                    <p:animEffect transition="in" filter="dissolve">
                                      <p:cBhvr>
                                        <p:cTn id="13" dur="500"/>
                                        <p:tgtEl>
                                          <p:spTgt spid="58573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85731">
                                            <p:txEl>
                                              <p:pRg st="1" end="1"/>
                                            </p:txEl>
                                          </p:spTgt>
                                        </p:tgtEl>
                                        <p:attrNameLst>
                                          <p:attrName>style.visibility</p:attrName>
                                        </p:attrNameLst>
                                      </p:cBhvr>
                                      <p:to>
                                        <p:strVal val="visible"/>
                                      </p:to>
                                    </p:set>
                                    <p:animEffect transition="in" filter="dissolve">
                                      <p:cBhvr>
                                        <p:cTn id="18" dur="500"/>
                                        <p:tgtEl>
                                          <p:spTgt spid="58573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85731">
                                            <p:txEl>
                                              <p:pRg st="2" end="2"/>
                                            </p:txEl>
                                          </p:spTgt>
                                        </p:tgtEl>
                                        <p:attrNameLst>
                                          <p:attrName>style.visibility</p:attrName>
                                        </p:attrNameLst>
                                      </p:cBhvr>
                                      <p:to>
                                        <p:strVal val="visible"/>
                                      </p:to>
                                    </p:set>
                                    <p:animEffect transition="in" filter="dissolve">
                                      <p:cBhvr>
                                        <p:cTn id="23" dur="500"/>
                                        <p:tgtEl>
                                          <p:spTgt spid="5857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85733"/>
                                        </p:tgtEl>
                                        <p:attrNameLst>
                                          <p:attrName>style.visibility</p:attrName>
                                        </p:attrNameLst>
                                      </p:cBhvr>
                                      <p:to>
                                        <p:strVal val="visible"/>
                                      </p:to>
                                    </p:set>
                                    <p:animEffect transition="in" filter="fade">
                                      <p:cBhvr>
                                        <p:cTn id="35" dur="1000"/>
                                        <p:tgtEl>
                                          <p:spTgt spid="585733"/>
                                        </p:tgtEl>
                                      </p:cBhvr>
                                    </p:animEffect>
                                    <p:anim calcmode="lin" valueType="num">
                                      <p:cBhvr>
                                        <p:cTn id="36" dur="1000" fill="hold"/>
                                        <p:tgtEl>
                                          <p:spTgt spid="585733"/>
                                        </p:tgtEl>
                                        <p:attrNameLst>
                                          <p:attrName>ppt_x</p:attrName>
                                        </p:attrNameLst>
                                      </p:cBhvr>
                                      <p:tavLst>
                                        <p:tav tm="0">
                                          <p:val>
                                            <p:strVal val="#ppt_x"/>
                                          </p:val>
                                        </p:tav>
                                        <p:tav tm="100000">
                                          <p:val>
                                            <p:strVal val="#ppt_x"/>
                                          </p:val>
                                        </p:tav>
                                      </p:tavLst>
                                    </p:anim>
                                    <p:anim calcmode="lin" valueType="num">
                                      <p:cBhvr>
                                        <p:cTn id="37" dur="1000" fill="hold"/>
                                        <p:tgtEl>
                                          <p:spTgt spid="5857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0" grpId="0" autoUpdateAnimBg="0"/>
      <p:bldP spid="585731" grpId="0" build="p" autoUpdateAnimBg="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990600" y="76200"/>
            <a:ext cx="8153400" cy="641350"/>
          </a:xfrm>
        </p:spPr>
        <p:txBody>
          <a:bodyPr>
            <a:normAutofit fontScale="90000"/>
          </a:bodyPr>
          <a:lstStyle/>
          <a:p>
            <a:pPr eaLnBrk="1" fontAlgn="auto" hangingPunct="1">
              <a:spcAft>
                <a:spcPts val="0"/>
              </a:spcAft>
              <a:defRPr/>
            </a:pPr>
            <a:r>
              <a:rPr lang="en-US" sz="3600" dirty="0">
                <a:solidFill>
                  <a:schemeClr val="tx2">
                    <a:satMod val="130000"/>
                  </a:schemeClr>
                </a:solidFill>
              </a:rPr>
              <a:t>Rationalism: The practice of logical reasoning</a:t>
            </a:r>
          </a:p>
        </p:txBody>
      </p:sp>
      <p:sp>
        <p:nvSpPr>
          <p:cNvPr id="585731" name="Rectangle 3"/>
          <p:cNvSpPr>
            <a:spLocks noGrp="1" noChangeArrowheads="1"/>
          </p:cNvSpPr>
          <p:nvPr>
            <p:ph idx="1"/>
          </p:nvPr>
        </p:nvSpPr>
        <p:spPr>
          <a:xfrm>
            <a:off x="990600" y="609600"/>
            <a:ext cx="7772400" cy="5486400"/>
          </a:xfrm>
        </p:spPr>
        <p:txBody>
          <a:bodyPr/>
          <a:lstStyle/>
          <a:p>
            <a:pPr algn="just" eaLnBrk="1" hangingPunct="1"/>
            <a:r>
              <a:rPr lang="en-US" sz="2400" smtClean="0"/>
              <a:t>Logic allows us to reason correctly, but it is a complex topic and not easily learned; </a:t>
            </a:r>
          </a:p>
          <a:p>
            <a:pPr algn="just" eaLnBrk="1" hangingPunct="1"/>
            <a:r>
              <a:rPr lang="en-US" sz="2400" smtClean="0"/>
              <a:t>many books are devoted to explaining how to reason correctly. </a:t>
            </a:r>
          </a:p>
          <a:p>
            <a:pPr algn="just" eaLnBrk="1" hangingPunct="1"/>
            <a:r>
              <a:rPr lang="en-US" sz="2400" smtClean="0"/>
              <a:t>Logic is a skill or discipline that must be learned within a formal educational environment </a:t>
            </a:r>
          </a:p>
          <a:p>
            <a:pPr algn="just" eaLnBrk="1" hangingPunct="1"/>
            <a:r>
              <a:rPr lang="en-US" sz="2400" smtClean="0"/>
              <a:t>Emotional thinking, hopeful thinking and wishful thinking are much more common than logical thinking, because they are far easier and more congenial to human nature. </a:t>
            </a:r>
          </a:p>
        </p:txBody>
      </p:sp>
      <p:pic>
        <p:nvPicPr>
          <p:cNvPr id="616450" name="Picture 2" descr="http://4.bp.blogspot.com/_hzpTBbj1M10/TKXx1skJtTI/AAAAAAAAAAM/Pxd_Ubqnz9M/s1600/rationalism.bmp"/>
          <p:cNvPicPr>
            <a:picLocks noChangeAspect="1" noChangeArrowheads="1"/>
          </p:cNvPicPr>
          <p:nvPr/>
        </p:nvPicPr>
        <p:blipFill>
          <a:blip r:embed="rId2"/>
          <a:srcRect/>
          <a:stretch>
            <a:fillRect/>
          </a:stretch>
        </p:blipFill>
        <p:spPr bwMode="auto">
          <a:xfrm>
            <a:off x="5105400" y="4191000"/>
            <a:ext cx="3962400" cy="2508250"/>
          </a:xfrm>
          <a:prstGeom prst="rect">
            <a:avLst/>
          </a:prstGeom>
          <a:noFill/>
          <a:ln w="9525">
            <a:noFill/>
            <a:miter lim="800000"/>
            <a:headEnd/>
            <a:tailEnd/>
          </a:ln>
        </p:spPr>
      </p:pic>
      <p:sp>
        <p:nvSpPr>
          <p:cNvPr id="3" name="Rectangle 2"/>
          <p:cNvSpPr>
            <a:spLocks noChangeArrowheads="1"/>
          </p:cNvSpPr>
          <p:nvPr/>
        </p:nvSpPr>
        <p:spPr bwMode="auto">
          <a:xfrm>
            <a:off x="914400" y="4103688"/>
            <a:ext cx="4343400" cy="2678112"/>
          </a:xfrm>
          <a:prstGeom prst="rect">
            <a:avLst/>
          </a:prstGeom>
          <a:noFill/>
          <a:ln w="9525">
            <a:noFill/>
            <a:miter lim="800000"/>
            <a:headEnd/>
            <a:tailEnd/>
          </a:ln>
        </p:spPr>
        <p:txBody>
          <a:bodyPr>
            <a:spAutoFit/>
          </a:bodyPr>
          <a:lstStyle/>
          <a:p>
            <a:pPr marL="342900" indent="-342900" algn="just">
              <a:buFont typeface="Arial" charset="0"/>
              <a:buChar char="•"/>
            </a:pPr>
            <a:r>
              <a:rPr lang="en-US">
                <a:latin typeface="Calibri" pitchFamily="34" charset="0"/>
                <a:cs typeface="Calibri" pitchFamily="34" charset="0"/>
              </a:rPr>
              <a:t>Most individuals would rather believe something is true because they feel it is true, hope it is true, or wish it were true, rather than deny their emotions and accept that their beliefs are false.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730"/>
                                        </p:tgtEl>
                                        <p:attrNameLst>
                                          <p:attrName>style.visibility</p:attrName>
                                        </p:attrNameLst>
                                      </p:cBhvr>
                                      <p:to>
                                        <p:strVal val="visible"/>
                                      </p:to>
                                    </p:set>
                                    <p:anim calcmode="lin" valueType="num">
                                      <p:cBhvr additive="base">
                                        <p:cTn id="7" dur="500" fill="hold"/>
                                        <p:tgtEl>
                                          <p:spTgt spid="585730"/>
                                        </p:tgtEl>
                                        <p:attrNameLst>
                                          <p:attrName>ppt_x</p:attrName>
                                        </p:attrNameLst>
                                      </p:cBhvr>
                                      <p:tavLst>
                                        <p:tav tm="0">
                                          <p:val>
                                            <p:strVal val="0-#ppt_w/2"/>
                                          </p:val>
                                        </p:tav>
                                        <p:tav tm="100000">
                                          <p:val>
                                            <p:strVal val="#ppt_x"/>
                                          </p:val>
                                        </p:tav>
                                      </p:tavLst>
                                    </p:anim>
                                    <p:anim calcmode="lin" valueType="num">
                                      <p:cBhvr additive="base">
                                        <p:cTn id="8" dur="500" fill="hold"/>
                                        <p:tgtEl>
                                          <p:spTgt spid="5857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85731">
                                            <p:txEl>
                                              <p:pRg st="0" end="0"/>
                                            </p:txEl>
                                          </p:spTgt>
                                        </p:tgtEl>
                                        <p:attrNameLst>
                                          <p:attrName>style.visibility</p:attrName>
                                        </p:attrNameLst>
                                      </p:cBhvr>
                                      <p:to>
                                        <p:strVal val="visible"/>
                                      </p:to>
                                    </p:set>
                                    <p:animEffect transition="in" filter="dissolve">
                                      <p:cBhvr>
                                        <p:cTn id="13" dur="500"/>
                                        <p:tgtEl>
                                          <p:spTgt spid="58573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85731">
                                            <p:txEl>
                                              <p:pRg st="1" end="1"/>
                                            </p:txEl>
                                          </p:spTgt>
                                        </p:tgtEl>
                                        <p:attrNameLst>
                                          <p:attrName>style.visibility</p:attrName>
                                        </p:attrNameLst>
                                      </p:cBhvr>
                                      <p:to>
                                        <p:strVal val="visible"/>
                                      </p:to>
                                    </p:set>
                                    <p:animEffect transition="in" filter="dissolve">
                                      <p:cBhvr>
                                        <p:cTn id="18" dur="500"/>
                                        <p:tgtEl>
                                          <p:spTgt spid="58573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85731">
                                            <p:txEl>
                                              <p:pRg st="2" end="2"/>
                                            </p:txEl>
                                          </p:spTgt>
                                        </p:tgtEl>
                                        <p:attrNameLst>
                                          <p:attrName>style.visibility</p:attrName>
                                        </p:attrNameLst>
                                      </p:cBhvr>
                                      <p:to>
                                        <p:strVal val="visible"/>
                                      </p:to>
                                    </p:set>
                                    <p:animEffect transition="in" filter="dissolve">
                                      <p:cBhvr>
                                        <p:cTn id="23" dur="500"/>
                                        <p:tgtEl>
                                          <p:spTgt spid="5857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85731">
                                            <p:txEl>
                                              <p:pRg st="3" end="3"/>
                                            </p:txEl>
                                          </p:spTgt>
                                        </p:tgtEl>
                                        <p:attrNameLst>
                                          <p:attrName>style.visibility</p:attrName>
                                        </p:attrNameLst>
                                      </p:cBhvr>
                                      <p:to>
                                        <p:strVal val="visible"/>
                                      </p:to>
                                    </p:set>
                                    <p:animEffect transition="in" filter="dissolve">
                                      <p:cBhvr>
                                        <p:cTn id="28" dur="500"/>
                                        <p:tgtEl>
                                          <p:spTgt spid="58573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616450"/>
                                        </p:tgtEl>
                                        <p:attrNameLst>
                                          <p:attrName>style.visibility</p:attrName>
                                        </p:attrNameLst>
                                      </p:cBhvr>
                                      <p:to>
                                        <p:strVal val="visible"/>
                                      </p:to>
                                    </p:set>
                                    <p:animEffect transition="in" filter="barn(inVertical)">
                                      <p:cBhvr>
                                        <p:cTn id="38" dur="500"/>
                                        <p:tgtEl>
                                          <p:spTgt spid="61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0" grpId="0" autoUpdateAnimBg="0"/>
      <p:bldP spid="585731" grpId="0" build="p" autoUpdateAnimBg="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5731" name="Rectangle 3"/>
          <p:cNvSpPr>
            <a:spLocks noGrp="1" noChangeArrowheads="1"/>
          </p:cNvSpPr>
          <p:nvPr>
            <p:ph idx="1"/>
          </p:nvPr>
        </p:nvSpPr>
        <p:spPr>
          <a:xfrm>
            <a:off x="990600" y="990600"/>
            <a:ext cx="7772400" cy="5486400"/>
          </a:xfrm>
        </p:spPr>
        <p:txBody>
          <a:bodyPr/>
          <a:lstStyle/>
          <a:p>
            <a:pPr algn="just" eaLnBrk="1" hangingPunct="1"/>
            <a:r>
              <a:rPr lang="en-US" sz="2400" smtClean="0"/>
              <a:t>The final key idea in science and critical thinking is skepticism, the constant questioning of your beliefs and conclusions. </a:t>
            </a:r>
          </a:p>
          <a:p>
            <a:pPr algn="just" eaLnBrk="1" hangingPunct="1"/>
            <a:r>
              <a:rPr lang="en-US" sz="2400" smtClean="0"/>
              <a:t>Good scientists and critical thinkers constantly examine the evidence, arguments and reasons for their beliefs. </a:t>
            </a:r>
          </a:p>
          <a:p>
            <a:pPr algn="just" eaLnBrk="1" hangingPunct="1"/>
            <a:r>
              <a:rPr lang="en-US" sz="2400" smtClean="0"/>
              <a:t>Self-deception and deception of yourself by others are two of the most common human failings. </a:t>
            </a:r>
          </a:p>
          <a:p>
            <a:pPr eaLnBrk="1" hangingPunct="1"/>
            <a:r>
              <a:rPr lang="en-US" sz="2400" smtClean="0"/>
              <a:t>Self-deception often goes                 	        unrecognized because most people'                       deceive themselves.</a:t>
            </a:r>
          </a:p>
        </p:txBody>
      </p:sp>
      <p:sp>
        <p:nvSpPr>
          <p:cNvPr id="7" name="Rectangle 2"/>
          <p:cNvSpPr txBox="1">
            <a:spLocks noChangeArrowheads="1"/>
          </p:cNvSpPr>
          <p:nvPr/>
        </p:nvSpPr>
        <p:spPr>
          <a:xfrm>
            <a:off x="990600" y="196850"/>
            <a:ext cx="8153400" cy="641350"/>
          </a:xfrm>
          <a:prstGeom prst="rect">
            <a:avLst/>
          </a:prstGeom>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3600" dirty="0"/>
              <a:t>Skepticism: Possessing a skeptical attitude</a:t>
            </a:r>
          </a:p>
        </p:txBody>
      </p:sp>
      <p:pic>
        <p:nvPicPr>
          <p:cNvPr id="5" name="Picture 2" descr="http://2.bp.blogspot.com/-OSvUWWmwfSM/TmouQn6O1GI/AAAAAAAAAqA/KXgxhl0_wsI/s1600/skeptic-cartoon.gif"/>
          <p:cNvPicPr>
            <a:picLocks noChangeAspect="1" noChangeArrowheads="1"/>
          </p:cNvPicPr>
          <p:nvPr/>
        </p:nvPicPr>
        <p:blipFill>
          <a:blip r:embed="rId2"/>
          <a:srcRect/>
          <a:stretch>
            <a:fillRect/>
          </a:stretch>
        </p:blipFill>
        <p:spPr bwMode="auto">
          <a:xfrm>
            <a:off x="6096000" y="3810000"/>
            <a:ext cx="2857500" cy="2971800"/>
          </a:xfrm>
          <a:prstGeom prst="rect">
            <a:avLst/>
          </a:prstGeom>
          <a:noFill/>
          <a:ln w="9525">
            <a:noFill/>
            <a:miter lim="800000"/>
            <a:headEnd/>
            <a:tailEnd/>
          </a:ln>
        </p:spPr>
      </p:pic>
      <p:pic>
        <p:nvPicPr>
          <p:cNvPr id="617476" name="Picture 4" descr="https://encrypted-tbn3.gstatic.com/images?q=tbn:ANd9GcSRnQDosoAiBjCYvQ1XIm_eoSPH3DYAyNNg1gedoxca-UTh2Vcz"/>
          <p:cNvPicPr>
            <a:picLocks noChangeAspect="1" noChangeArrowheads="1"/>
          </p:cNvPicPr>
          <p:nvPr/>
        </p:nvPicPr>
        <p:blipFill>
          <a:blip r:embed="rId3"/>
          <a:srcRect/>
          <a:stretch>
            <a:fillRect/>
          </a:stretch>
        </p:blipFill>
        <p:spPr bwMode="auto">
          <a:xfrm>
            <a:off x="2797175" y="5038725"/>
            <a:ext cx="2628900" cy="174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5731">
                                            <p:txEl>
                                              <p:pRg st="0" end="0"/>
                                            </p:txEl>
                                          </p:spTgt>
                                        </p:tgtEl>
                                        <p:attrNameLst>
                                          <p:attrName>style.visibility</p:attrName>
                                        </p:attrNameLst>
                                      </p:cBhvr>
                                      <p:to>
                                        <p:strVal val="visible"/>
                                      </p:to>
                                    </p:set>
                                    <p:animEffect transition="in" filter="dissolve">
                                      <p:cBhvr>
                                        <p:cTn id="7" dur="500"/>
                                        <p:tgtEl>
                                          <p:spTgt spid="585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5731">
                                            <p:txEl>
                                              <p:pRg st="1" end="1"/>
                                            </p:txEl>
                                          </p:spTgt>
                                        </p:tgtEl>
                                        <p:attrNameLst>
                                          <p:attrName>style.visibility</p:attrName>
                                        </p:attrNameLst>
                                      </p:cBhvr>
                                      <p:to>
                                        <p:strVal val="visible"/>
                                      </p:to>
                                    </p:set>
                                    <p:animEffect transition="in" filter="dissolve">
                                      <p:cBhvr>
                                        <p:cTn id="12" dur="500"/>
                                        <p:tgtEl>
                                          <p:spTgt spid="585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5731">
                                            <p:txEl>
                                              <p:pRg st="2" end="2"/>
                                            </p:txEl>
                                          </p:spTgt>
                                        </p:tgtEl>
                                        <p:attrNameLst>
                                          <p:attrName>style.visibility</p:attrName>
                                        </p:attrNameLst>
                                      </p:cBhvr>
                                      <p:to>
                                        <p:strVal val="visible"/>
                                      </p:to>
                                    </p:set>
                                    <p:animEffect transition="in" filter="dissolve">
                                      <p:cBhvr>
                                        <p:cTn id="17" dur="500"/>
                                        <p:tgtEl>
                                          <p:spTgt spid="585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5731">
                                            <p:txEl>
                                              <p:pRg st="3" end="3"/>
                                            </p:txEl>
                                          </p:spTgt>
                                        </p:tgtEl>
                                        <p:attrNameLst>
                                          <p:attrName>style.visibility</p:attrName>
                                        </p:attrNameLst>
                                      </p:cBhvr>
                                      <p:to>
                                        <p:strVal val="visible"/>
                                      </p:to>
                                    </p:set>
                                    <p:animEffect transition="in" filter="dissolve">
                                      <p:cBhvr>
                                        <p:cTn id="22" dur="500"/>
                                        <p:tgtEl>
                                          <p:spTgt spid="5857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617476"/>
                                        </p:tgtEl>
                                        <p:attrNameLst>
                                          <p:attrName>style.visibility</p:attrName>
                                        </p:attrNameLst>
                                      </p:cBhvr>
                                      <p:to>
                                        <p:strVal val="visible"/>
                                      </p:to>
                                    </p:set>
                                    <p:animEffect transition="in" filter="barn(inVertical)">
                                      <p:cBhvr>
                                        <p:cTn id="33" dur="500"/>
                                        <p:tgtEl>
                                          <p:spTgt spid="617476"/>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build="p" autoUpdateAnimBg="0"/>
      <p:bldP spid="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74638"/>
            <a:ext cx="8629650" cy="792162"/>
          </a:xfrm>
        </p:spPr>
        <p:txBody>
          <a:bodyPr>
            <a:noAutofit/>
          </a:bodyPr>
          <a:lstStyle/>
          <a:p>
            <a:pPr eaLnBrk="1" fontAlgn="auto" hangingPunct="1">
              <a:spcAft>
                <a:spcPts val="0"/>
              </a:spcAft>
              <a:defRPr/>
            </a:pPr>
            <a:r>
              <a:rPr lang="en-US" sz="2800" dirty="0">
                <a:solidFill>
                  <a:schemeClr val="tx2">
                    <a:satMod val="130000"/>
                  </a:schemeClr>
                </a:solidFill>
              </a:rPr>
              <a:t> The scientific method is based on certain basic postulates:</a:t>
            </a:r>
            <a:br>
              <a:rPr lang="en-US" sz="2800" dirty="0">
                <a:solidFill>
                  <a:schemeClr val="tx2">
                    <a:satMod val="130000"/>
                  </a:schemeClr>
                </a:solidFill>
              </a:rPr>
            </a:br>
            <a:endParaRPr lang="en-US" sz="2800" dirty="0">
              <a:solidFill>
                <a:schemeClr val="tx2">
                  <a:satMod val="130000"/>
                </a:schemeClr>
              </a:solidFill>
            </a:endParaRPr>
          </a:p>
        </p:txBody>
      </p:sp>
      <p:sp>
        <p:nvSpPr>
          <p:cNvPr id="3" name="Content Placeholder 2"/>
          <p:cNvSpPr>
            <a:spLocks noGrp="1"/>
          </p:cNvSpPr>
          <p:nvPr>
            <p:ph idx="1"/>
          </p:nvPr>
        </p:nvSpPr>
        <p:spPr>
          <a:xfrm>
            <a:off x="1435100" y="1143000"/>
            <a:ext cx="7499350" cy="4800600"/>
          </a:xfrm>
        </p:spPr>
        <p:txBody>
          <a:bodyPr>
            <a:normAutofit fontScale="85000" lnSpcReduction="10000"/>
          </a:bodyPr>
          <a:lstStyle/>
          <a:p>
            <a:pPr marL="365760" indent="-283464" eaLnBrk="1" fontAlgn="auto" hangingPunct="1">
              <a:spcAft>
                <a:spcPts val="0"/>
              </a:spcAft>
              <a:buFont typeface="Wingdings 2"/>
              <a:buChar char=""/>
              <a:defRPr/>
            </a:pPr>
            <a:r>
              <a:rPr lang="en-US" dirty="0" smtClean="0"/>
              <a:t>It relics </a:t>
            </a:r>
            <a:r>
              <a:rPr lang="en-US" dirty="0"/>
              <a:t>on empirical evidence</a:t>
            </a:r>
          </a:p>
          <a:p>
            <a:pPr marL="365760" indent="-283464" eaLnBrk="1" fontAlgn="auto" hangingPunct="1">
              <a:spcAft>
                <a:spcPts val="0"/>
              </a:spcAft>
              <a:buFont typeface="Wingdings 2"/>
              <a:buChar char=""/>
              <a:defRPr/>
            </a:pPr>
            <a:r>
              <a:rPr lang="en-US" dirty="0" smtClean="0"/>
              <a:t>It utilizes </a:t>
            </a:r>
            <a:r>
              <a:rPr lang="en-US" dirty="0"/>
              <a:t>relevant concepts</a:t>
            </a:r>
          </a:p>
          <a:p>
            <a:pPr marL="365760" indent="-283464" eaLnBrk="1" fontAlgn="auto" hangingPunct="1">
              <a:spcAft>
                <a:spcPts val="0"/>
              </a:spcAft>
              <a:buFont typeface="Wingdings 2"/>
              <a:buChar char=""/>
              <a:defRPr/>
            </a:pPr>
            <a:r>
              <a:rPr lang="en-US" dirty="0" smtClean="0"/>
              <a:t>It is </a:t>
            </a:r>
            <a:r>
              <a:rPr lang="en-US" dirty="0"/>
              <a:t>committed to </a:t>
            </a:r>
            <a:r>
              <a:rPr lang="en-US" dirty="0" smtClean="0"/>
              <a:t>only </a:t>
            </a:r>
            <a:r>
              <a:rPr lang="en-US" dirty="0"/>
              <a:t>objective considerations</a:t>
            </a:r>
          </a:p>
          <a:p>
            <a:pPr marL="365760" indent="-283464" eaLnBrk="1" fontAlgn="auto" hangingPunct="1">
              <a:spcAft>
                <a:spcPts val="0"/>
              </a:spcAft>
              <a:buFont typeface="Wingdings 2"/>
              <a:buChar char=""/>
              <a:defRPr/>
            </a:pPr>
            <a:r>
              <a:rPr lang="en-US" dirty="0"/>
              <a:t>It aims at nothing but making only adequate and correct statements about population </a:t>
            </a:r>
            <a:r>
              <a:rPr lang="en-US" dirty="0" smtClean="0"/>
              <a:t>objects</a:t>
            </a:r>
          </a:p>
          <a:p>
            <a:pPr marL="365760" indent="-283464" eaLnBrk="1" fontAlgn="auto" hangingPunct="1">
              <a:spcAft>
                <a:spcPts val="0"/>
              </a:spcAft>
              <a:buFont typeface="Wingdings 2"/>
              <a:buChar char=""/>
              <a:defRPr/>
            </a:pPr>
            <a:r>
              <a:rPr lang="en-US" dirty="0" smtClean="0"/>
              <a:t>It results </a:t>
            </a:r>
            <a:r>
              <a:rPr lang="en-US" dirty="0"/>
              <a:t>into probabilistic predictions</a:t>
            </a:r>
          </a:p>
          <a:p>
            <a:pPr marL="365760" indent="-283464" eaLnBrk="1" fontAlgn="auto" hangingPunct="1">
              <a:spcAft>
                <a:spcPts val="0"/>
              </a:spcAft>
              <a:buFont typeface="Wingdings 2"/>
              <a:buChar char=""/>
              <a:defRPr/>
            </a:pPr>
            <a:r>
              <a:rPr lang="en-US" dirty="0" smtClean="0"/>
              <a:t>Its methodology </a:t>
            </a:r>
            <a:r>
              <a:rPr lang="en-US" dirty="0"/>
              <a:t>is made known to all concerned for critical </a:t>
            </a:r>
            <a:r>
              <a:rPr lang="en-US" dirty="0" err="1"/>
              <a:t>scrutinies</a:t>
            </a:r>
            <a:r>
              <a:rPr lang="en-US" dirty="0"/>
              <a:t> are </a:t>
            </a:r>
            <a:r>
              <a:rPr lang="en-US" dirty="0" smtClean="0"/>
              <a:t>for </a:t>
            </a:r>
            <a:r>
              <a:rPr lang="en-US" dirty="0"/>
              <a:t>use in testing the conclusions through replication</a:t>
            </a:r>
          </a:p>
          <a:p>
            <a:pPr marL="365760" indent="-283464" eaLnBrk="1" fontAlgn="auto" hangingPunct="1">
              <a:spcAft>
                <a:spcPts val="0"/>
              </a:spcAft>
              <a:buFont typeface="Wingdings 2"/>
              <a:buChar char=""/>
              <a:defRPr/>
            </a:pPr>
            <a:r>
              <a:rPr lang="en-US" dirty="0" smtClean="0"/>
              <a:t>It aims </a:t>
            </a:r>
            <a:r>
              <a:rPr lang="en-US" dirty="0"/>
              <a:t>at formulating most general axioms or what can be termed as scientific theories</a:t>
            </a:r>
          </a:p>
          <a:p>
            <a:pPr marL="365760" indent="-283464"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a:xfrm>
            <a:off x="533400" y="1447800"/>
            <a:ext cx="8401050" cy="4800600"/>
          </a:xfrm>
        </p:spPr>
        <p:txBody>
          <a:bodyPr/>
          <a:lstStyle/>
          <a:p>
            <a:pPr marL="82550" indent="0" eaLnBrk="1" hangingPunct="1">
              <a:buFont typeface="Wingdings 2" pitchFamily="18" charset="2"/>
              <a:buNone/>
              <a:defRPr/>
            </a:pPr>
            <a:r>
              <a:rPr lang="en-US" sz="2000" b="1" dirty="0" smtClean="0"/>
              <a:t>Practical   					         </a:t>
            </a:r>
          </a:p>
          <a:p>
            <a:pPr marL="82550" indent="0" eaLnBrk="1" hangingPunct="1">
              <a:buFont typeface="Wingdings 2" pitchFamily="18" charset="2"/>
              <a:buNone/>
              <a:defRPr/>
            </a:pPr>
            <a:r>
              <a:rPr lang="en-US" sz="2000" dirty="0" smtClean="0"/>
              <a:t>1</a:t>
            </a:r>
            <a:r>
              <a:rPr lang="en-US" sz="2000" dirty="0"/>
              <a:t>. Design an experiment to verify a given hypothesis. </a:t>
            </a:r>
          </a:p>
          <a:p>
            <a:pPr>
              <a:defRPr/>
            </a:pPr>
            <a:r>
              <a:rPr lang="en-US" sz="2000" dirty="0"/>
              <a:t>2. Conduct a survey-based inquiry on a given topic (To test the validity of a given hypothesis. E.g., all angiosperm parasites are Dicot plants). </a:t>
            </a:r>
          </a:p>
          <a:p>
            <a:pPr>
              <a:defRPr/>
            </a:pPr>
            <a:r>
              <a:rPr lang="en-US" sz="2000" dirty="0"/>
              <a:t>3. Select an important classical experiment and find out the different elements of the methodology of science (e.g., Robert Koch experiment) </a:t>
            </a:r>
          </a:p>
          <a:p>
            <a:pPr marL="82550" indent="0" algn="just" eaLnBrk="1" hangingPunct="1">
              <a:buFont typeface="Wingdings 2" pitchFamily="18" charset="2"/>
              <a:buNone/>
              <a:defRPr/>
            </a:pPr>
            <a:endParaRPr lang="en-US" sz="2000" dirty="0" smtClean="0"/>
          </a:p>
          <a:p>
            <a:pPr marL="82550" indent="0" algn="just" eaLnBrk="1" hangingPunct="1">
              <a:buFont typeface="Wingdings 2" pitchFamily="18" charset="2"/>
              <a:buNone/>
              <a:defRPr/>
            </a:pP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219200" y="1022350"/>
            <a:ext cx="7772400" cy="488950"/>
          </a:xfrm>
        </p:spPr>
        <p:txBody>
          <a:bodyPr>
            <a:normAutofit fontScale="90000"/>
          </a:bodyPr>
          <a:lstStyle/>
          <a:p>
            <a:pPr eaLnBrk="1" fontAlgn="auto" hangingPunct="1">
              <a:spcAft>
                <a:spcPts val="0"/>
              </a:spcAft>
              <a:defRPr/>
            </a:pPr>
            <a:r>
              <a:rPr lang="en-US" sz="3200" b="1">
                <a:solidFill>
                  <a:schemeClr val="tx2">
                    <a:satMod val="130000"/>
                  </a:schemeClr>
                </a:solidFill>
              </a:rPr>
              <a:t>INTRODUCTION</a:t>
            </a:r>
          </a:p>
        </p:txBody>
      </p:sp>
      <p:sp>
        <p:nvSpPr>
          <p:cNvPr id="569347" name="Rectangle 3"/>
          <p:cNvSpPr>
            <a:spLocks noGrp="1" noChangeArrowheads="1"/>
          </p:cNvSpPr>
          <p:nvPr>
            <p:ph idx="1"/>
          </p:nvPr>
        </p:nvSpPr>
        <p:spPr/>
        <p:txBody>
          <a:bodyPr/>
          <a:lstStyle/>
          <a:p>
            <a:pPr eaLnBrk="1" hangingPunct="1"/>
            <a:r>
              <a:rPr lang="en-US" sz="2800" smtClean="0"/>
              <a:t>The word science is derived from the Latin word </a:t>
            </a:r>
            <a:r>
              <a:rPr lang="en-US" sz="2800" i="1" smtClean="0"/>
              <a:t>"scientia? </a:t>
            </a:r>
            <a:r>
              <a:rPr lang="en-US" sz="2800" smtClean="0"/>
              <a:t>meaning knowledge. </a:t>
            </a:r>
          </a:p>
          <a:p>
            <a:pPr eaLnBrk="1" hangingPunct="1"/>
            <a:r>
              <a:rPr lang="en-US" sz="2800" smtClean="0"/>
              <a:t>Science is a systematic enterprise that builds and organizes knowledge in the form of testable explanations and predictions about the universe. </a:t>
            </a:r>
          </a:p>
          <a:p>
            <a:pPr eaLnBrk="1" hangingPunct="1"/>
            <a:r>
              <a:rPr lang="en-US" sz="2800" smtClean="0"/>
              <a:t>In other words, "science" refers to a body of reliable knowledge itself, of die type that can be logically and rationally explained. </a:t>
            </a:r>
          </a:p>
          <a:p>
            <a:pPr eaLnBrk="1" hangingPunct="1"/>
            <a:r>
              <a:rPr lang="en-US" sz="2800" smtClean="0"/>
              <a:t>The purpose of science is to produce useful models of reality.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69346"/>
                                        </p:tgtEl>
                                        <p:attrNameLst>
                                          <p:attrName>style.visibility</p:attrName>
                                        </p:attrNameLst>
                                      </p:cBhvr>
                                      <p:to>
                                        <p:strVal val="visible"/>
                                      </p:to>
                                    </p:set>
                                    <p:anim calcmode="lin" valueType="num">
                                      <p:cBhvr additive="base">
                                        <p:cTn id="7" dur="500"/>
                                        <p:tgtEl>
                                          <p:spTgt spid="569346"/>
                                        </p:tgtEl>
                                        <p:attrNameLst>
                                          <p:attrName>ppt_y</p:attrName>
                                        </p:attrNameLst>
                                      </p:cBhvr>
                                      <p:tavLst>
                                        <p:tav tm="0">
                                          <p:val>
                                            <p:strVal val="#ppt_y+#ppt_h*1.125000"/>
                                          </p:val>
                                        </p:tav>
                                        <p:tav tm="100000">
                                          <p:val>
                                            <p:strVal val="#ppt_y"/>
                                          </p:val>
                                        </p:tav>
                                      </p:tavLst>
                                    </p:anim>
                                    <p:animEffect transition="in" filter="wipe(up)">
                                      <p:cBhvr>
                                        <p:cTn id="8" dur="500"/>
                                        <p:tgtEl>
                                          <p:spTgt spid="569346"/>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9347">
                                            <p:txEl>
                                              <p:pRg st="0" end="0"/>
                                            </p:txEl>
                                          </p:spTgt>
                                        </p:tgtEl>
                                        <p:attrNameLst>
                                          <p:attrName>style.visibility</p:attrName>
                                        </p:attrNameLst>
                                      </p:cBhvr>
                                      <p:to>
                                        <p:strVal val="visible"/>
                                      </p:to>
                                    </p:set>
                                    <p:anim calcmode="lin" valueType="num">
                                      <p:cBhvr additive="base">
                                        <p:cTn id="13" dur="500" fill="hold"/>
                                        <p:tgtEl>
                                          <p:spTgt spid="5693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9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9347">
                                            <p:txEl>
                                              <p:pRg st="1" end="1"/>
                                            </p:txEl>
                                          </p:spTgt>
                                        </p:tgtEl>
                                        <p:attrNameLst>
                                          <p:attrName>style.visibility</p:attrName>
                                        </p:attrNameLst>
                                      </p:cBhvr>
                                      <p:to>
                                        <p:strVal val="visible"/>
                                      </p:to>
                                    </p:set>
                                    <p:anim calcmode="lin" valueType="num">
                                      <p:cBhvr additive="base">
                                        <p:cTn id="19" dur="500" fill="hold"/>
                                        <p:tgtEl>
                                          <p:spTgt spid="5693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9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9347">
                                            <p:txEl>
                                              <p:pRg st="2" end="2"/>
                                            </p:txEl>
                                          </p:spTgt>
                                        </p:tgtEl>
                                        <p:attrNameLst>
                                          <p:attrName>style.visibility</p:attrName>
                                        </p:attrNameLst>
                                      </p:cBhvr>
                                      <p:to>
                                        <p:strVal val="visible"/>
                                      </p:to>
                                    </p:set>
                                    <p:anim calcmode="lin" valueType="num">
                                      <p:cBhvr additive="base">
                                        <p:cTn id="25" dur="500" fill="hold"/>
                                        <p:tgtEl>
                                          <p:spTgt spid="5693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9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9347">
                                            <p:txEl>
                                              <p:pRg st="3" end="3"/>
                                            </p:txEl>
                                          </p:spTgt>
                                        </p:tgtEl>
                                        <p:attrNameLst>
                                          <p:attrName>style.visibility</p:attrName>
                                        </p:attrNameLst>
                                      </p:cBhvr>
                                      <p:to>
                                        <p:strVal val="visible"/>
                                      </p:to>
                                    </p:set>
                                    <p:anim calcmode="lin" valueType="num">
                                      <p:cBhvr additive="base">
                                        <p:cTn id="31" dur="500" fill="hold"/>
                                        <p:tgtEl>
                                          <p:spTgt spid="5693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93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6" grpId="0" autoUpdateAnimBg="0"/>
      <p:bldP spid="5693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1219200" y="168275"/>
            <a:ext cx="7772400" cy="1431925"/>
          </a:xfrm>
        </p:spPr>
        <p:txBody>
          <a:bodyPr/>
          <a:lstStyle/>
          <a:p>
            <a:pPr eaLnBrk="1" fontAlgn="auto" hangingPunct="1">
              <a:spcAft>
                <a:spcPts val="0"/>
              </a:spcAft>
              <a:defRPr/>
            </a:pPr>
            <a:r>
              <a:rPr lang="en-US" b="1" dirty="0" smtClean="0">
                <a:solidFill>
                  <a:srgbClr val="FF33CC"/>
                </a:solidFill>
              </a:rPr>
              <a:t>Systematic </a:t>
            </a:r>
            <a:r>
              <a:rPr lang="en-US" b="1" dirty="0">
                <a:solidFill>
                  <a:srgbClr val="FF33CC"/>
                </a:solidFill>
              </a:rPr>
              <a:t>process of seeking or producing knowledge </a:t>
            </a:r>
          </a:p>
        </p:txBody>
      </p:sp>
      <p:sp>
        <p:nvSpPr>
          <p:cNvPr id="577539" name="Rectangle 3"/>
          <p:cNvSpPr>
            <a:spLocks noGrp="1" noChangeArrowheads="1"/>
          </p:cNvSpPr>
          <p:nvPr>
            <p:ph idx="1"/>
          </p:nvPr>
        </p:nvSpPr>
        <p:spPr>
          <a:xfrm>
            <a:off x="1066800" y="2133600"/>
            <a:ext cx="7772400" cy="4114800"/>
          </a:xfrm>
        </p:spPr>
        <p:txBody>
          <a:bodyPr/>
          <a:lstStyle/>
          <a:p>
            <a:pPr eaLnBrk="1" hangingPunct="1"/>
            <a:r>
              <a:rPr lang="en-US" sz="2800" smtClean="0"/>
              <a:t>observation and problem definitions &amp; development of hypothesis,</a:t>
            </a:r>
          </a:p>
          <a:p>
            <a:pPr eaLnBrk="1" hangingPunct="1"/>
            <a:r>
              <a:rPr lang="en-US" sz="2800" smtClean="0"/>
              <a:t>continuous testing and extensive peer review</a:t>
            </a:r>
          </a:p>
          <a:p>
            <a:pPr eaLnBrk="1" hangingPunct="1"/>
            <a:r>
              <a:rPr lang="en-US" sz="2800" smtClean="0"/>
              <a:t>development of theories, laws or principles</a:t>
            </a:r>
          </a:p>
          <a:p>
            <a:pPr eaLnBrk="1" hangingPunct="1">
              <a:buFontTx/>
              <a:buChar char="•"/>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7538"/>
                                        </p:tgtEl>
                                        <p:attrNameLst>
                                          <p:attrName>style.visibility</p:attrName>
                                        </p:attrNameLst>
                                      </p:cBhvr>
                                      <p:to>
                                        <p:strVal val="visible"/>
                                      </p:to>
                                    </p:set>
                                    <p:animEffect transition="in" filter="wheel(1)">
                                      <p:cBhvr>
                                        <p:cTn id="7" dur="2000"/>
                                        <p:tgtEl>
                                          <p:spTgt spid="577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7539">
                                            <p:txEl>
                                              <p:pRg st="0" end="0"/>
                                            </p:txEl>
                                          </p:spTgt>
                                        </p:tgtEl>
                                        <p:attrNameLst>
                                          <p:attrName>style.visibility</p:attrName>
                                        </p:attrNameLst>
                                      </p:cBhvr>
                                      <p:to>
                                        <p:strVal val="visible"/>
                                      </p:to>
                                    </p:set>
                                    <p:animEffect transition="in" filter="checkerboard(across)">
                                      <p:cBhvr>
                                        <p:cTn id="12" dur="500"/>
                                        <p:tgtEl>
                                          <p:spTgt spid="5775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7539">
                                            <p:txEl>
                                              <p:pRg st="1" end="1"/>
                                            </p:txEl>
                                          </p:spTgt>
                                        </p:tgtEl>
                                        <p:attrNameLst>
                                          <p:attrName>style.visibility</p:attrName>
                                        </p:attrNameLst>
                                      </p:cBhvr>
                                      <p:to>
                                        <p:strVal val="visible"/>
                                      </p:to>
                                    </p:set>
                                    <p:animEffect transition="in" filter="checkerboard(across)">
                                      <p:cBhvr>
                                        <p:cTn id="17" dur="500"/>
                                        <p:tgtEl>
                                          <p:spTgt spid="5775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7539">
                                            <p:txEl>
                                              <p:pRg st="2" end="2"/>
                                            </p:txEl>
                                          </p:spTgt>
                                        </p:tgtEl>
                                        <p:attrNameLst>
                                          <p:attrName>style.visibility</p:attrName>
                                        </p:attrNameLst>
                                      </p:cBhvr>
                                      <p:to>
                                        <p:strVal val="visible"/>
                                      </p:to>
                                    </p:set>
                                    <p:animEffect transition="in" filter="checkerboard(across)">
                                      <p:cBhvr>
                                        <p:cTn id="22" dur="500"/>
                                        <p:tgtEl>
                                          <p:spTgt spid="577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8" grpId="0"/>
      <p:bldP spid="5775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3" name="Rectangle 3"/>
          <p:cNvSpPr>
            <a:spLocks noGrp="1" noChangeArrowheads="1"/>
          </p:cNvSpPr>
          <p:nvPr>
            <p:ph idx="1"/>
          </p:nvPr>
        </p:nvSpPr>
        <p:spPr>
          <a:xfrm>
            <a:off x="1066800" y="1479550"/>
            <a:ext cx="7772400" cy="5302250"/>
          </a:xfrm>
        </p:spPr>
        <p:txBody>
          <a:bodyPr/>
          <a:lstStyle/>
          <a:p>
            <a:pPr eaLnBrk="1" hangingPunct="1"/>
            <a:r>
              <a:rPr lang="en-US" sz="2800" i="1" smtClean="0"/>
              <a:t>Scientific outcomes are universal:</a:t>
            </a:r>
          </a:p>
          <a:p>
            <a:pPr eaLnBrk="1" hangingPunct="1"/>
            <a:r>
              <a:rPr lang="en-US" sz="2800" smtClean="0"/>
              <a:t>Science, assumes that the universe is a vast single system in which the basic rules are the same everywhere</a:t>
            </a:r>
          </a:p>
          <a:p>
            <a:pPr eaLnBrk="1" hangingPunct="1"/>
            <a:r>
              <a:rPr lang="en-US" sz="2800" smtClean="0"/>
              <a:t>Knowledge gained from studying one part of the universe is applicable to other parts.</a:t>
            </a:r>
          </a:p>
        </p:txBody>
      </p:sp>
      <p:sp>
        <p:nvSpPr>
          <p:cNvPr id="7" name="Rectangle 2"/>
          <p:cNvSpPr>
            <a:spLocks noGrp="1" noChangeArrowheads="1"/>
          </p:cNvSpPr>
          <p:nvPr>
            <p:ph type="title"/>
          </p:nvPr>
        </p:nvSpPr>
        <p:spPr>
          <a:xfrm>
            <a:off x="1308100" y="654050"/>
            <a:ext cx="4330700" cy="488950"/>
          </a:xfrm>
          <a:solidFill>
            <a:srgbClr val="FFFF00"/>
          </a:solidFill>
        </p:spPr>
        <p:txBody>
          <a:bodyPr>
            <a:normAutofit fontScale="90000"/>
          </a:bodyPr>
          <a:lstStyle/>
          <a:p>
            <a:pPr algn="ctr" eaLnBrk="1" fontAlgn="auto" hangingPunct="1">
              <a:spcAft>
                <a:spcPts val="0"/>
              </a:spcAft>
              <a:defRPr/>
            </a:pPr>
            <a:r>
              <a:rPr lang="en-US" sz="2800" b="1" dirty="0">
                <a:solidFill>
                  <a:srgbClr val="FF33CC"/>
                </a:solidFill>
                <a:effectLst/>
              </a:rPr>
              <a:t>Main features of </a:t>
            </a:r>
            <a:r>
              <a:rPr lang="en-US" sz="2800" b="1" dirty="0" smtClean="0">
                <a:solidFill>
                  <a:srgbClr val="FF33CC"/>
                </a:solidFill>
                <a:effectLst/>
              </a:rPr>
              <a:t>science</a:t>
            </a:r>
            <a:endParaRPr lang="en-US" sz="3200" b="1" dirty="0">
              <a:solidFill>
                <a:srgbClr val="FF33CC"/>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autoUpdateAnimBg="0"/>
      <p:bldP spid="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308100" y="196850"/>
            <a:ext cx="4330700" cy="488950"/>
          </a:xfrm>
          <a:solidFill>
            <a:srgbClr val="FFFF00"/>
          </a:solidFill>
        </p:spPr>
        <p:txBody>
          <a:bodyPr>
            <a:normAutofit fontScale="90000"/>
          </a:bodyPr>
          <a:lstStyle/>
          <a:p>
            <a:pPr algn="ctr" eaLnBrk="1" fontAlgn="auto" hangingPunct="1">
              <a:spcAft>
                <a:spcPts val="0"/>
              </a:spcAft>
              <a:defRPr/>
            </a:pPr>
            <a:r>
              <a:rPr lang="en-US" sz="2800" b="1" dirty="0">
                <a:solidFill>
                  <a:srgbClr val="FF33CC"/>
                </a:solidFill>
                <a:effectLst/>
              </a:rPr>
              <a:t>Main features of </a:t>
            </a:r>
            <a:r>
              <a:rPr lang="en-US" sz="2800" b="1" dirty="0" smtClean="0">
                <a:solidFill>
                  <a:srgbClr val="FF33CC"/>
                </a:solidFill>
                <a:effectLst/>
              </a:rPr>
              <a:t>science</a:t>
            </a:r>
            <a:endParaRPr lang="en-US" sz="3200" b="1" dirty="0">
              <a:solidFill>
                <a:srgbClr val="FF33CC"/>
              </a:solidFill>
              <a:effectLst/>
            </a:endParaRPr>
          </a:p>
        </p:txBody>
      </p:sp>
      <p:sp>
        <p:nvSpPr>
          <p:cNvPr id="578563" name="Rectangle 3"/>
          <p:cNvSpPr>
            <a:spLocks noGrp="1" noChangeArrowheads="1"/>
          </p:cNvSpPr>
          <p:nvPr>
            <p:ph idx="1"/>
          </p:nvPr>
        </p:nvSpPr>
        <p:spPr>
          <a:xfrm>
            <a:off x="685800" y="762000"/>
            <a:ext cx="8458200" cy="5302250"/>
          </a:xfrm>
        </p:spPr>
        <p:txBody>
          <a:bodyPr/>
          <a:lstStyle/>
          <a:p>
            <a:pPr eaLnBrk="1" hangingPunct="1"/>
            <a:r>
              <a:rPr lang="en-US" sz="2800" i="1" smtClean="0"/>
              <a:t>Scientific ideas are changing: </a:t>
            </a:r>
            <a:endParaRPr lang="en-US" sz="2800" smtClean="0"/>
          </a:p>
          <a:p>
            <a:pPr eaLnBrk="1" hangingPunct="1"/>
            <a:r>
              <a:rPr lang="en-US" sz="2800" smtClean="0"/>
              <a:t>Science welcomes revision of its outcomes (laws, theories, principles, standards etc.) by continuous testing and evaluation, peer review or replication. </a:t>
            </a:r>
          </a:p>
          <a:p>
            <a:pPr eaLnBrk="1" hangingPunct="1"/>
            <a:r>
              <a:rPr lang="en-US" sz="2800" smtClean="0"/>
              <a:t>In principle, any theory can change after disproof attempts and new theories may replace the older ones. </a:t>
            </a:r>
          </a:p>
          <a:p>
            <a:pPr eaLnBrk="1" hangingPunct="1"/>
            <a:r>
              <a:rPr lang="en-US" sz="2800" smtClean="0"/>
              <a:t>Plasticity of thought is the essence of scientific process. </a:t>
            </a:r>
          </a:p>
          <a:p>
            <a:pPr eaLnBrk="1" hangingPunct="1"/>
            <a:r>
              <a:rPr lang="en-US" sz="2800" smtClean="0"/>
              <a:t>In this sense, science rejects dogmatism.</a:t>
            </a:r>
          </a:p>
          <a:p>
            <a:pPr eaLnBrk="1" hangingPunct="1"/>
            <a:r>
              <a:rPr lang="en-US" sz="2800" smtClean="0">
                <a:solidFill>
                  <a:srgbClr val="C00000"/>
                </a:solidFill>
              </a:rPr>
              <a:t>Scientific dogmatism</a:t>
            </a:r>
            <a:r>
              <a:rPr lang="en-US" sz="2800" smtClean="0"/>
              <a:t> is the assertion of an idea about a scientific topic without proof and without permitting scientists to explore or express alternative ideas.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1000" fill="hold"/>
                                        <p:tgtEl>
                                          <p:spTgt spid="578562"/>
                                        </p:tgtEl>
                                        <p:attrNameLst>
                                          <p:attrName>ppt_w</p:attrName>
                                        </p:attrNameLst>
                                      </p:cBhvr>
                                      <p:tavLst>
                                        <p:tav tm="0">
                                          <p:val>
                                            <p:fltVal val="0"/>
                                          </p:val>
                                        </p:tav>
                                        <p:tav tm="100000">
                                          <p:val>
                                            <p:strVal val="#ppt_w"/>
                                          </p:val>
                                        </p:tav>
                                      </p:tavLst>
                                    </p:anim>
                                    <p:anim calcmode="lin" valueType="num">
                                      <p:cBhvr>
                                        <p:cTn id="8" dur="1000" fill="hold"/>
                                        <p:tgtEl>
                                          <p:spTgt spid="578562"/>
                                        </p:tgtEl>
                                        <p:attrNameLst>
                                          <p:attrName>ppt_h</p:attrName>
                                        </p:attrNameLst>
                                      </p:cBhvr>
                                      <p:tavLst>
                                        <p:tav tm="0">
                                          <p:val>
                                            <p:fltVal val="0"/>
                                          </p:val>
                                        </p:tav>
                                        <p:tav tm="100000">
                                          <p:val>
                                            <p:strVal val="#ppt_h"/>
                                          </p:val>
                                        </p:tav>
                                      </p:tavLst>
                                    </p:anim>
                                    <p:anim calcmode="lin" valueType="num">
                                      <p:cBhvr>
                                        <p:cTn id="9" dur="1000" fill="hold"/>
                                        <p:tgtEl>
                                          <p:spTgt spid="578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8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78563">
                                            <p:txEl>
                                              <p:pRg st="2" end="2"/>
                                            </p:txEl>
                                          </p:spTgt>
                                        </p:tgtEl>
                                        <p:attrNameLst>
                                          <p:attrName>style.visibility</p:attrName>
                                        </p:attrNameLst>
                                      </p:cBhvr>
                                      <p:to>
                                        <p:strVal val="visible"/>
                                      </p:to>
                                    </p:set>
                                    <p:animEffect transition="in" filter="strips(downLeft)">
                                      <p:cBhvr>
                                        <p:cTn id="25" dur="500"/>
                                        <p:tgtEl>
                                          <p:spTgt spid="5785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78563">
                                            <p:txEl>
                                              <p:pRg st="3" end="3"/>
                                            </p:txEl>
                                          </p:spTgt>
                                        </p:tgtEl>
                                        <p:attrNameLst>
                                          <p:attrName>style.visibility</p:attrName>
                                        </p:attrNameLst>
                                      </p:cBhvr>
                                      <p:to>
                                        <p:strVal val="visible"/>
                                      </p:to>
                                    </p:set>
                                    <p:animEffect transition="in" filter="strips(downLeft)">
                                      <p:cBhvr>
                                        <p:cTn id="30" dur="500"/>
                                        <p:tgtEl>
                                          <p:spTgt spid="5785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578563">
                                            <p:txEl>
                                              <p:pRg st="4" end="4"/>
                                            </p:txEl>
                                          </p:spTgt>
                                        </p:tgtEl>
                                        <p:attrNameLst>
                                          <p:attrName>style.visibility</p:attrName>
                                        </p:attrNameLst>
                                      </p:cBhvr>
                                      <p:to>
                                        <p:strVal val="visible"/>
                                      </p:to>
                                    </p:set>
                                    <p:animEffect transition="in" filter="strips(downLeft)">
                                      <p:cBhvr>
                                        <p:cTn id="35" dur="500"/>
                                        <p:tgtEl>
                                          <p:spTgt spid="57856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578563">
                                            <p:txEl>
                                              <p:pRg st="5" end="5"/>
                                            </p:txEl>
                                          </p:spTgt>
                                        </p:tgtEl>
                                        <p:attrNameLst>
                                          <p:attrName>style.visibility</p:attrName>
                                        </p:attrNameLst>
                                      </p:cBhvr>
                                      <p:to>
                                        <p:strVal val="visible"/>
                                      </p:to>
                                    </p:set>
                                    <p:animEffect transition="in" filter="strips(downLeft)">
                                      <p:cBhvr>
                                        <p:cTn id="40" dur="500"/>
                                        <p:tgtEl>
                                          <p:spTgt spid="578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nimBg="1" autoUpdateAnimBg="0"/>
      <p:bldP spid="5785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3" name="Rectangle 3"/>
          <p:cNvSpPr>
            <a:spLocks noGrp="1" noChangeArrowheads="1"/>
          </p:cNvSpPr>
          <p:nvPr>
            <p:ph idx="1"/>
          </p:nvPr>
        </p:nvSpPr>
        <p:spPr>
          <a:xfrm>
            <a:off x="1066800" y="1479550"/>
            <a:ext cx="7772400" cy="5302250"/>
          </a:xfrm>
        </p:spPr>
        <p:txBody>
          <a:bodyPr/>
          <a:lstStyle/>
          <a:p>
            <a:pPr eaLnBrk="1" hangingPunct="1"/>
            <a:r>
              <a:rPr lang="en-US" sz="2800" i="1" smtClean="0"/>
              <a:t>Science demands solid evidences; </a:t>
            </a:r>
          </a:p>
          <a:p>
            <a:pPr eaLnBrk="1" hangingPunct="1"/>
            <a:r>
              <a:rPr lang="en-US" sz="2800" smtClean="0"/>
              <a:t>Science relies on verifiable, measurable, valid evidences and accurate data, at each stage of a scientific process which are gathered by measurements by and only by our senses, or the extensions of our senses (instruments).</a:t>
            </a:r>
          </a:p>
        </p:txBody>
      </p:sp>
      <p:sp>
        <p:nvSpPr>
          <p:cNvPr id="5" name="Rectangle 2"/>
          <p:cNvSpPr>
            <a:spLocks noGrp="1" noChangeArrowheads="1"/>
          </p:cNvSpPr>
          <p:nvPr>
            <p:ph type="title"/>
          </p:nvPr>
        </p:nvSpPr>
        <p:spPr>
          <a:xfrm>
            <a:off x="1308100" y="577850"/>
            <a:ext cx="4330700" cy="488950"/>
          </a:xfrm>
          <a:solidFill>
            <a:srgbClr val="FFFF00"/>
          </a:solidFill>
        </p:spPr>
        <p:txBody>
          <a:bodyPr>
            <a:normAutofit fontScale="90000"/>
          </a:bodyPr>
          <a:lstStyle/>
          <a:p>
            <a:pPr algn="ctr" eaLnBrk="1" fontAlgn="auto" hangingPunct="1">
              <a:spcAft>
                <a:spcPts val="0"/>
              </a:spcAft>
              <a:defRPr/>
            </a:pPr>
            <a:r>
              <a:rPr lang="en-US" sz="2800" b="1" dirty="0">
                <a:solidFill>
                  <a:srgbClr val="FF33CC"/>
                </a:solidFill>
                <a:effectLst/>
              </a:rPr>
              <a:t>Main features of </a:t>
            </a:r>
            <a:r>
              <a:rPr lang="en-US" sz="2800" b="1" dirty="0" smtClean="0">
                <a:solidFill>
                  <a:srgbClr val="FF33CC"/>
                </a:solidFill>
                <a:effectLst/>
              </a:rPr>
              <a:t>science</a:t>
            </a:r>
            <a:endParaRPr lang="en-US" sz="3200" b="1" dirty="0">
              <a:solidFill>
                <a:srgbClr val="FF33CC"/>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78563">
                                            <p:txEl>
                                              <p:pRg st="0" end="0"/>
                                            </p:txEl>
                                          </p:spTgt>
                                        </p:tgtEl>
                                        <p:attrNameLst>
                                          <p:attrName>style.visibility</p:attrName>
                                        </p:attrNameLst>
                                      </p:cBhvr>
                                      <p:to>
                                        <p:strVal val="visible"/>
                                      </p:to>
                                    </p:set>
                                    <p:animEffect transition="in" filter="strips(downLeft)">
                                      <p:cBhvr>
                                        <p:cTn id="15" dur="500"/>
                                        <p:tgtEl>
                                          <p:spTgt spid="578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78563">
                                            <p:txEl>
                                              <p:pRg st="1" end="1"/>
                                            </p:txEl>
                                          </p:spTgt>
                                        </p:tgtEl>
                                        <p:attrNameLst>
                                          <p:attrName>style.visibility</p:attrName>
                                        </p:attrNameLst>
                                      </p:cBhvr>
                                      <p:to>
                                        <p:strVal val="visible"/>
                                      </p:to>
                                    </p:set>
                                    <p:animEffect transition="in" filter="strips(downLeft)">
                                      <p:cBhvr>
                                        <p:cTn id="20" dur="500"/>
                                        <p:tgtEl>
                                          <p:spTgt spid="578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autoUpdateAnimBg="0"/>
      <p:bldP spid="5"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733</TotalTime>
  <Words>2783</Words>
  <Application>Microsoft Office PowerPoint</Application>
  <PresentationFormat>On-screen Show (4:3)</PresentationFormat>
  <Paragraphs>210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Solstice</vt:lpstr>
      <vt:lpstr>Slide 1</vt:lpstr>
      <vt:lpstr>MODULE 1 SCIENCE &amp; SCIENTIFIC METHODS</vt:lpstr>
      <vt:lpstr>Slide 3</vt:lpstr>
      <vt:lpstr>Slide 4</vt:lpstr>
      <vt:lpstr>INTRODUCTION</vt:lpstr>
      <vt:lpstr>Systematic process of seeking or producing knowledge </vt:lpstr>
      <vt:lpstr>Main features of science</vt:lpstr>
      <vt:lpstr>Main features of science</vt:lpstr>
      <vt:lpstr>Main features of science</vt:lpstr>
      <vt:lpstr>Main features of science</vt:lpstr>
      <vt:lpstr>Main features of science</vt:lpstr>
      <vt:lpstr>Main features of science</vt:lpstr>
      <vt:lpstr>Slide 13</vt:lpstr>
      <vt:lpstr>Fundamental characteristics of scientists</vt:lpstr>
      <vt:lpstr>The Scientific Method</vt:lpstr>
      <vt:lpstr>Slide 16</vt:lpstr>
      <vt:lpstr>Slide 17</vt:lpstr>
      <vt:lpstr>Steps in Scientific Method</vt:lpstr>
      <vt:lpstr>Stages in Scientific Method</vt:lpstr>
      <vt:lpstr>Stages in Scientific Method</vt:lpstr>
      <vt:lpstr>Stages in Scientific Method</vt:lpstr>
      <vt:lpstr>Hypotheses</vt:lpstr>
      <vt:lpstr>Hypotheses Definitions</vt:lpstr>
      <vt:lpstr>Importance of Hypotheses</vt:lpstr>
      <vt:lpstr>4 Functions of Hypotheses</vt:lpstr>
      <vt:lpstr>Symbols used in Hypotheses</vt:lpstr>
      <vt:lpstr>Stages in Scientific Method</vt:lpstr>
      <vt:lpstr>Stages in Scientific Method</vt:lpstr>
      <vt:lpstr>Stages in Scientific Method</vt:lpstr>
      <vt:lpstr>Stages in Scientific Method</vt:lpstr>
      <vt:lpstr>Slide 31</vt:lpstr>
      <vt:lpstr>Slide 32</vt:lpstr>
      <vt:lpstr>Slide 33</vt:lpstr>
      <vt:lpstr>Slide 34</vt:lpstr>
      <vt:lpstr>Empiricism: The use of empirical evidence</vt:lpstr>
      <vt:lpstr>Rationalism: The practice of logical reasoning</vt:lpstr>
      <vt:lpstr>Slide 37</vt:lpstr>
      <vt:lpstr> The scientific method is based on certain basic postulates: </vt:lpstr>
    </vt:vector>
  </TitlesOfParts>
  <Company>MARTHOMA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Kingdom Classification System</dc:title>
  <dc:creator>PRINCIPAL</dc:creator>
  <cp:lastModifiedBy>Sreyas</cp:lastModifiedBy>
  <cp:revision>46</cp:revision>
  <cp:lastPrinted>1601-01-01T00:00:00Z</cp:lastPrinted>
  <dcterms:created xsi:type="dcterms:W3CDTF">2006-01-30T06:14:52Z</dcterms:created>
  <dcterms:modified xsi:type="dcterms:W3CDTF">2019-07-10T13:54:26Z</dcterms:modified>
</cp:coreProperties>
</file>