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8" r:id="rId5"/>
    <p:sldId id="269" r:id="rId6"/>
    <p:sldId id="270" r:id="rId7"/>
    <p:sldId id="27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603BC89-7A09-4F54-B15D-B834F7A44902}" type="datetimeFigureOut">
              <a:rPr lang="en-US" smtClean="0"/>
              <a:pPr/>
              <a:t>7/16/2019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603BC89-7A09-4F54-B15D-B834F7A44902}" type="datetimeFigureOut">
              <a:rPr lang="en-US" smtClean="0"/>
              <a:pPr/>
              <a:t>7/16/2019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603BC89-7A09-4F54-B15D-B834F7A44902}" type="datetimeFigureOut">
              <a:rPr lang="en-US" smtClean="0"/>
              <a:pPr/>
              <a:t>7/16/2019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3BC89-7A09-4F54-B15D-B834F7A44902}" type="datetimeFigureOut">
              <a:rPr lang="en-US" smtClean="0"/>
              <a:pPr/>
              <a:t>7/16/2019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3BC89-7A09-4F54-B15D-B834F7A44902}" type="datetimeFigureOut">
              <a:rPr lang="en-US" smtClean="0"/>
              <a:pPr/>
              <a:t>7/16/2019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3BC89-7A09-4F54-B15D-B834F7A44902}" type="datetimeFigureOut">
              <a:rPr lang="en-US" smtClean="0"/>
              <a:pPr/>
              <a:t>7/16/2019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3BC89-7A09-4F54-B15D-B834F7A44902}" type="datetimeFigureOut">
              <a:rPr lang="en-US" smtClean="0"/>
              <a:pPr/>
              <a:t>7/16/2019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CCECE-8704-470A-AE7D-4B819B2E00E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5429288"/>
          </a:xfrm>
        </p:spPr>
        <p:txBody>
          <a:bodyPr>
            <a:normAutofit fontScale="90000"/>
          </a:bodyPr>
          <a:lstStyle/>
          <a:p>
            <a:r>
              <a:rPr lang="en-IN" sz="4800" b="1" dirty="0" smtClean="0">
                <a:solidFill>
                  <a:schemeClr val="accent4"/>
                </a:solidFill>
                <a:latin typeface="Bahnschrift" pitchFamily="34" charset="0"/>
              </a:rPr>
              <a:t/>
            </a:r>
            <a:br>
              <a:rPr lang="en-IN" sz="4800" b="1" dirty="0" smtClean="0">
                <a:solidFill>
                  <a:schemeClr val="accent4"/>
                </a:solidFill>
                <a:latin typeface="Bahnschrift" pitchFamily="34" charset="0"/>
              </a:rPr>
            </a:br>
            <a:r>
              <a:rPr lang="en-IN" sz="4800" b="1" dirty="0">
                <a:solidFill>
                  <a:schemeClr val="accent4"/>
                </a:solidFill>
                <a:latin typeface="Bahnschrift" pitchFamily="34" charset="0"/>
              </a:rPr>
              <a:t/>
            </a:r>
            <a:br>
              <a:rPr lang="en-IN" sz="4800" b="1" dirty="0">
                <a:solidFill>
                  <a:schemeClr val="accent4"/>
                </a:solidFill>
                <a:latin typeface="Bahnschrift" pitchFamily="34" charset="0"/>
              </a:rPr>
            </a:br>
            <a:r>
              <a:rPr lang="en-IN" sz="4800" b="1" dirty="0" smtClean="0">
                <a:solidFill>
                  <a:schemeClr val="accent4"/>
                </a:solidFill>
                <a:latin typeface="Bahnschrift" pitchFamily="34" charset="0"/>
              </a:rPr>
              <a:t>MARTHOMA COLLEGE, THIRUVALLA </a:t>
            </a:r>
            <a:br>
              <a:rPr lang="en-IN" sz="4800" b="1" dirty="0" smtClean="0">
                <a:solidFill>
                  <a:schemeClr val="accent4"/>
                </a:solidFill>
                <a:latin typeface="Bahnschrift" pitchFamily="34" charset="0"/>
              </a:rPr>
            </a:br>
            <a:r>
              <a:rPr lang="en-IN" b="1" dirty="0" smtClean="0">
                <a:solidFill>
                  <a:srgbClr val="0070C0"/>
                </a:solidFill>
              </a:rPr>
              <a:t/>
            </a:r>
            <a:br>
              <a:rPr lang="en-IN" b="1" dirty="0" smtClean="0">
                <a:solidFill>
                  <a:srgbClr val="0070C0"/>
                </a:solidFill>
              </a:rPr>
            </a:br>
            <a:r>
              <a:rPr lang="en-IN" b="1" dirty="0" smtClean="0">
                <a:solidFill>
                  <a:srgbClr val="0070C0"/>
                </a:solidFill>
                <a:latin typeface="Algerian" pitchFamily="82" charset="0"/>
              </a:rPr>
              <a:t>DEPARTMENT OF POLITICAL SCIENCE</a:t>
            </a:r>
            <a:br>
              <a:rPr lang="en-IN" b="1" dirty="0" smtClean="0">
                <a:solidFill>
                  <a:srgbClr val="0070C0"/>
                </a:solidFill>
                <a:latin typeface="Algerian" pitchFamily="82" charset="0"/>
              </a:rPr>
            </a:br>
            <a:r>
              <a:rPr lang="en-IN" b="1" dirty="0">
                <a:solidFill>
                  <a:srgbClr val="0070C0"/>
                </a:solidFill>
                <a:latin typeface="Algerian" pitchFamily="82" charset="0"/>
              </a:rPr>
              <a:t/>
            </a:r>
            <a:br>
              <a:rPr lang="en-IN" b="1" dirty="0">
                <a:solidFill>
                  <a:srgbClr val="0070C0"/>
                </a:solidFill>
                <a:latin typeface="Algerian" pitchFamily="82" charset="0"/>
              </a:rPr>
            </a:br>
            <a:r>
              <a:rPr lang="en-IN" b="1" dirty="0" smtClean="0">
                <a:solidFill>
                  <a:srgbClr val="0070C0"/>
                </a:solidFill>
                <a:latin typeface="Algerian" pitchFamily="82" charset="0"/>
              </a:rPr>
              <a:t/>
            </a:r>
            <a:br>
              <a:rPr lang="en-IN" b="1" dirty="0" smtClean="0">
                <a:solidFill>
                  <a:srgbClr val="0070C0"/>
                </a:solidFill>
                <a:latin typeface="Algerian" pitchFamily="82" charset="0"/>
              </a:rPr>
            </a:br>
            <a:r>
              <a:rPr lang="en-IN" b="1" dirty="0">
                <a:solidFill>
                  <a:srgbClr val="0070C0"/>
                </a:solidFill>
                <a:latin typeface="Algerian" pitchFamily="82" charset="0"/>
              </a:rPr>
              <a:t/>
            </a:r>
            <a:br>
              <a:rPr lang="en-IN" b="1" dirty="0">
                <a:solidFill>
                  <a:srgbClr val="0070C0"/>
                </a:solidFill>
                <a:latin typeface="Algerian" pitchFamily="82" charset="0"/>
              </a:rPr>
            </a:br>
            <a:r>
              <a:rPr lang="en-IN" b="1" dirty="0" smtClean="0">
                <a:solidFill>
                  <a:srgbClr val="0070C0"/>
                </a:solidFill>
                <a:latin typeface="Algerian" pitchFamily="82" charset="0"/>
              </a:rPr>
              <a:t/>
            </a:r>
            <a:br>
              <a:rPr lang="en-IN" b="1" dirty="0" smtClean="0">
                <a:solidFill>
                  <a:srgbClr val="0070C0"/>
                </a:solidFill>
                <a:latin typeface="Algerian" pitchFamily="82" charset="0"/>
              </a:rPr>
            </a:br>
            <a:endParaRPr lang="en-IN" b="1" dirty="0">
              <a:solidFill>
                <a:srgbClr val="0070C0"/>
              </a:solidFill>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IN" dirty="0" smtClean="0">
              <a:latin typeface="Bahnschrift" pitchFamily="34" charset="0"/>
            </a:endParaRPr>
          </a:p>
          <a:p>
            <a:pPr algn="ctr">
              <a:buNone/>
            </a:pPr>
            <a:endParaRPr lang="en-IN" dirty="0">
              <a:latin typeface="Bahnschrift" pitchFamily="34" charset="0"/>
            </a:endParaRPr>
          </a:p>
          <a:p>
            <a:pPr algn="ctr">
              <a:buNone/>
            </a:pPr>
            <a:r>
              <a:rPr lang="en-IN" dirty="0" smtClean="0">
                <a:solidFill>
                  <a:srgbClr val="00B0F0"/>
                </a:solidFill>
                <a:latin typeface="Algerian" pitchFamily="82" charset="0"/>
              </a:rPr>
              <a:t>INTRODUCTION TO INTERNATIONAL RELATIONS</a:t>
            </a:r>
          </a:p>
          <a:p>
            <a:pPr algn="r">
              <a:buNone/>
            </a:pPr>
            <a:r>
              <a:rPr lang="en-IN" sz="2000" dirty="0" smtClean="0">
                <a:latin typeface="Algerian" pitchFamily="82" charset="0"/>
              </a:rPr>
              <a:t>                          </a:t>
            </a:r>
            <a:r>
              <a:rPr lang="en-IN" sz="2000" dirty="0" smtClean="0">
                <a:solidFill>
                  <a:srgbClr val="FF0000"/>
                </a:solidFill>
                <a:latin typeface="Algerian" pitchFamily="82" charset="0"/>
              </a:rPr>
              <a:t>Dr. Mohan </a:t>
            </a:r>
            <a:r>
              <a:rPr lang="en-IN" sz="2000" dirty="0" err="1" smtClean="0">
                <a:solidFill>
                  <a:srgbClr val="FF0000"/>
                </a:solidFill>
                <a:latin typeface="Algerian" pitchFamily="82" charset="0"/>
              </a:rPr>
              <a:t>VARuGHESE</a:t>
            </a:r>
            <a:endParaRPr lang="en-IN" sz="2000"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Collective Security</a:t>
            </a:r>
            <a:endParaRPr lang="en-IN" dirty="0">
              <a:solidFill>
                <a:srgbClr val="FF0000"/>
              </a:solidFill>
            </a:endParaRPr>
          </a:p>
        </p:txBody>
      </p:sp>
      <p:sp>
        <p:nvSpPr>
          <p:cNvPr id="3" name="Content Placeholder 2"/>
          <p:cNvSpPr>
            <a:spLocks noGrp="1"/>
          </p:cNvSpPr>
          <p:nvPr>
            <p:ph idx="1"/>
          </p:nvPr>
        </p:nvSpPr>
        <p:spPr/>
        <p:txBody>
          <a:bodyPr>
            <a:normAutofit/>
          </a:bodyPr>
          <a:lstStyle/>
          <a:p>
            <a:pPr algn="just"/>
            <a:r>
              <a:rPr lang="en-IN" dirty="0" smtClean="0">
                <a:solidFill>
                  <a:srgbClr val="0070C0"/>
                </a:solidFill>
              </a:rPr>
              <a:t>The concept of ‘collective security’ possesses a significant role in the study of international politics. It is commonly regarded as the most effective tool for maintaining peace among nations and preventing aggression. In other words collective security is a machinery for joint action in order to prevent or counter any attack against an established international order. </a:t>
            </a:r>
            <a:endParaRPr lang="en-IN"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solidFill>
                  <a:srgbClr val="0070C0"/>
                </a:solidFill>
              </a:rPr>
              <a:t>The idea of collective security originated from an international understanding that peace can be maintained only by the joint pledge of the states to take action against a state which resorts to war and poses a threat to world peace. To put it briefly the nations unite under the collective security system and take care of the security of each of them collectively. </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solidFill>
                  <a:srgbClr val="0070C0"/>
                </a:solidFill>
              </a:rPr>
              <a:t>According to Palmer and </a:t>
            </a:r>
            <a:r>
              <a:rPr lang="en-IN" dirty="0" err="1" smtClean="0">
                <a:solidFill>
                  <a:srgbClr val="0070C0"/>
                </a:solidFill>
              </a:rPr>
              <a:t>Perkings</a:t>
            </a:r>
            <a:r>
              <a:rPr lang="en-IN" dirty="0" smtClean="0">
                <a:solidFill>
                  <a:srgbClr val="0070C0"/>
                </a:solidFill>
              </a:rPr>
              <a:t>, </a:t>
            </a:r>
            <a:r>
              <a:rPr lang="en-IN" dirty="0" smtClean="0">
                <a:solidFill>
                  <a:srgbClr val="FF0000"/>
                </a:solidFill>
              </a:rPr>
              <a:t>“a collective security system, to be effective, must be strong enough to cope with aggression from any power or combination of powers, and it must be invoked if and as aggression occurs”.</a:t>
            </a:r>
          </a:p>
          <a:p>
            <a:pPr algn="just"/>
            <a:r>
              <a:rPr lang="en-IN" dirty="0" smtClean="0"/>
              <a:t> </a:t>
            </a:r>
            <a:r>
              <a:rPr lang="en-IN" dirty="0" err="1" smtClean="0">
                <a:solidFill>
                  <a:srgbClr val="0070C0"/>
                </a:solidFill>
              </a:rPr>
              <a:t>Morgentahau</a:t>
            </a:r>
            <a:r>
              <a:rPr lang="en-IN" dirty="0" smtClean="0">
                <a:solidFill>
                  <a:srgbClr val="FF0000"/>
                </a:solidFill>
              </a:rPr>
              <a:t> puts the principle of “one for all and all for one”. </a:t>
            </a:r>
            <a:endParaRPr lang="en-IN"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normAutofit fontScale="90000"/>
          </a:bodyPr>
          <a:lstStyle/>
          <a:p>
            <a:r>
              <a:rPr lang="en-IN" sz="3100" b="1" dirty="0" smtClean="0"/>
              <a:t/>
            </a:r>
            <a:br>
              <a:rPr lang="en-IN" sz="3100" b="1" dirty="0" smtClean="0"/>
            </a:br>
            <a:r>
              <a:rPr lang="en-IN" sz="3100" b="1" dirty="0" smtClean="0">
                <a:solidFill>
                  <a:srgbClr val="FF0000"/>
                </a:solidFill>
              </a:rPr>
              <a:t>The origin of the concept of Collective Security</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solidFill>
                  <a:schemeClr val="accent1">
                    <a:lumMod val="75000"/>
                  </a:schemeClr>
                </a:solidFill>
              </a:rPr>
              <a:t>The idea of collective security was extensively discussed during the World War I, and it took shape in the 1919 Covenant of the League of Nations. The covenant of League of Nations contained detailed provisions for collective security system. It provided for an effective network of cooperation between various nation and people to ensure collective security. </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solidFill>
                  <a:srgbClr val="FF0000"/>
                </a:solidFill>
              </a:rPr>
              <a:t>Collective security is based on four principles:</a:t>
            </a:r>
            <a:r>
              <a:rPr lang="en-IN" dirty="0" smtClean="0"/>
              <a:t/>
            </a:r>
            <a:br>
              <a:rPr lang="en-IN" dirty="0" smtClean="0"/>
            </a:br>
            <a:endParaRPr lang="en-IN" dirty="0"/>
          </a:p>
        </p:txBody>
      </p:sp>
      <p:sp>
        <p:nvSpPr>
          <p:cNvPr id="3" name="Content Placeholder 2"/>
          <p:cNvSpPr>
            <a:spLocks noGrp="1"/>
          </p:cNvSpPr>
          <p:nvPr>
            <p:ph idx="1"/>
          </p:nvPr>
        </p:nvSpPr>
        <p:spPr/>
        <p:txBody>
          <a:bodyPr>
            <a:normAutofit lnSpcReduction="10000"/>
          </a:bodyPr>
          <a:lstStyle/>
          <a:p>
            <a:pPr lvl="0"/>
            <a:r>
              <a:rPr lang="en-IN" dirty="0" smtClean="0">
                <a:solidFill>
                  <a:srgbClr val="00B0F0"/>
                </a:solidFill>
              </a:rPr>
              <a:t>All countries reject the use of force except in self defence.</a:t>
            </a:r>
          </a:p>
          <a:p>
            <a:pPr lvl="0"/>
            <a:r>
              <a:rPr lang="en-IN" dirty="0" smtClean="0">
                <a:solidFill>
                  <a:srgbClr val="00B0F0"/>
                </a:solidFill>
              </a:rPr>
              <a:t>All agree that an attack on one country is an attack on all.</a:t>
            </a:r>
          </a:p>
          <a:p>
            <a:pPr lvl="0"/>
            <a:r>
              <a:rPr lang="en-IN" dirty="0" smtClean="0">
                <a:solidFill>
                  <a:srgbClr val="00B0F0"/>
                </a:solidFill>
              </a:rPr>
              <a:t>All pledge to unite to halt aggression and restore the peace and</a:t>
            </a:r>
          </a:p>
          <a:p>
            <a:pPr lvl="0"/>
            <a:r>
              <a:rPr lang="en-IN" dirty="0" smtClean="0">
                <a:solidFill>
                  <a:srgbClr val="00B0F0"/>
                </a:solidFill>
              </a:rPr>
              <a:t>All agree to supply whatever material or personal resources for maintaining collective security.</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endParaRPr lang="en-IN" dirty="0" smtClean="0"/>
          </a:p>
          <a:p>
            <a:pPr>
              <a:buNone/>
            </a:pPr>
            <a:endParaRPr lang="en-IN" dirty="0" smtClean="0"/>
          </a:p>
          <a:p>
            <a:pPr>
              <a:buNone/>
            </a:pPr>
            <a:r>
              <a:rPr lang="en-IN" sz="4400" dirty="0" smtClean="0"/>
              <a:t>                       </a:t>
            </a:r>
            <a:r>
              <a:rPr lang="en-IN" sz="4400" dirty="0" smtClean="0">
                <a:solidFill>
                  <a:srgbClr val="FF0000"/>
                </a:solidFill>
              </a:rPr>
              <a:t>THANK YOU </a:t>
            </a:r>
            <a:endParaRPr lang="en-IN" sz="4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318</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MARTHOMA COLLEGE, THIRUVALLA   DEPARTMENT OF POLITICAL SCIENCE     </vt:lpstr>
      <vt:lpstr>Slide 2</vt:lpstr>
      <vt:lpstr>Collective Security</vt:lpstr>
      <vt:lpstr>Slide 4</vt:lpstr>
      <vt:lpstr>Slide 5</vt:lpstr>
      <vt:lpstr> The origin of the concept of Collective Security </vt:lpstr>
      <vt:lpstr>Collective security is based on four principles: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MARTHOMA COLLEGE, THIRUVALLA   DEPARTMENT OF POLITICAL SCIENCE</dc:title>
  <dc:creator>pol</dc:creator>
  <cp:lastModifiedBy>pol</cp:lastModifiedBy>
  <cp:revision>10</cp:revision>
  <dcterms:created xsi:type="dcterms:W3CDTF">2019-07-16T07:16:01Z</dcterms:created>
  <dcterms:modified xsi:type="dcterms:W3CDTF">2019-07-16T10:01:42Z</dcterms:modified>
</cp:coreProperties>
</file>