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0"/>
    <p:restoredTop sz="94697"/>
  </p:normalViewPr>
  <p:slideViewPr>
    <p:cSldViewPr snapToGrid="0" snapToObjects="1">
      <p:cViewPr>
        <p:scale>
          <a:sx n="85" d="100"/>
          <a:sy n="85" d="100"/>
        </p:scale>
        <p:origin x="-114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1734-889E-194E-BA11-95B63C20337C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12003-2086-4942-9D21-78E5EFF39B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51497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1734-889E-194E-BA11-95B63C20337C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12003-2086-4942-9D21-78E5EFF39B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4549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1734-889E-194E-BA11-95B63C20337C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12003-2086-4942-9D21-78E5EFF39B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629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1734-889E-194E-BA11-95B63C20337C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12003-2086-4942-9D21-78E5EFF39B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226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1734-889E-194E-BA11-95B63C20337C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12003-2086-4942-9D21-78E5EFF39B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60231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1734-889E-194E-BA11-95B63C20337C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12003-2086-4942-9D21-78E5EFF39B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055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1734-889E-194E-BA11-95B63C20337C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12003-2086-4942-9D21-78E5EFF39B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436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1734-889E-194E-BA11-95B63C20337C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12003-2086-4942-9D21-78E5EFF39B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2775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1734-889E-194E-BA11-95B63C20337C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12003-2086-4942-9D21-78E5EFF39B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365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1734-889E-194E-BA11-95B63C20337C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12003-2086-4942-9D21-78E5EFF39B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8429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491734-889E-194E-BA11-95B63C20337C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12003-2086-4942-9D21-78E5EFF39B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6968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4491734-889E-194E-BA11-95B63C20337C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6812003-2086-4942-9D21-78E5EFF39B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5100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Compound_(linguistics)" TargetMode="External"/><Relationship Id="rId13" Type="http://schemas.openxmlformats.org/officeDocument/2006/relationships/hyperlink" Target="https://en.wikipedia.org/wiki/Mora_(linguistics)" TargetMode="External"/><Relationship Id="rId18" Type="http://schemas.openxmlformats.org/officeDocument/2006/relationships/hyperlink" Target="https://en.wikipedia.org/wiki/Grammar" TargetMode="External"/><Relationship Id="rId26" Type="http://schemas.openxmlformats.org/officeDocument/2006/relationships/hyperlink" Target="https://en.wikipedia.org/wiki/Syntax" TargetMode="External"/><Relationship Id="rId39" Type="http://schemas.openxmlformats.org/officeDocument/2006/relationships/hyperlink" Target="https://en.wikipedia.org/wiki/Meaning_(linguistics)" TargetMode="External"/><Relationship Id="rId3" Type="http://schemas.openxmlformats.org/officeDocument/2006/relationships/hyperlink" Target="https://en.wikipedia.org/wiki/Morpheme" TargetMode="External"/><Relationship Id="rId21" Type="http://schemas.openxmlformats.org/officeDocument/2006/relationships/hyperlink" Target="https://en.wikipedia.org/wiki/Grammatical_mood" TargetMode="External"/><Relationship Id="rId34" Type="http://schemas.openxmlformats.org/officeDocument/2006/relationships/hyperlink" Target="https://en.wikipedia.org/wiki/Lemma_(morphology)" TargetMode="External"/><Relationship Id="rId42" Type="http://schemas.openxmlformats.org/officeDocument/2006/relationships/hyperlink" Target="https://en.wikipedia.org/wiki/Truth_condition" TargetMode="External"/><Relationship Id="rId47" Type="http://schemas.openxmlformats.org/officeDocument/2006/relationships/hyperlink" Target="https://en.wikipedia.org/wiki/Deixis" TargetMode="External"/><Relationship Id="rId7" Type="http://schemas.openxmlformats.org/officeDocument/2006/relationships/hyperlink" Target="https://en.wikipedia.org/wiki/Morphological_derivation" TargetMode="External"/><Relationship Id="rId12" Type="http://schemas.openxmlformats.org/officeDocument/2006/relationships/hyperlink" Target="https://en.wikipedia.org/wiki/Segment_(linguistics)" TargetMode="External"/><Relationship Id="rId17" Type="http://schemas.openxmlformats.org/officeDocument/2006/relationships/hyperlink" Target="https://en.wikipedia.org/wiki/Tone_(linguistics)" TargetMode="External"/><Relationship Id="rId25" Type="http://schemas.openxmlformats.org/officeDocument/2006/relationships/hyperlink" Target="https://en.wikipedia.org/wiki/Grammatical_case" TargetMode="External"/><Relationship Id="rId33" Type="http://schemas.openxmlformats.org/officeDocument/2006/relationships/hyperlink" Target="https://en.wikipedia.org/wiki/Lexeme" TargetMode="External"/><Relationship Id="rId38" Type="http://schemas.openxmlformats.org/officeDocument/2006/relationships/hyperlink" Target="https://en.wikipedia.org/wiki/Semantics" TargetMode="External"/><Relationship Id="rId46" Type="http://schemas.openxmlformats.org/officeDocument/2006/relationships/hyperlink" Target="https://en.wikipedia.org/wiki/Implicature" TargetMode="External"/><Relationship Id="rId2" Type="http://schemas.openxmlformats.org/officeDocument/2006/relationships/hyperlink" Target="https://en.wikipedia.org/wiki/Morphology_(linguistics)" TargetMode="External"/><Relationship Id="rId16" Type="http://schemas.openxmlformats.org/officeDocument/2006/relationships/hyperlink" Target="https://en.wikipedia.org/wiki/Stress_(linguistics)" TargetMode="External"/><Relationship Id="rId20" Type="http://schemas.openxmlformats.org/officeDocument/2006/relationships/hyperlink" Target="https://en.wikipedia.org/wiki/Aspect_(linguistics)" TargetMode="External"/><Relationship Id="rId29" Type="http://schemas.openxmlformats.org/officeDocument/2006/relationships/hyperlink" Target="https://en.wikipedia.org/wiki/Grammatical_function" TargetMode="External"/><Relationship Id="rId41" Type="http://schemas.openxmlformats.org/officeDocument/2006/relationships/hyperlink" Target="https://en.wikipedia.org/wiki/Entailm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Declension" TargetMode="External"/><Relationship Id="rId11" Type="http://schemas.openxmlformats.org/officeDocument/2006/relationships/hyperlink" Target="https://en.wikipedia.org/wiki/Allophone" TargetMode="External"/><Relationship Id="rId24" Type="http://schemas.openxmlformats.org/officeDocument/2006/relationships/hyperlink" Target="https://en.wikipedia.org/wiki/Grammatical_gender" TargetMode="External"/><Relationship Id="rId32" Type="http://schemas.openxmlformats.org/officeDocument/2006/relationships/hyperlink" Target="https://en.wikipedia.org/wiki/Word" TargetMode="External"/><Relationship Id="rId37" Type="http://schemas.openxmlformats.org/officeDocument/2006/relationships/hyperlink" Target="https://en.wikipedia.org/wiki/Terminology" TargetMode="External"/><Relationship Id="rId40" Type="http://schemas.openxmlformats.org/officeDocument/2006/relationships/hyperlink" Target="https://en.wikipedia.org/wiki/Word_sense" TargetMode="External"/><Relationship Id="rId45" Type="http://schemas.openxmlformats.org/officeDocument/2006/relationships/hyperlink" Target="https://en.wikipedia.org/wiki/Presupposition" TargetMode="External"/><Relationship Id="rId5" Type="http://schemas.openxmlformats.org/officeDocument/2006/relationships/hyperlink" Target="https://en.wikipedia.org/wiki/Inflectional_paradigm" TargetMode="External"/><Relationship Id="rId15" Type="http://schemas.openxmlformats.org/officeDocument/2006/relationships/hyperlink" Target="https://en.wikipedia.org/wiki/Foot_(prosody)" TargetMode="External"/><Relationship Id="rId23" Type="http://schemas.openxmlformats.org/officeDocument/2006/relationships/hyperlink" Target="https://en.wikipedia.org/wiki/Grammatical_number" TargetMode="External"/><Relationship Id="rId28" Type="http://schemas.openxmlformats.org/officeDocument/2006/relationships/hyperlink" Target="https://en.wikipedia.org/wiki/Clause" TargetMode="External"/><Relationship Id="rId36" Type="http://schemas.openxmlformats.org/officeDocument/2006/relationships/hyperlink" Target="https://en.wikipedia.org/wiki/Vocabulary" TargetMode="External"/><Relationship Id="rId10" Type="http://schemas.openxmlformats.org/officeDocument/2006/relationships/hyperlink" Target="https://en.wikipedia.org/wiki/Phoneme" TargetMode="External"/><Relationship Id="rId19" Type="http://schemas.openxmlformats.org/officeDocument/2006/relationships/hyperlink" Target="https://en.wikipedia.org/wiki/Grammatical_tense" TargetMode="External"/><Relationship Id="rId31" Type="http://schemas.openxmlformats.org/officeDocument/2006/relationships/hyperlink" Target="https://en.wikipedia.org/wiki/Lexicology" TargetMode="External"/><Relationship Id="rId44" Type="http://schemas.openxmlformats.org/officeDocument/2006/relationships/hyperlink" Target="https://en.wikipedia.org/wiki/Pragmatics" TargetMode="External"/><Relationship Id="rId4" Type="http://schemas.openxmlformats.org/officeDocument/2006/relationships/hyperlink" Target="https://en.wikipedia.org/wiki/Inflection" TargetMode="External"/><Relationship Id="rId9" Type="http://schemas.openxmlformats.org/officeDocument/2006/relationships/hyperlink" Target="https://en.wikipedia.org/wiki/Phonology" TargetMode="External"/><Relationship Id="rId14" Type="http://schemas.openxmlformats.org/officeDocument/2006/relationships/hyperlink" Target="https://en.wikipedia.org/wiki/Syllable" TargetMode="External"/><Relationship Id="rId22" Type="http://schemas.openxmlformats.org/officeDocument/2006/relationships/hyperlink" Target="https://en.wikipedia.org/wiki/Linguistic_modality" TargetMode="External"/><Relationship Id="rId27" Type="http://schemas.openxmlformats.org/officeDocument/2006/relationships/hyperlink" Target="https://en.wikipedia.org/wiki/Phrase" TargetMode="External"/><Relationship Id="rId30" Type="http://schemas.openxmlformats.org/officeDocument/2006/relationships/hyperlink" Target="https://en.wikipedia.org/wiki/Grammatical_voice" TargetMode="External"/><Relationship Id="rId35" Type="http://schemas.openxmlformats.org/officeDocument/2006/relationships/hyperlink" Target="https://en.wikipedia.org/wiki/Lexicon" TargetMode="External"/><Relationship Id="rId43" Type="http://schemas.openxmlformats.org/officeDocument/2006/relationships/hyperlink" Target="https://en.wikipedia.org/wiki/Principle_of_compositionality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Linguistics</a:t>
            </a:r>
            <a:br>
              <a:rPr lang="en-US" dirty="0" smtClean="0"/>
            </a:br>
            <a:r>
              <a:rPr lang="en-US" dirty="0" smtClean="0"/>
              <a:t>Basic concepts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04371" y="4352544"/>
            <a:ext cx="3278458" cy="1239894"/>
          </a:xfrm>
        </p:spPr>
        <p:txBody>
          <a:bodyPr>
            <a:noAutofit/>
          </a:bodyPr>
          <a:lstStyle/>
          <a:p>
            <a:r>
              <a:rPr lang="en-US" sz="1600" dirty="0" err="1" smtClean="0"/>
              <a:t>Dr.G.Koshy</a:t>
            </a:r>
            <a:endParaRPr lang="en-US" sz="1600" dirty="0" smtClean="0"/>
          </a:p>
          <a:p>
            <a:r>
              <a:rPr lang="en-US" sz="1600" dirty="0" smtClean="0"/>
              <a:t>Associate Professor</a:t>
            </a:r>
          </a:p>
          <a:p>
            <a:r>
              <a:rPr lang="en-US" sz="1600" dirty="0" smtClean="0"/>
              <a:t>Department of English</a:t>
            </a:r>
          </a:p>
          <a:p>
            <a:r>
              <a:rPr lang="en-US" sz="1600" dirty="0" smtClean="0"/>
              <a:t>Mar </a:t>
            </a:r>
            <a:r>
              <a:rPr lang="en-US" sz="1600" dirty="0" err="1" smtClean="0"/>
              <a:t>Thoma</a:t>
            </a:r>
            <a:r>
              <a:rPr lang="en-US" sz="1600" dirty="0" smtClean="0"/>
              <a:t> College, </a:t>
            </a:r>
            <a:r>
              <a:rPr lang="en-US" sz="1600" dirty="0" err="1" smtClean="0"/>
              <a:t>Tiruvalla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15382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f. Psycholinguistics, the study of the cognitive processes and representations underlying language use.</a:t>
            </a:r>
            <a:endParaRPr lang="en-US" dirty="0"/>
          </a:p>
          <a:p>
            <a:r>
              <a:rPr lang="en-US" b="1" dirty="0"/>
              <a:t>g. Sociolinguistics, the study of social patterns and norms of linguistic variability.</a:t>
            </a:r>
            <a:endParaRPr lang="en-US" dirty="0"/>
          </a:p>
          <a:p>
            <a:r>
              <a:rPr lang="en-US" b="1" dirty="0"/>
              <a:t>h. Clinical linguistics, the application of linguistic theory to the area of Speech-Language Pathology.</a:t>
            </a:r>
            <a:endParaRPr lang="en-US" dirty="0"/>
          </a:p>
          <a:p>
            <a:r>
              <a:rPr lang="en-US" b="1" dirty="0" err="1"/>
              <a:t>i</a:t>
            </a:r>
            <a:r>
              <a:rPr lang="en-US" b="1" dirty="0"/>
              <a:t>. Neurolinguistics, the study of the brain networks that underlie grammar and communication.</a:t>
            </a:r>
            <a:endParaRPr lang="en-US" dirty="0"/>
          </a:p>
          <a:p>
            <a:r>
              <a:rPr lang="en-US" b="1" dirty="0"/>
              <a:t>j. </a:t>
            </a:r>
            <a:r>
              <a:rPr lang="en-US" b="1" dirty="0" err="1"/>
              <a:t>Biolinguistics</a:t>
            </a:r>
            <a:r>
              <a:rPr lang="en-US" b="1" dirty="0"/>
              <a:t>, the study of natural as well as human-taught communication systems in animals compared to human language.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420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9204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scientific study of language and its structure, including the study of grammar, syntax, and phonetics. </a:t>
            </a:r>
            <a:endParaRPr lang="en-US" dirty="0" smtClean="0"/>
          </a:p>
          <a:p>
            <a:r>
              <a:rPr lang="en-US" dirty="0" smtClean="0"/>
              <a:t>Specific </a:t>
            </a:r>
            <a:r>
              <a:rPr lang="en-US" dirty="0"/>
              <a:t>branches of linguistics </a:t>
            </a:r>
            <a:r>
              <a:rPr lang="en-US" dirty="0" smtClean="0"/>
              <a:t>include:</a:t>
            </a:r>
          </a:p>
          <a:p>
            <a:r>
              <a:rPr lang="en-US" dirty="0" smtClean="0"/>
              <a:t> </a:t>
            </a:r>
            <a:r>
              <a:rPr lang="en-US" dirty="0"/>
              <a:t>sociolinguistics, dialectology, psycholinguistics, computational linguistics, comparative linguistics, and structural linguistics.</a:t>
            </a:r>
          </a:p>
        </p:txBody>
      </p:sp>
    </p:spTree>
    <p:extLst>
      <p:ext uri="{BB962C8B-B14F-4D97-AF65-F5344CB8AC3E}">
        <p14:creationId xmlns:p14="http://schemas.microsoft.com/office/powerpoint/2010/main" xmlns="" val="146244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Main branches of 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Historical </a:t>
            </a:r>
            <a:r>
              <a:rPr lang="en-US" b="1" dirty="0"/>
              <a:t>linguistics</a:t>
            </a:r>
            <a:r>
              <a:rPr lang="en-US" dirty="0"/>
              <a:t>.</a:t>
            </a:r>
          </a:p>
          <a:p>
            <a:r>
              <a:rPr lang="en-US" dirty="0"/>
              <a:t>Geographical </a:t>
            </a:r>
            <a:r>
              <a:rPr lang="en-US" b="1" dirty="0"/>
              <a:t>linguistics</a:t>
            </a:r>
            <a:r>
              <a:rPr lang="en-US" dirty="0"/>
              <a:t>.</a:t>
            </a:r>
          </a:p>
          <a:p>
            <a:r>
              <a:rPr lang="en-US" dirty="0"/>
              <a:t>Descriptive </a:t>
            </a:r>
            <a:r>
              <a:rPr lang="en-US" b="1" dirty="0"/>
              <a:t>linguistics</a:t>
            </a:r>
            <a:r>
              <a:rPr lang="en-US" dirty="0"/>
              <a:t>.</a:t>
            </a:r>
          </a:p>
          <a:p>
            <a:r>
              <a:rPr lang="en-US" dirty="0"/>
              <a:t>Comparative and contrastive </a:t>
            </a:r>
            <a:r>
              <a:rPr lang="en-US" b="1" dirty="0"/>
              <a:t>linguistics</a:t>
            </a:r>
            <a:r>
              <a:rPr lang="en-US" dirty="0"/>
              <a:t>.</a:t>
            </a:r>
          </a:p>
          <a:p>
            <a:r>
              <a:rPr lang="en-US" dirty="0"/>
              <a:t>Psycholinguistics.</a:t>
            </a:r>
          </a:p>
          <a:p>
            <a:r>
              <a:rPr lang="en-US" dirty="0"/>
              <a:t>Sociolinguistics.</a:t>
            </a:r>
          </a:p>
          <a:p>
            <a:r>
              <a:rPr lang="en-US" dirty="0" err="1"/>
              <a:t>Ethnolinguistics</a:t>
            </a:r>
            <a:r>
              <a:rPr lang="en-US" dirty="0"/>
              <a:t>.</a:t>
            </a:r>
          </a:p>
          <a:p>
            <a:r>
              <a:rPr lang="en-US" dirty="0" err="1"/>
              <a:t>Syntactics</a:t>
            </a:r>
            <a:r>
              <a:rPr lang="en-US" dirty="0"/>
              <a:t>/Grammar.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730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>
                <a:hlinkClick r:id="rId2" tooltip="Morphology (linguistics)"/>
              </a:rPr>
              <a:t>Morphology</a:t>
            </a:r>
            <a:endParaRPr lang="en-US" dirty="0"/>
          </a:p>
          <a:p>
            <a:pPr lvl="1"/>
            <a:r>
              <a:rPr lang="en-US" dirty="0">
                <a:hlinkClick r:id="rId3" tooltip="Morpheme"/>
              </a:rPr>
              <a:t>morpheme</a:t>
            </a:r>
            <a:r>
              <a:rPr lang="en-US" dirty="0"/>
              <a:t>, </a:t>
            </a:r>
            <a:r>
              <a:rPr lang="en-US" dirty="0">
                <a:hlinkClick r:id="rId4" tooltip="Inflection"/>
              </a:rPr>
              <a:t>inflection</a:t>
            </a:r>
            <a:r>
              <a:rPr lang="en-US" dirty="0"/>
              <a:t>, </a:t>
            </a:r>
            <a:r>
              <a:rPr lang="en-US" dirty="0">
                <a:hlinkClick r:id="rId5" tooltip="Inflectional paradigm"/>
              </a:rPr>
              <a:t>paradigm</a:t>
            </a:r>
            <a:r>
              <a:rPr lang="en-US" dirty="0"/>
              <a:t>, </a:t>
            </a:r>
            <a:r>
              <a:rPr lang="en-US" dirty="0">
                <a:hlinkClick r:id="rId6" tooltip="Declension"/>
              </a:rPr>
              <a:t>declension</a:t>
            </a:r>
            <a:r>
              <a:rPr lang="en-US" dirty="0"/>
              <a:t>, </a:t>
            </a:r>
            <a:r>
              <a:rPr lang="en-US" dirty="0">
                <a:hlinkClick r:id="rId7" tooltip="Morphological derivation"/>
              </a:rPr>
              <a:t>derivation</a:t>
            </a:r>
            <a:r>
              <a:rPr lang="en-US" dirty="0"/>
              <a:t>, </a:t>
            </a:r>
            <a:r>
              <a:rPr lang="en-US" dirty="0">
                <a:hlinkClick r:id="rId8" tooltip="Compound (linguistics)"/>
              </a:rPr>
              <a:t>compound</a:t>
            </a:r>
            <a:endParaRPr lang="en-US" dirty="0"/>
          </a:p>
          <a:p>
            <a:r>
              <a:rPr lang="en-US" dirty="0">
                <a:hlinkClick r:id="rId9" tooltip="Phonology"/>
              </a:rPr>
              <a:t>Phonology</a:t>
            </a:r>
            <a:endParaRPr lang="en-US" dirty="0"/>
          </a:p>
          <a:p>
            <a:pPr lvl="1"/>
            <a:r>
              <a:rPr lang="en-US" dirty="0">
                <a:hlinkClick r:id="rId10" tooltip="Phoneme"/>
              </a:rPr>
              <a:t>phoneme</a:t>
            </a:r>
            <a:r>
              <a:rPr lang="en-US" dirty="0"/>
              <a:t>, </a:t>
            </a:r>
            <a:r>
              <a:rPr lang="en-US" dirty="0">
                <a:hlinkClick r:id="rId11" tooltip="Allophone"/>
              </a:rPr>
              <a:t>allophone</a:t>
            </a:r>
            <a:r>
              <a:rPr lang="en-US" dirty="0"/>
              <a:t>, </a:t>
            </a:r>
            <a:r>
              <a:rPr lang="en-US" dirty="0">
                <a:hlinkClick r:id="rId12" tooltip="Segment (linguistics)"/>
              </a:rPr>
              <a:t>segment</a:t>
            </a:r>
            <a:r>
              <a:rPr lang="en-US" dirty="0"/>
              <a:t>, </a:t>
            </a:r>
            <a:r>
              <a:rPr lang="en-US" dirty="0">
                <a:hlinkClick r:id="rId13" tooltip="Mora (linguistics)"/>
              </a:rPr>
              <a:t>mora</a:t>
            </a:r>
            <a:r>
              <a:rPr lang="en-US" dirty="0"/>
              <a:t>, </a:t>
            </a:r>
            <a:r>
              <a:rPr lang="en-US" dirty="0">
                <a:hlinkClick r:id="rId14" tooltip="Syllable"/>
              </a:rPr>
              <a:t>syllable</a:t>
            </a:r>
            <a:r>
              <a:rPr lang="en-US" dirty="0"/>
              <a:t>, </a:t>
            </a:r>
            <a:r>
              <a:rPr lang="en-US" dirty="0">
                <a:hlinkClick r:id="rId15" tooltip="Foot (prosody)"/>
              </a:rPr>
              <a:t>foot</a:t>
            </a:r>
            <a:r>
              <a:rPr lang="en-US" dirty="0"/>
              <a:t>, </a:t>
            </a:r>
            <a:r>
              <a:rPr lang="en-US" dirty="0">
                <a:hlinkClick r:id="rId16" tooltip="Stress (linguistics)"/>
              </a:rPr>
              <a:t>stress</a:t>
            </a:r>
            <a:r>
              <a:rPr lang="en-US" dirty="0"/>
              <a:t>, </a:t>
            </a:r>
            <a:r>
              <a:rPr lang="en-US" dirty="0">
                <a:hlinkClick r:id="rId17" tooltip="Tone (linguistics)"/>
              </a:rPr>
              <a:t>tone</a:t>
            </a:r>
            <a:endParaRPr lang="en-US" dirty="0"/>
          </a:p>
          <a:p>
            <a:r>
              <a:rPr lang="en-US" dirty="0">
                <a:hlinkClick r:id="rId18" tooltip="Grammar"/>
              </a:rPr>
              <a:t>Grammar</a:t>
            </a:r>
            <a:endParaRPr lang="en-US" dirty="0"/>
          </a:p>
          <a:p>
            <a:pPr lvl="1"/>
            <a:r>
              <a:rPr lang="en-US" dirty="0">
                <a:hlinkClick r:id="rId19" tooltip="Grammatical tense"/>
              </a:rPr>
              <a:t>tense</a:t>
            </a:r>
            <a:r>
              <a:rPr lang="en-US" dirty="0"/>
              <a:t>, </a:t>
            </a:r>
            <a:r>
              <a:rPr lang="en-US" dirty="0">
                <a:hlinkClick r:id="rId20" tooltip="Aspect (linguistics)"/>
              </a:rPr>
              <a:t>aspect</a:t>
            </a:r>
            <a:r>
              <a:rPr lang="en-US" dirty="0"/>
              <a:t>, </a:t>
            </a:r>
            <a:r>
              <a:rPr lang="en-US" dirty="0">
                <a:hlinkClick r:id="rId21" tooltip="Grammatical mood"/>
              </a:rPr>
              <a:t>mood</a:t>
            </a:r>
            <a:r>
              <a:rPr lang="en-US" dirty="0"/>
              <a:t> and </a:t>
            </a:r>
            <a:r>
              <a:rPr lang="en-US" dirty="0">
                <a:hlinkClick r:id="rId22" tooltip="Linguistic modality"/>
              </a:rPr>
              <a:t>modality</a:t>
            </a:r>
            <a:r>
              <a:rPr lang="en-US" dirty="0"/>
              <a:t>, </a:t>
            </a:r>
            <a:r>
              <a:rPr lang="en-US" dirty="0">
                <a:hlinkClick r:id="rId23" tooltip="Grammatical number"/>
              </a:rPr>
              <a:t>grammatical number</a:t>
            </a:r>
            <a:r>
              <a:rPr lang="en-US" dirty="0"/>
              <a:t>, </a:t>
            </a:r>
            <a:r>
              <a:rPr lang="en-US" dirty="0">
                <a:hlinkClick r:id="rId24" tooltip="Grammatical gender"/>
              </a:rPr>
              <a:t>grammatical gender</a:t>
            </a:r>
            <a:r>
              <a:rPr lang="en-US" dirty="0"/>
              <a:t>, </a:t>
            </a:r>
            <a:r>
              <a:rPr lang="en-US" dirty="0">
                <a:hlinkClick r:id="rId25" tooltip="Grammatical case"/>
              </a:rPr>
              <a:t>case</a:t>
            </a:r>
            <a:endParaRPr lang="en-US" dirty="0"/>
          </a:p>
          <a:p>
            <a:r>
              <a:rPr lang="en-US" dirty="0">
                <a:hlinkClick r:id="rId26" tooltip="Syntax"/>
              </a:rPr>
              <a:t>Syntax</a:t>
            </a:r>
            <a:endParaRPr lang="en-US" dirty="0"/>
          </a:p>
          <a:p>
            <a:pPr lvl="1"/>
            <a:r>
              <a:rPr lang="en-US" dirty="0">
                <a:hlinkClick r:id="rId27" tooltip="Phrase"/>
              </a:rPr>
              <a:t>phrase</a:t>
            </a:r>
            <a:r>
              <a:rPr lang="en-US" dirty="0"/>
              <a:t>, </a:t>
            </a:r>
            <a:r>
              <a:rPr lang="en-US" dirty="0">
                <a:hlinkClick r:id="rId28" tooltip="Clause"/>
              </a:rPr>
              <a:t>clause</a:t>
            </a:r>
            <a:r>
              <a:rPr lang="en-US" dirty="0"/>
              <a:t>, </a:t>
            </a:r>
            <a:r>
              <a:rPr lang="en-US" dirty="0">
                <a:hlinkClick r:id="rId29" tooltip="Grammatical function"/>
              </a:rPr>
              <a:t>grammatical function</a:t>
            </a:r>
            <a:r>
              <a:rPr lang="en-US" dirty="0"/>
              <a:t>, </a:t>
            </a:r>
            <a:r>
              <a:rPr lang="en-US" dirty="0">
                <a:hlinkClick r:id="rId30" tooltip="Grammatical voice"/>
              </a:rPr>
              <a:t>grammatical voice</a:t>
            </a:r>
            <a:endParaRPr lang="en-US" dirty="0"/>
          </a:p>
          <a:p>
            <a:r>
              <a:rPr lang="en-US" dirty="0">
                <a:hlinkClick r:id="rId31" tooltip="Lexicology"/>
              </a:rPr>
              <a:t>Lexicology</a:t>
            </a:r>
            <a:endParaRPr lang="en-US" dirty="0"/>
          </a:p>
          <a:p>
            <a:pPr lvl="1"/>
            <a:r>
              <a:rPr lang="en-US" dirty="0">
                <a:hlinkClick r:id="rId32" tooltip="Word"/>
              </a:rPr>
              <a:t>word</a:t>
            </a:r>
            <a:r>
              <a:rPr lang="en-US" dirty="0"/>
              <a:t>, </a:t>
            </a:r>
            <a:r>
              <a:rPr lang="en-US" dirty="0">
                <a:hlinkClick r:id="rId33" tooltip="Lexeme"/>
              </a:rPr>
              <a:t>lexeme</a:t>
            </a:r>
            <a:r>
              <a:rPr lang="en-US" dirty="0"/>
              <a:t>, </a:t>
            </a:r>
            <a:r>
              <a:rPr lang="en-US" dirty="0">
                <a:hlinkClick r:id="rId34" tooltip="Lemma (morphology)"/>
              </a:rPr>
              <a:t>lemma</a:t>
            </a:r>
            <a:r>
              <a:rPr lang="en-US" dirty="0"/>
              <a:t>, </a:t>
            </a:r>
            <a:r>
              <a:rPr lang="en-US" dirty="0">
                <a:hlinkClick r:id="rId35" tooltip="Lexicon"/>
              </a:rPr>
              <a:t>lexicon</a:t>
            </a:r>
            <a:r>
              <a:rPr lang="en-US" dirty="0"/>
              <a:t>, </a:t>
            </a:r>
            <a:r>
              <a:rPr lang="en-US" dirty="0">
                <a:hlinkClick r:id="rId36" tooltip="Vocabulary"/>
              </a:rPr>
              <a:t>vocabulary</a:t>
            </a:r>
            <a:r>
              <a:rPr lang="en-US" dirty="0"/>
              <a:t>, </a:t>
            </a:r>
            <a:r>
              <a:rPr lang="en-US" dirty="0">
                <a:hlinkClick r:id="rId37" tooltip="Terminology"/>
              </a:rPr>
              <a:t>terminology</a:t>
            </a:r>
            <a:endParaRPr lang="en-US" dirty="0"/>
          </a:p>
          <a:p>
            <a:r>
              <a:rPr lang="en-US" dirty="0">
                <a:hlinkClick r:id="rId38" tooltip="Semantics"/>
              </a:rPr>
              <a:t>Semantics</a:t>
            </a:r>
            <a:endParaRPr lang="en-US" dirty="0"/>
          </a:p>
          <a:p>
            <a:pPr lvl="1"/>
            <a:r>
              <a:rPr lang="en-US" dirty="0">
                <a:hlinkClick r:id="rId39" tooltip="Meaning (linguistics)"/>
              </a:rPr>
              <a:t>meaning</a:t>
            </a:r>
            <a:r>
              <a:rPr lang="en-US" dirty="0"/>
              <a:t>, </a:t>
            </a:r>
            <a:r>
              <a:rPr lang="en-US" dirty="0">
                <a:hlinkClick r:id="rId40" tooltip="Word sense"/>
              </a:rPr>
              <a:t>sense</a:t>
            </a:r>
            <a:r>
              <a:rPr lang="en-US" dirty="0"/>
              <a:t>, </a:t>
            </a:r>
            <a:r>
              <a:rPr lang="en-US" dirty="0">
                <a:hlinkClick r:id="rId41" tooltip="Entailment"/>
              </a:rPr>
              <a:t>entailment</a:t>
            </a:r>
            <a:r>
              <a:rPr lang="en-US" dirty="0"/>
              <a:t>, </a:t>
            </a:r>
            <a:r>
              <a:rPr lang="en-US" dirty="0">
                <a:hlinkClick r:id="rId42" tooltip="Truth condition"/>
              </a:rPr>
              <a:t>truth condition</a:t>
            </a:r>
            <a:r>
              <a:rPr lang="en-US" dirty="0"/>
              <a:t>, </a:t>
            </a:r>
            <a:r>
              <a:rPr lang="en-US" dirty="0">
                <a:hlinkClick r:id="rId43" tooltip="Principle of compositionality"/>
              </a:rPr>
              <a:t>compositionality</a:t>
            </a:r>
            <a:endParaRPr lang="en-US" dirty="0"/>
          </a:p>
          <a:p>
            <a:r>
              <a:rPr lang="en-US" dirty="0">
                <a:hlinkClick r:id="rId44" tooltip="Pragmatics"/>
              </a:rPr>
              <a:t>Pragmatics</a:t>
            </a:r>
            <a:endParaRPr lang="en-US" dirty="0"/>
          </a:p>
          <a:p>
            <a:pPr lvl="1"/>
            <a:r>
              <a:rPr lang="en-US" dirty="0">
                <a:hlinkClick r:id="rId45" tooltip="Presupposition"/>
              </a:rPr>
              <a:t>presupposition</a:t>
            </a:r>
            <a:r>
              <a:rPr lang="en-US" dirty="0"/>
              <a:t>, </a:t>
            </a:r>
            <a:r>
              <a:rPr lang="en-US" dirty="0">
                <a:hlinkClick r:id="rId46" tooltip="Implicature"/>
              </a:rPr>
              <a:t>implicature</a:t>
            </a:r>
            <a:r>
              <a:rPr lang="en-US" dirty="0"/>
              <a:t>, </a:t>
            </a:r>
            <a:r>
              <a:rPr lang="en-US" dirty="0">
                <a:hlinkClick r:id="rId47" tooltip="Deixis"/>
              </a:rPr>
              <a:t>deixis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11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5" name="Picture 1" descr="IRST DISTINCTION&#10;GENERAL LINGUISTICS&#10;• Studying language in&#10;general&#10;•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0826" y="1825625"/>
            <a:ext cx="6076950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ECOND DISTINCTION&#10;Diachronic (Historical)&#10;Linguistics&#10;• Traces the historical&#10;dev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0826" y="1825625"/>
            <a:ext cx="6076950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IRD DISTINCTION&#10;Theoretical Linguistics&#10;• Studies language and&#10;languages with a vi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0826" y="1825625"/>
            <a:ext cx="6076950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OURTH DISTINCTION&#10;Micro linguistics&#10;• Adopts the narrower&#10;view&#10;• Conc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0826" y="1825625"/>
            <a:ext cx="6076950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OURTH DISCTINCTION (CONTD.)&#10;Micro Linguistics&#10;• Phonetics&#10;• Phonology&#10;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0826" y="1825625"/>
            <a:ext cx="6076950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CROLINGUISTICS&#10;• Phonetics is the scientific study of speech sounds. It&#10;stu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0826" y="1825625"/>
            <a:ext cx="6076950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9" descr="ACROLINGUISTICS&#10;• Sociolinguistics studies the relations between language&#10;and"/>
          <p:cNvSpPr>
            <a:spLocks noChangeAspect="1" noChangeArrowheads="1"/>
          </p:cNvSpPr>
          <p:nvPr/>
        </p:nvSpPr>
        <p:spPr bwMode="auto">
          <a:xfrm>
            <a:off x="2550826" y="18256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0" descr="ACROLINGUISTICS&#10;• Discourse analysis, or text linguistics is the study of the"/>
          <p:cNvSpPr>
            <a:spLocks noChangeAspect="1" noChangeArrowheads="1"/>
          </p:cNvSpPr>
          <p:nvPr/>
        </p:nvSpPr>
        <p:spPr bwMode="auto">
          <a:xfrm>
            <a:off x="2550826" y="18256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1" descr="ACROLINGUISTICS&#10;• Forensic linguistics, legal linguistics, or language and th"/>
          <p:cNvSpPr>
            <a:spLocks noChangeAspect="1" noChangeArrowheads="1"/>
          </p:cNvSpPr>
          <p:nvPr/>
        </p:nvSpPr>
        <p:spPr bwMode="auto">
          <a:xfrm>
            <a:off x="2550826" y="18256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2" descr="ranches of linguistics"/>
          <p:cNvSpPr>
            <a:spLocks noChangeAspect="1" noChangeArrowheads="1"/>
          </p:cNvSpPr>
          <p:nvPr/>
        </p:nvSpPr>
        <p:spPr bwMode="auto">
          <a:xfrm>
            <a:off x="2550826" y="18256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8" descr="ICROLINGUISTICS&#10;• Syntax deals with the combination of words into&#10;phrases, cl"/>
          <p:cNvSpPr>
            <a:spLocks noChangeAspect="1" noChangeArrowheads="1"/>
          </p:cNvSpPr>
          <p:nvPr/>
        </p:nvSpPr>
        <p:spPr bwMode="auto">
          <a:xfrm>
            <a:off x="2550826" y="18256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7" name="Picture 13" descr="IRST DISTINCTION&#10;GENERAL LINGUISTICS&#10;• Studying language in&#10;general&#10;•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0826" y="1825625"/>
            <a:ext cx="6076950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ECOND DISTINCTION&#10;Diachronic (Historical)&#10;Linguistics&#10;• Traces the historical&#10;dev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0826" y="1825625"/>
            <a:ext cx="6076950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HIRD DISTINCTION&#10;Theoretical Linguistics&#10;• Studies language and&#10;languages with a vi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0826" y="1825625"/>
            <a:ext cx="6076950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OURTH DISTINCTION&#10;Micro linguistics&#10;• Adopts the narrower&#10;view&#10;• Conc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0826" y="1825625"/>
            <a:ext cx="6076950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OURTH DISCTINCTION (CONTD.)&#10;Micro Linguistics&#10;• Phonetics&#10;• Phonology&#10;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0826" y="1825625"/>
            <a:ext cx="6076950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CROLINGUISTICS&#10;• Phonetics is the scientific study of speech sounds. It&#10;stu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73967" y="29381"/>
            <a:ext cx="8469443" cy="635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21" descr="ACROLINGUISTICS&#10;• Sociolinguistics studies the relations between language&#10;and"/>
          <p:cNvSpPr>
            <a:spLocks noChangeAspect="1" noChangeArrowheads="1"/>
          </p:cNvSpPr>
          <p:nvPr/>
        </p:nvSpPr>
        <p:spPr bwMode="auto">
          <a:xfrm>
            <a:off x="2550826" y="18256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22" descr="ACROLINGUISTICS&#10;• Discourse analysis, or text linguistics is the study of the"/>
          <p:cNvSpPr>
            <a:spLocks noChangeAspect="1" noChangeArrowheads="1"/>
          </p:cNvSpPr>
          <p:nvPr/>
        </p:nvSpPr>
        <p:spPr bwMode="auto">
          <a:xfrm>
            <a:off x="2550826" y="18256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23" descr="ACROLINGUISTICS&#10;• Forensic linguistics, legal linguistics, or language and th"/>
          <p:cNvSpPr>
            <a:spLocks noChangeAspect="1" noChangeArrowheads="1"/>
          </p:cNvSpPr>
          <p:nvPr/>
        </p:nvSpPr>
        <p:spPr bwMode="auto">
          <a:xfrm>
            <a:off x="2550826" y="18256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24" descr="ranches of linguistics"/>
          <p:cNvSpPr>
            <a:spLocks noChangeAspect="1" noChangeArrowheads="1"/>
          </p:cNvSpPr>
          <p:nvPr/>
        </p:nvSpPr>
        <p:spPr bwMode="auto">
          <a:xfrm>
            <a:off x="2550826" y="18256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20" descr="ICROLINGUISTICS&#10;• Syntax deals with the combination of words into&#10;phrases, cl"/>
          <p:cNvSpPr>
            <a:spLocks noChangeAspect="1" noChangeArrowheads="1"/>
          </p:cNvSpPr>
          <p:nvPr/>
        </p:nvSpPr>
        <p:spPr bwMode="auto">
          <a:xfrm>
            <a:off x="2550826" y="18256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891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Branches of linguistics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1. GENERAL LINGUISTICS</a:t>
            </a:r>
          </a:p>
          <a:p>
            <a:r>
              <a:rPr lang="en-US" b="1" dirty="0" smtClean="0"/>
              <a:t>General linguistics </a:t>
            </a:r>
            <a:r>
              <a:rPr lang="en-US" b="1" dirty="0"/>
              <a:t>generally describes the concepts and categories of a particular language or among all </a:t>
            </a:r>
            <a:r>
              <a:rPr lang="en-US" b="1" dirty="0" smtClean="0"/>
              <a:t>languages. </a:t>
            </a:r>
            <a:r>
              <a:rPr lang="en-US" b="1" dirty="0"/>
              <a:t>It also provides </a:t>
            </a:r>
            <a:r>
              <a:rPr lang="en-US" b="1" dirty="0" smtClean="0"/>
              <a:t>an analyzed </a:t>
            </a:r>
            <a:r>
              <a:rPr lang="en-US" b="1" dirty="0"/>
              <a:t>theory of the language.</a:t>
            </a:r>
            <a:endParaRPr lang="en-US" dirty="0"/>
          </a:p>
          <a:p>
            <a:r>
              <a:rPr lang="en-US" b="1" dirty="0"/>
              <a:t>Descriptive </a:t>
            </a:r>
            <a:r>
              <a:rPr lang="en-US" b="1" dirty="0" smtClean="0"/>
              <a:t>linguistics describes </a:t>
            </a:r>
            <a:r>
              <a:rPr lang="en-US" b="1" dirty="0"/>
              <a:t>or gives the data to confirm or refute the theory of </a:t>
            </a:r>
            <a:r>
              <a:rPr lang="en-US" b="1" dirty="0" smtClean="0"/>
              <a:t>a particular </a:t>
            </a:r>
            <a:r>
              <a:rPr lang="en-US" b="1" dirty="0"/>
              <a:t>language explained generally.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969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MICROLINGUISTICS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 </a:t>
            </a:r>
            <a:r>
              <a:rPr lang="en-US" b="1" dirty="0"/>
              <a:t>It is </a:t>
            </a:r>
            <a:r>
              <a:rPr lang="en-US" b="1" dirty="0" smtClean="0"/>
              <a:t>concerned with the internal </a:t>
            </a:r>
            <a:r>
              <a:rPr lang="en-US" b="1" dirty="0"/>
              <a:t>view of language itself (structure of language systems</a:t>
            </a:r>
            <a:r>
              <a:rPr lang="en-US" b="1" dirty="0" smtClean="0"/>
              <a:t>) and </a:t>
            </a:r>
            <a:r>
              <a:rPr lang="en-US" b="1" dirty="0"/>
              <a:t>how to apply it in daily life. Some fields of micro </a:t>
            </a:r>
            <a:r>
              <a:rPr lang="en-US" b="1" dirty="0" smtClean="0"/>
              <a:t>linguistics:</a:t>
            </a:r>
            <a:endParaRPr lang="en-US" dirty="0"/>
          </a:p>
          <a:p>
            <a:r>
              <a:rPr lang="en-US" b="1" dirty="0"/>
              <a:t>a. Phonetics, the study of the physical properties of sounds of human language</a:t>
            </a:r>
            <a:endParaRPr lang="en-US" dirty="0"/>
          </a:p>
          <a:p>
            <a:r>
              <a:rPr lang="en-US" b="1" dirty="0"/>
              <a:t>b. Phonology, the study of sounds as discrete, abstract elements in the speaker's mind that distinguish meaning</a:t>
            </a:r>
            <a:endParaRPr lang="en-US" dirty="0"/>
          </a:p>
          <a:p>
            <a:r>
              <a:rPr lang="en-US" b="1" dirty="0"/>
              <a:t>c. Morphology, the study of internal structures of words and how they can be modified</a:t>
            </a:r>
            <a:endParaRPr lang="en-US" dirty="0"/>
          </a:p>
          <a:p>
            <a:r>
              <a:rPr lang="en-US" b="1" dirty="0"/>
              <a:t>d. Syntax, the study of how words combine to form grammatical sentences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3494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e. Semantics, the study of the meaning of words (lexical semantics) and fixed word combinations (phraseology), and how these combine to form the meanings of sentences</a:t>
            </a:r>
            <a:endParaRPr lang="en-US" dirty="0"/>
          </a:p>
          <a:p>
            <a:r>
              <a:rPr lang="en-US" b="1" dirty="0"/>
              <a:t>f. Pragmatics, the study of how utterances are used (literally, figuratively, or otherwise) in communicative acts</a:t>
            </a:r>
            <a:endParaRPr lang="en-US" dirty="0"/>
          </a:p>
          <a:p>
            <a:r>
              <a:rPr lang="en-US" b="1" dirty="0"/>
              <a:t>g. Discourse analysis, the analysis of language use in texts (spoken, written, or signed)</a:t>
            </a:r>
            <a:endParaRPr lang="en-US" dirty="0"/>
          </a:p>
          <a:p>
            <a:r>
              <a:rPr lang="en-US" b="1" dirty="0"/>
              <a:t>h. Applied </a:t>
            </a:r>
            <a:r>
              <a:rPr lang="en-US" b="1" dirty="0" smtClean="0"/>
              <a:t>linguistics </a:t>
            </a:r>
            <a:r>
              <a:rPr lang="en-US" b="1" dirty="0"/>
              <a:t>is the branch of </a:t>
            </a:r>
            <a:r>
              <a:rPr lang="en-US" b="1" dirty="0" smtClean="0"/>
              <a:t>linguistics </a:t>
            </a:r>
            <a:r>
              <a:rPr lang="en-US" b="1" dirty="0"/>
              <a:t>that is most concerned with application of the concepts in everyday life, including language-teaching.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34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MACROLINGUISTICS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It is the broadest </a:t>
            </a:r>
            <a:r>
              <a:rPr lang="en-US" b="1" dirty="0"/>
              <a:t>view of language. It is concerned </a:t>
            </a:r>
            <a:r>
              <a:rPr lang="en-US" b="1" dirty="0" smtClean="0"/>
              <a:t>with the external </a:t>
            </a:r>
            <a:r>
              <a:rPr lang="en-US" b="1" dirty="0"/>
              <a:t>view of language itself with </a:t>
            </a:r>
            <a:r>
              <a:rPr lang="en-US" b="1" dirty="0" smtClean="0"/>
              <a:t>relation </a:t>
            </a:r>
            <a:r>
              <a:rPr lang="en-US" b="1" dirty="0"/>
              <a:t>to other sciences and how to apply it in daily life. Some fields of micro </a:t>
            </a:r>
            <a:r>
              <a:rPr lang="en-US" b="1" dirty="0" smtClean="0"/>
              <a:t>linguistics:</a:t>
            </a:r>
            <a:endParaRPr lang="en-US" dirty="0"/>
          </a:p>
          <a:p>
            <a:r>
              <a:rPr lang="en-US" b="1" dirty="0"/>
              <a:t>a. Stylistics, the study of linguistic factors that place a discourse in context.</a:t>
            </a:r>
            <a:endParaRPr lang="en-US" dirty="0"/>
          </a:p>
          <a:p>
            <a:r>
              <a:rPr lang="en-US" b="1" dirty="0"/>
              <a:t>b. Developmental linguistics, the study of the development of linguistic ability in an individual, particularly the acquisition of language in childhood.</a:t>
            </a:r>
            <a:endParaRPr lang="en-US" dirty="0"/>
          </a:p>
          <a:p>
            <a:r>
              <a:rPr lang="en-US" b="1" dirty="0"/>
              <a:t>c. Historical linguistics or Diachronic linguistics, the study of language change.</a:t>
            </a:r>
            <a:endParaRPr lang="en-US" dirty="0"/>
          </a:p>
          <a:p>
            <a:r>
              <a:rPr lang="en-US" b="1" dirty="0"/>
              <a:t>d. Language geography, the study of the spatial patterns of languages.</a:t>
            </a:r>
            <a:endParaRPr lang="en-US" dirty="0"/>
          </a:p>
          <a:p>
            <a:r>
              <a:rPr lang="en-US" b="1" dirty="0"/>
              <a:t>e. Evolutionary linguistics, the study of the origin and subsequent development of language.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086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23</TotalTime>
  <Words>203</Words>
  <Application>Microsoft Macintosh PowerPoint</Application>
  <PresentationFormat>Custom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Parcel</vt:lpstr>
      <vt:lpstr>Linguistics Basic concepts </vt:lpstr>
      <vt:lpstr>LINGUISTICS</vt:lpstr>
      <vt:lpstr> Main branches of Linguistics</vt:lpstr>
      <vt:lpstr>BASIC CONCEPTS</vt:lpstr>
      <vt:lpstr>Slide 5</vt:lpstr>
      <vt:lpstr>The Branches of linguistics </vt:lpstr>
      <vt:lpstr>2. MICROLINGUISTICS</vt:lpstr>
      <vt:lpstr>Slide 8</vt:lpstr>
      <vt:lpstr>3. MACROLINGUISTICS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Linguistics Basic concepts </dc:title>
  <dc:creator>Blessan Thomas</dc:creator>
  <cp:lastModifiedBy>USER</cp:lastModifiedBy>
  <cp:revision>6</cp:revision>
  <dcterms:created xsi:type="dcterms:W3CDTF">2019-07-16T12:48:03Z</dcterms:created>
  <dcterms:modified xsi:type="dcterms:W3CDTF">2019-07-16T13:20:35Z</dcterms:modified>
</cp:coreProperties>
</file>