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62" r:id="rId2"/>
    <p:sldId id="256" r:id="rId3"/>
    <p:sldId id="259" r:id="rId4"/>
    <p:sldId id="257" r:id="rId5"/>
    <p:sldId id="258" r:id="rId6"/>
    <p:sldId id="260" r:id="rId7"/>
    <p:sldId id="261" r:id="rId8"/>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254" y="-96"/>
      </p:cViewPr>
      <p:guideLst>
        <p:guide orient="horz" pos="2160"/>
        <p:guide pos="31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28B244-A782-4AAB-94CB-6583C4F6291C}" type="datetimeFigureOut">
              <a:rPr lang="en-US" smtClean="0"/>
              <a:pPr/>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EFF27-711B-46E7-A0DA-3E10111F154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28B244-A782-4AAB-94CB-6583C4F6291C}" type="datetimeFigureOut">
              <a:rPr lang="en-US" smtClean="0"/>
              <a:pPr/>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EFF27-711B-46E7-A0DA-3E10111F154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28B244-A782-4AAB-94CB-6583C4F6291C}" type="datetimeFigureOut">
              <a:rPr lang="en-US" smtClean="0"/>
              <a:pPr/>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EFF27-711B-46E7-A0DA-3E10111F154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28B244-A782-4AAB-94CB-6583C4F6291C}" type="datetimeFigureOut">
              <a:rPr lang="en-US" smtClean="0"/>
              <a:pPr/>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EFF27-711B-46E7-A0DA-3E10111F154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28B244-A782-4AAB-94CB-6583C4F6291C}" type="datetimeFigureOut">
              <a:rPr lang="en-US" smtClean="0"/>
              <a:pPr/>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EFF27-711B-46E7-A0DA-3E10111F154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28B244-A782-4AAB-94CB-6583C4F6291C}" type="datetimeFigureOut">
              <a:rPr lang="en-US" smtClean="0"/>
              <a:pPr/>
              <a:t>7/16/2019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EFF27-711B-46E7-A0DA-3E10111F154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28B244-A782-4AAB-94CB-6583C4F6291C}" type="datetimeFigureOut">
              <a:rPr lang="en-US" smtClean="0"/>
              <a:pPr/>
              <a:t>7/16/2019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0EFF27-711B-46E7-A0DA-3E10111F154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28B244-A782-4AAB-94CB-6583C4F6291C}" type="datetimeFigureOut">
              <a:rPr lang="en-US" smtClean="0"/>
              <a:pPr/>
              <a:t>7/16/2019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0EFF27-711B-46E7-A0DA-3E10111F154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28B244-A782-4AAB-94CB-6583C4F6291C}" type="datetimeFigureOut">
              <a:rPr lang="en-US" smtClean="0"/>
              <a:pPr/>
              <a:t>7/16/2019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0EFF27-711B-46E7-A0DA-3E10111F154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28B244-A782-4AAB-94CB-6583C4F6291C}" type="datetimeFigureOut">
              <a:rPr lang="en-US" smtClean="0"/>
              <a:pPr/>
              <a:t>7/16/2019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EFF27-711B-46E7-A0DA-3E10111F154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28B244-A782-4AAB-94CB-6583C4F6291C}" type="datetimeFigureOut">
              <a:rPr lang="en-US" smtClean="0"/>
              <a:pPr/>
              <a:t>7/16/2019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EFF27-711B-46E7-A0DA-3E10111F154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28B244-A782-4AAB-94CB-6583C4F6291C}" type="datetimeFigureOut">
              <a:rPr lang="en-US" smtClean="0"/>
              <a:pPr/>
              <a:t>7/16/2019</a:t>
            </a:fld>
            <a:endParaRPr lang="en-US"/>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0EFF27-711B-46E7-A0DA-3E10111F154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2971800"/>
            <a:ext cx="8915400" cy="1828800"/>
          </a:xfrm>
        </p:spPr>
        <p:txBody>
          <a:bodyPr/>
          <a:lstStyle/>
          <a:p>
            <a:pPr marL="0" indent="0" algn="ctr">
              <a:buNone/>
            </a:pPr>
            <a:r>
              <a:rPr lang="en-US" b="1" dirty="0" smtClean="0"/>
              <a:t>Ms. Letha P </a:t>
            </a:r>
            <a:r>
              <a:rPr lang="en-US" b="1" dirty="0" err="1" smtClean="0"/>
              <a:t>Cherian</a:t>
            </a:r>
            <a:endParaRPr lang="en-US" b="1" dirty="0" smtClean="0"/>
          </a:p>
          <a:p>
            <a:pPr marL="0" indent="0" algn="ctr">
              <a:lnSpc>
                <a:spcPts val="2400"/>
              </a:lnSpc>
              <a:spcBef>
                <a:spcPts val="0"/>
              </a:spcBef>
              <a:buNone/>
            </a:pPr>
            <a:r>
              <a:rPr lang="en-US" sz="2000" b="1" dirty="0" smtClean="0"/>
              <a:t>Assistant Professor</a:t>
            </a:r>
          </a:p>
          <a:p>
            <a:pPr marL="0" indent="0" algn="ctr">
              <a:lnSpc>
                <a:spcPts val="2400"/>
              </a:lnSpc>
              <a:spcBef>
                <a:spcPts val="0"/>
              </a:spcBef>
              <a:buNone/>
            </a:pPr>
            <a:r>
              <a:rPr lang="en-US" sz="2000" b="1" dirty="0" smtClean="0"/>
              <a:t>Department of Zoology</a:t>
            </a:r>
          </a:p>
          <a:p>
            <a:pPr marL="0" indent="0" algn="ctr">
              <a:lnSpc>
                <a:spcPts val="2400"/>
              </a:lnSpc>
              <a:spcBef>
                <a:spcPts val="0"/>
              </a:spcBef>
              <a:buNone/>
            </a:pPr>
            <a:r>
              <a:rPr lang="en-US" sz="2000" b="1" dirty="0" smtClean="0"/>
              <a:t>Mar Thoma College </a:t>
            </a:r>
            <a:r>
              <a:rPr lang="en-US" sz="2000" b="1" dirty="0" err="1" smtClean="0"/>
              <a:t>Thiruvalla</a:t>
            </a:r>
            <a:endParaRPr lang="en-IN" sz="2000" b="1" dirty="0"/>
          </a:p>
        </p:txBody>
      </p:sp>
      <p:sp>
        <p:nvSpPr>
          <p:cNvPr id="4" name="Rectangle 3"/>
          <p:cNvSpPr/>
          <p:nvPr/>
        </p:nvSpPr>
        <p:spPr>
          <a:xfrm>
            <a:off x="771149" y="685800"/>
            <a:ext cx="8363701"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HAEMOGLOBIN STRUCTURE</a:t>
            </a:r>
            <a:endParaRPr lang="en-IN"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619991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themedicalbiochemistrypage.org/images/hemoglobin.jpg"/>
          <p:cNvPicPr>
            <a:picLocks noChangeAspect="1" noChangeArrowheads="1"/>
          </p:cNvPicPr>
          <p:nvPr/>
        </p:nvPicPr>
        <p:blipFill>
          <a:blip r:embed="rId2"/>
          <a:srcRect/>
          <a:stretch>
            <a:fillRect/>
          </a:stretch>
        </p:blipFill>
        <p:spPr bwMode="auto">
          <a:xfrm>
            <a:off x="990600" y="597408"/>
            <a:ext cx="7543800" cy="573328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1978461"/>
            <a:ext cx="6324600" cy="2585323"/>
          </a:xfrm>
          <a:prstGeom prst="rect">
            <a:avLst/>
          </a:prstGeom>
        </p:spPr>
        <p:txBody>
          <a:bodyPr wrap="square">
            <a:spAutoFit/>
          </a:bodyPr>
          <a:lstStyle/>
          <a:p>
            <a:pPr algn="just"/>
            <a:r>
              <a:rPr lang="en-US" dirty="0"/>
              <a:t>Adult hemoglobin is a [α(2):β(2)] </a:t>
            </a:r>
            <a:r>
              <a:rPr lang="en-US" dirty="0" err="1"/>
              <a:t>tetrameric</a:t>
            </a:r>
            <a:r>
              <a:rPr lang="en-US" dirty="0"/>
              <a:t> </a:t>
            </a:r>
            <a:r>
              <a:rPr lang="en-US" dirty="0" err="1"/>
              <a:t>hemeprotein</a:t>
            </a:r>
            <a:r>
              <a:rPr lang="en-US" dirty="0"/>
              <a:t> found in erythrocytes where it is responsible for binding oxygen in the lung and transporting the bound oxygen throughout the body where it is used in aerobic metabolic pathways</a:t>
            </a:r>
            <a:r>
              <a:rPr lang="en-US" dirty="0" smtClean="0"/>
              <a:t>.</a:t>
            </a:r>
          </a:p>
          <a:p>
            <a:pPr algn="just"/>
            <a:endParaRPr lang="en-US" dirty="0" smtClean="0"/>
          </a:p>
          <a:p>
            <a:pPr algn="just"/>
            <a:r>
              <a:rPr lang="en-US" dirty="0"/>
              <a:t>Each subunit of a hemoglobin tetramer has a </a:t>
            </a:r>
            <a:r>
              <a:rPr lang="en-US" dirty="0" err="1"/>
              <a:t>heme</a:t>
            </a:r>
            <a:r>
              <a:rPr lang="en-US" dirty="0"/>
              <a:t> prosthetic group identical to that described for </a:t>
            </a:r>
            <a:r>
              <a:rPr lang="en-US" dirty="0" err="1"/>
              <a:t>myoglobin</a:t>
            </a:r>
            <a:r>
              <a:rPr lang="en-US" dirty="0"/>
              <a:t>. The common peptide subunits are designated α, β, γ and δ which are arranged into the most commonly occurring functional </a:t>
            </a:r>
            <a:r>
              <a:rPr lang="en-US" dirty="0" err="1"/>
              <a:t>hemoglobins</a:t>
            </a:r>
            <a:r>
              <a:rPr lang="en-US"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Ribbon structure of myoglobin"/>
          <p:cNvPicPr>
            <a:picLocks noChangeAspect="1" noChangeArrowheads="1"/>
          </p:cNvPicPr>
          <p:nvPr/>
        </p:nvPicPr>
        <p:blipFill>
          <a:blip r:embed="rId2"/>
          <a:srcRect/>
          <a:stretch>
            <a:fillRect/>
          </a:stretch>
        </p:blipFill>
        <p:spPr bwMode="auto">
          <a:xfrm>
            <a:off x="1066800" y="6295"/>
            <a:ext cx="6858000" cy="682466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751344"/>
            <a:ext cx="7696200" cy="4524315"/>
          </a:xfrm>
          <a:prstGeom prst="rect">
            <a:avLst/>
          </a:prstGeom>
        </p:spPr>
        <p:txBody>
          <a:bodyPr wrap="square">
            <a:spAutoFit/>
          </a:bodyPr>
          <a:lstStyle/>
          <a:p>
            <a:pPr algn="just"/>
            <a:r>
              <a:rPr lang="en-US" dirty="0"/>
              <a:t>Myoglobin is a monomeric </a:t>
            </a:r>
            <a:r>
              <a:rPr lang="en-US" dirty="0" err="1"/>
              <a:t>heme</a:t>
            </a:r>
            <a:r>
              <a:rPr lang="en-US" dirty="0"/>
              <a:t> protein found mainly in muscle tissue where it serves as an intracellular storage site for oxygen. </a:t>
            </a:r>
            <a:endParaRPr lang="en-US" dirty="0" smtClean="0"/>
          </a:p>
          <a:p>
            <a:pPr algn="just"/>
            <a:endParaRPr lang="en-US" dirty="0"/>
          </a:p>
          <a:p>
            <a:pPr algn="just"/>
            <a:r>
              <a:rPr lang="en-US" dirty="0" smtClean="0"/>
              <a:t>During </a:t>
            </a:r>
            <a:r>
              <a:rPr lang="en-US" dirty="0"/>
              <a:t>periods of oxygen deprivation </a:t>
            </a:r>
            <a:r>
              <a:rPr lang="en-US" b="1" dirty="0" err="1"/>
              <a:t>oxymyoglobin</a:t>
            </a:r>
            <a:r>
              <a:rPr lang="en-US" dirty="0"/>
              <a:t> releases its bound oxygen which is then used for metabolic purposes</a:t>
            </a:r>
            <a:r>
              <a:rPr lang="en-US" dirty="0" smtClean="0"/>
              <a:t>.</a:t>
            </a:r>
          </a:p>
          <a:p>
            <a:pPr algn="just"/>
            <a:endParaRPr lang="en-US" dirty="0"/>
          </a:p>
          <a:p>
            <a:pPr algn="just"/>
            <a:r>
              <a:rPr lang="en-US" dirty="0"/>
              <a:t>The tertiary structure of </a:t>
            </a:r>
            <a:r>
              <a:rPr lang="en-US" dirty="0" err="1"/>
              <a:t>myoglobin</a:t>
            </a:r>
            <a:r>
              <a:rPr lang="en-US" dirty="0"/>
              <a:t> is that of a typical water soluble globular protein. Its secondary structure is unusual in that it contains a very high proportion (75%) of α-helical secondary structure. </a:t>
            </a:r>
            <a:endParaRPr lang="en-US" dirty="0" smtClean="0"/>
          </a:p>
          <a:p>
            <a:pPr algn="just"/>
            <a:endParaRPr lang="en-US" dirty="0"/>
          </a:p>
          <a:p>
            <a:pPr algn="just"/>
            <a:r>
              <a:rPr lang="en-US" dirty="0" smtClean="0"/>
              <a:t>A </a:t>
            </a:r>
            <a:r>
              <a:rPr lang="en-US" dirty="0"/>
              <a:t>myoglobin polypeptide is comprised of 8 separate right handed α-helices, designated A through H, that are connected by short non helical regions. </a:t>
            </a:r>
            <a:endParaRPr lang="en-US" dirty="0" smtClean="0"/>
          </a:p>
          <a:p>
            <a:pPr algn="just"/>
            <a:endParaRPr lang="en-US" dirty="0"/>
          </a:p>
          <a:p>
            <a:pPr algn="just"/>
            <a:r>
              <a:rPr lang="en-US" dirty="0" smtClean="0"/>
              <a:t>Amino </a:t>
            </a:r>
            <a:r>
              <a:rPr lang="en-US" dirty="0"/>
              <a:t>acid R-groups packed into the interior of the molecule are predominantly hydrophobic in character while those exposed on the surface of the molecule are generally hydrophilic, thus making the molecule relatively water soluble.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85800" y="165557"/>
            <a:ext cx="9067800" cy="7571303"/>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2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ourier New" pitchFamily="49" charset="0"/>
              </a:rPr>
              <a:t>ORIGIN 1 </a:t>
            </a:r>
            <a:r>
              <a:rPr kumimoji="0" lang="en-US" sz="1400" b="0" i="0" u="none" strike="noStrike" cap="none" normalizeH="0" baseline="0" dirty="0" err="1" smtClean="0">
                <a:ln>
                  <a:noFill/>
                </a:ln>
                <a:solidFill>
                  <a:srgbClr val="000000"/>
                </a:solidFill>
                <a:effectLst/>
                <a:latin typeface="Courier New" pitchFamily="49" charset="0"/>
              </a:rPr>
              <a:t>gacgccatgg</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tcgaggactg</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accgctcgct</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cacagctacg</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acacagactt</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gcccggcgcg</a:t>
            </a:r>
            <a:r>
              <a:rPr kumimoji="0" lang="en-US" sz="1400" b="0" i="0" u="none" strike="noStrike" cap="none" normalizeH="0" baseline="0" dirty="0" smtClean="0">
                <a:ln>
                  <a:noFill/>
                </a:ln>
                <a:solidFill>
                  <a:srgbClr val="000000"/>
                </a:solidFill>
                <a:effectLst/>
                <a:latin typeface="Courier New" pitchFamily="49" charset="0"/>
              </a:rPr>
              <a:t> </a:t>
            </a:r>
          </a:p>
          <a:p>
            <a:pPr marL="0" marR="0" lvl="0" indent="0" algn="l" defTabSz="914400" rtl="0" eaLnBrk="1" fontAlgn="base" latinLnBrk="0" hangingPunct="1">
              <a:lnSpc>
                <a:spcPct val="2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ourier New" pitchFamily="49" charset="0"/>
              </a:rPr>
              <a:t>61 </a:t>
            </a:r>
            <a:r>
              <a:rPr kumimoji="0" lang="en-US" sz="1400" b="0" i="0" u="none" strike="noStrike" cap="none" normalizeH="0" baseline="0" dirty="0" err="1" smtClean="0">
                <a:ln>
                  <a:noFill/>
                </a:ln>
                <a:solidFill>
                  <a:srgbClr val="000000"/>
                </a:solidFill>
                <a:effectLst/>
                <a:latin typeface="Courier New" pitchFamily="49" charset="0"/>
              </a:rPr>
              <a:t>tgcaccggta</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gtttgaacca</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aacgcacaat</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cgacgggcaa</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acgaacggaa</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gaacacaacc</a:t>
            </a:r>
            <a:r>
              <a:rPr kumimoji="0" lang="en-US" sz="1400" b="0" i="0" u="none" strike="noStrike" cap="none" normalizeH="0" baseline="0" dirty="0" smtClean="0">
                <a:ln>
                  <a:noFill/>
                </a:ln>
                <a:solidFill>
                  <a:srgbClr val="000000"/>
                </a:solidFill>
                <a:effectLst/>
                <a:latin typeface="Courier New" pitchFamily="49" charset="0"/>
              </a:rPr>
              <a:t> </a:t>
            </a:r>
          </a:p>
          <a:p>
            <a:pPr marL="0" marR="0" lvl="0" indent="0" algn="l" defTabSz="914400" rtl="0" eaLnBrk="1" fontAlgn="base" latinLnBrk="0" hangingPunct="1">
              <a:lnSpc>
                <a:spcPct val="2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ourier New" pitchFamily="49" charset="0"/>
              </a:rPr>
              <a:t>121 </a:t>
            </a:r>
            <a:r>
              <a:rPr kumimoji="0" lang="en-US" sz="1400" b="0" i="0" u="none" strike="noStrike" cap="none" normalizeH="0" baseline="0" dirty="0" err="1" smtClean="0">
                <a:ln>
                  <a:noFill/>
                </a:ln>
                <a:solidFill>
                  <a:srgbClr val="000000"/>
                </a:solidFill>
                <a:effectLst/>
                <a:latin typeface="Courier New" pitchFamily="49" charset="0"/>
              </a:rPr>
              <a:t>atgaagatgg</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tgaaatcgat</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cgccgcaggt</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ctgaccgccg</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cggctgcaat</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cggcgccgct</a:t>
            </a:r>
            <a:r>
              <a:rPr kumimoji="0" lang="en-US" sz="1400" b="0" i="0" u="none" strike="noStrike" cap="none" normalizeH="0" baseline="0" dirty="0" smtClean="0">
                <a:ln>
                  <a:noFill/>
                </a:ln>
                <a:solidFill>
                  <a:srgbClr val="000000"/>
                </a:solidFill>
                <a:effectLst/>
                <a:latin typeface="Courier New" pitchFamily="49" charset="0"/>
              </a:rPr>
              <a:t> </a:t>
            </a:r>
          </a:p>
          <a:p>
            <a:pPr marL="0" marR="0" lvl="0" indent="0" algn="l" defTabSz="914400" rtl="0" eaLnBrk="1" fontAlgn="base" latinLnBrk="0" hangingPunct="1">
              <a:lnSpc>
                <a:spcPct val="2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ourier New" pitchFamily="49" charset="0"/>
              </a:rPr>
              <a:t>181 </a:t>
            </a:r>
            <a:r>
              <a:rPr kumimoji="0" lang="en-US" sz="1400" b="0" i="0" u="none" strike="noStrike" cap="none" normalizeH="0" baseline="0" dirty="0" err="1" smtClean="0">
                <a:ln>
                  <a:noFill/>
                </a:ln>
                <a:solidFill>
                  <a:srgbClr val="000000"/>
                </a:solidFill>
                <a:effectLst/>
                <a:latin typeface="Courier New" pitchFamily="49" charset="0"/>
              </a:rPr>
              <a:t>gcggccggtg</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tgacttcgat</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catggctggc</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ggcccggtcg</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tataccagat</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gcagccggtc</a:t>
            </a:r>
            <a:r>
              <a:rPr kumimoji="0" lang="en-US" sz="1400" b="0" i="0" u="none" strike="noStrike" cap="none" normalizeH="0" baseline="0" dirty="0" smtClean="0">
                <a:ln>
                  <a:noFill/>
                </a:ln>
                <a:solidFill>
                  <a:srgbClr val="000000"/>
                </a:solidFill>
                <a:effectLst/>
                <a:latin typeface="Courier New" pitchFamily="49" charset="0"/>
              </a:rPr>
              <a:t> </a:t>
            </a:r>
          </a:p>
          <a:p>
            <a:pPr marL="0" marR="0" lvl="0" indent="0" algn="l" defTabSz="914400" rtl="0" eaLnBrk="1" fontAlgn="base" latinLnBrk="0" hangingPunct="1">
              <a:lnSpc>
                <a:spcPct val="2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ourier New" pitchFamily="49" charset="0"/>
              </a:rPr>
              <a:t>241 </a:t>
            </a:r>
            <a:r>
              <a:rPr kumimoji="0" lang="en-US" sz="1400" b="0" i="0" u="none" strike="noStrike" cap="none" normalizeH="0" baseline="0" dirty="0" err="1" smtClean="0">
                <a:ln>
                  <a:noFill/>
                </a:ln>
                <a:solidFill>
                  <a:srgbClr val="000000"/>
                </a:solidFill>
                <a:effectLst/>
                <a:latin typeface="Courier New" pitchFamily="49" charset="0"/>
              </a:rPr>
              <a:t>gtcttcggcg</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cgccactgcc</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gttggacccg</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gcatccgccc</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ctgacgtccc</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gaccgccgcc</a:t>
            </a:r>
            <a:r>
              <a:rPr kumimoji="0" lang="en-US" sz="1400" b="0" i="0" u="none" strike="noStrike" cap="none" normalizeH="0" baseline="0" dirty="0" smtClean="0">
                <a:ln>
                  <a:noFill/>
                </a:ln>
                <a:solidFill>
                  <a:srgbClr val="000000"/>
                </a:solidFill>
                <a:effectLst/>
                <a:latin typeface="Courier New" pitchFamily="49" charset="0"/>
              </a:rPr>
              <a:t> </a:t>
            </a:r>
          </a:p>
          <a:p>
            <a:pPr marL="0" marR="0" lvl="0" indent="0" algn="l" defTabSz="914400" rtl="0" eaLnBrk="1" fontAlgn="base" latinLnBrk="0" hangingPunct="1">
              <a:lnSpc>
                <a:spcPct val="2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ourier New" pitchFamily="49" charset="0"/>
              </a:rPr>
              <a:t>301 </a:t>
            </a:r>
            <a:r>
              <a:rPr kumimoji="0" lang="en-US" sz="1400" b="0" i="0" u="none" strike="noStrike" cap="none" normalizeH="0" baseline="0" dirty="0" err="1" smtClean="0">
                <a:ln>
                  <a:noFill/>
                </a:ln>
                <a:solidFill>
                  <a:srgbClr val="000000"/>
                </a:solidFill>
                <a:effectLst/>
                <a:latin typeface="Courier New" pitchFamily="49" charset="0"/>
              </a:rPr>
              <a:t>cagttgacca</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gcctgctcaa</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cagcctcgcc</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gatcccaacg</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tgtcgtttgc</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gaacaagggc</a:t>
            </a:r>
            <a:r>
              <a:rPr kumimoji="0" lang="en-US" sz="1400" b="0" i="0" u="none" strike="noStrike" cap="none" normalizeH="0" baseline="0" dirty="0" smtClean="0">
                <a:ln>
                  <a:noFill/>
                </a:ln>
                <a:solidFill>
                  <a:srgbClr val="000000"/>
                </a:solidFill>
                <a:effectLst/>
                <a:latin typeface="Courier New" pitchFamily="49" charset="0"/>
              </a:rPr>
              <a:t> </a:t>
            </a:r>
          </a:p>
          <a:p>
            <a:pPr marL="0" marR="0" lvl="0" indent="0" algn="l" defTabSz="914400" rtl="0" eaLnBrk="1" fontAlgn="base" latinLnBrk="0" hangingPunct="1">
              <a:lnSpc>
                <a:spcPct val="2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ourier New" pitchFamily="49" charset="0"/>
              </a:rPr>
              <a:t>361 </a:t>
            </a:r>
            <a:r>
              <a:rPr kumimoji="0" lang="en-US" sz="1400" b="0" i="0" u="none" strike="noStrike" cap="none" normalizeH="0" baseline="0" dirty="0" err="1" smtClean="0">
                <a:ln>
                  <a:noFill/>
                </a:ln>
                <a:solidFill>
                  <a:srgbClr val="000000"/>
                </a:solidFill>
                <a:effectLst/>
                <a:latin typeface="Courier New" pitchFamily="49" charset="0"/>
              </a:rPr>
              <a:t>agtctggtcg</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agggcggcat</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cgggggcacc</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gaggcgcgca</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tcgccgacca</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caagctgaag</a:t>
            </a:r>
            <a:r>
              <a:rPr kumimoji="0" lang="en-US" sz="1400" b="0" i="0" u="none" strike="noStrike" cap="none" normalizeH="0" baseline="0" dirty="0" smtClean="0">
                <a:ln>
                  <a:noFill/>
                </a:ln>
                <a:solidFill>
                  <a:srgbClr val="000000"/>
                </a:solidFill>
                <a:effectLst/>
                <a:latin typeface="Courier New" pitchFamily="49" charset="0"/>
              </a:rPr>
              <a:t> </a:t>
            </a:r>
          </a:p>
          <a:p>
            <a:pPr marL="0" marR="0" lvl="0" indent="0" algn="l" defTabSz="914400" rtl="0" eaLnBrk="1" fontAlgn="base" latinLnBrk="0" hangingPunct="1">
              <a:lnSpc>
                <a:spcPct val="2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ourier New" pitchFamily="49" charset="0"/>
              </a:rPr>
              <a:t>421 </a:t>
            </a:r>
            <a:r>
              <a:rPr kumimoji="0" lang="en-US" sz="1400" b="0" i="0" u="none" strike="noStrike" cap="none" normalizeH="0" baseline="0" dirty="0" err="1" smtClean="0">
                <a:ln>
                  <a:noFill/>
                </a:ln>
                <a:solidFill>
                  <a:srgbClr val="000000"/>
                </a:solidFill>
                <a:effectLst/>
                <a:latin typeface="Courier New" pitchFamily="49" charset="0"/>
              </a:rPr>
              <a:t>aaggccgccg</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agcacgggga</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tctgccgctg</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tcgttcagcg</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tgacgaacat</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ccagccggcg</a:t>
            </a:r>
            <a:r>
              <a:rPr kumimoji="0" lang="en-US" sz="1400" b="0" i="0" u="none" strike="noStrike" cap="none" normalizeH="0" baseline="0" dirty="0" smtClean="0">
                <a:ln>
                  <a:noFill/>
                </a:ln>
                <a:solidFill>
                  <a:srgbClr val="000000"/>
                </a:solidFill>
                <a:effectLst/>
                <a:latin typeface="Courier New" pitchFamily="49" charset="0"/>
              </a:rPr>
              <a:t> </a:t>
            </a:r>
          </a:p>
          <a:p>
            <a:pPr marL="0" marR="0" lvl="0" indent="0" algn="l" defTabSz="914400" rtl="0" eaLnBrk="1" fontAlgn="base" latinLnBrk="0" hangingPunct="1">
              <a:lnSpc>
                <a:spcPct val="2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ourier New" pitchFamily="49" charset="0"/>
              </a:rPr>
              <a:t>481 </a:t>
            </a:r>
            <a:r>
              <a:rPr kumimoji="0" lang="en-US" sz="1400" b="0" i="0" u="none" strike="noStrike" cap="none" normalizeH="0" baseline="0" dirty="0" err="1" smtClean="0">
                <a:ln>
                  <a:noFill/>
                </a:ln>
                <a:solidFill>
                  <a:srgbClr val="000000"/>
                </a:solidFill>
                <a:effectLst/>
                <a:latin typeface="Courier New" pitchFamily="49" charset="0"/>
              </a:rPr>
              <a:t>gccgccggtt</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cggccaccgc</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cgacgtttcc</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gtctcgggtc</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cgaagctctc</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gtcgccggtc</a:t>
            </a:r>
            <a:r>
              <a:rPr kumimoji="0" lang="en-US" sz="1400" b="0" i="0" u="none" strike="noStrike" cap="none" normalizeH="0" baseline="0" dirty="0" smtClean="0">
                <a:ln>
                  <a:noFill/>
                </a:ln>
                <a:solidFill>
                  <a:srgbClr val="000000"/>
                </a:solidFill>
                <a:effectLst/>
                <a:latin typeface="Courier New" pitchFamily="49" charset="0"/>
              </a:rPr>
              <a:t> </a:t>
            </a:r>
          </a:p>
          <a:p>
            <a:pPr marL="0" marR="0" lvl="0" indent="0" algn="l" defTabSz="914400" rtl="0" eaLnBrk="1" fontAlgn="base" latinLnBrk="0" hangingPunct="1">
              <a:lnSpc>
                <a:spcPct val="2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ourier New" pitchFamily="49" charset="0"/>
              </a:rPr>
              <a:t>541 </a:t>
            </a:r>
            <a:r>
              <a:rPr kumimoji="0" lang="en-US" sz="1400" b="0" i="0" u="none" strike="noStrike" cap="none" normalizeH="0" baseline="0" dirty="0" err="1" smtClean="0">
                <a:ln>
                  <a:noFill/>
                </a:ln>
                <a:solidFill>
                  <a:srgbClr val="000000"/>
                </a:solidFill>
                <a:effectLst/>
                <a:latin typeface="Courier New" pitchFamily="49" charset="0"/>
              </a:rPr>
              <a:t>acgcagaacg</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tcacgttcgt</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gaatcaaggc</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ggctggatgc</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tgtcacgcgc</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atcggcgatg</a:t>
            </a:r>
            <a:r>
              <a:rPr kumimoji="0" lang="en-US" sz="1400" b="0" i="0" u="none" strike="noStrike" cap="none" normalizeH="0" baseline="0" dirty="0" smtClean="0">
                <a:ln>
                  <a:noFill/>
                </a:ln>
                <a:solidFill>
                  <a:srgbClr val="000000"/>
                </a:solidFill>
                <a:effectLst/>
                <a:latin typeface="Courier New" pitchFamily="49" charset="0"/>
              </a:rPr>
              <a:t> </a:t>
            </a:r>
          </a:p>
          <a:p>
            <a:pPr marL="0" marR="0" lvl="0" indent="0" algn="l" defTabSz="914400" rtl="0" eaLnBrk="1" fontAlgn="base" latinLnBrk="0" hangingPunct="1">
              <a:lnSpc>
                <a:spcPct val="2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ourier New" pitchFamily="49" charset="0"/>
              </a:rPr>
              <a:t>601 </a:t>
            </a:r>
            <a:r>
              <a:rPr kumimoji="0" lang="en-US" sz="1400" b="0" i="0" u="none" strike="noStrike" cap="none" normalizeH="0" baseline="0" dirty="0" err="1" smtClean="0">
                <a:ln>
                  <a:noFill/>
                </a:ln>
                <a:solidFill>
                  <a:srgbClr val="000000"/>
                </a:solidFill>
                <a:effectLst/>
                <a:latin typeface="Courier New" pitchFamily="49" charset="0"/>
              </a:rPr>
              <a:t>gagttgctgc</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aggccgcagg</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gaactgattg</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gcgggccggc</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ttcagcccgc</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tgttcagcta</a:t>
            </a:r>
            <a:r>
              <a:rPr kumimoji="0" lang="en-US" sz="1400" b="0" i="0" u="none" strike="noStrike" cap="none" normalizeH="0" baseline="0" dirty="0" smtClean="0">
                <a:ln>
                  <a:noFill/>
                </a:ln>
                <a:solidFill>
                  <a:srgbClr val="000000"/>
                </a:solidFill>
                <a:effectLst/>
                <a:latin typeface="Courier New" pitchFamily="49" charset="0"/>
              </a:rPr>
              <a:t> </a:t>
            </a:r>
          </a:p>
          <a:p>
            <a:pPr marL="0" marR="0" lvl="0" indent="0" algn="l" defTabSz="914400" rtl="0" eaLnBrk="1" fontAlgn="base" latinLnBrk="0" hangingPunct="1">
              <a:lnSpc>
                <a:spcPct val="2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ourier New" pitchFamily="49" charset="0"/>
              </a:rPr>
              <a:t>661 </a:t>
            </a:r>
            <a:r>
              <a:rPr kumimoji="0" lang="en-US" sz="1400" b="0" i="0" u="none" strike="noStrike" cap="none" normalizeH="0" baseline="0" dirty="0" err="1" smtClean="0">
                <a:ln>
                  <a:noFill/>
                </a:ln>
                <a:solidFill>
                  <a:srgbClr val="000000"/>
                </a:solidFill>
                <a:effectLst/>
                <a:latin typeface="Courier New" pitchFamily="49" charset="0"/>
              </a:rPr>
              <a:t>cgccgcccgc</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ctggtgacgc</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gtccatgtcg</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aacactcgcg</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cgtgtagcac</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rPr>
              <a:t>ggtgcggttg</a:t>
            </a:r>
            <a:r>
              <a:rPr kumimoji="0" lang="en-US" sz="1400" b="0" i="0" u="none" strike="noStrike" cap="none" normalizeH="0" baseline="0" dirty="0" smtClean="0">
                <a:ln>
                  <a:noFill/>
                </a:ln>
                <a:solidFill>
                  <a:srgbClr val="000000"/>
                </a:solidFill>
                <a:effectLst/>
                <a:latin typeface="Courier New" pitchFamily="49" charset="0"/>
              </a:rPr>
              <a:t> </a:t>
            </a:r>
          </a:p>
          <a:p>
            <a:pPr fontAlgn="base">
              <a:lnSpc>
                <a:spcPct val="200000"/>
              </a:lnSpc>
              <a:spcBef>
                <a:spcPct val="0"/>
              </a:spcBef>
              <a:spcAft>
                <a:spcPct val="0"/>
              </a:spcAft>
            </a:pPr>
            <a:r>
              <a:rPr kumimoji="0" lang="en-US" sz="1400" b="0" i="0" u="none" strike="noStrike" cap="none" normalizeH="0" baseline="0" dirty="0" smtClean="0">
                <a:ln>
                  <a:noFill/>
                </a:ln>
                <a:solidFill>
                  <a:srgbClr val="000000"/>
                </a:solidFill>
                <a:effectLst/>
                <a:latin typeface="Courier New" pitchFamily="49" charset="0"/>
              </a:rPr>
              <a:t>721 </a:t>
            </a:r>
            <a:r>
              <a:rPr kumimoji="0" lang="en-US" sz="1400" b="0" i="0" u="none" strike="noStrike" cap="none" normalizeH="0" baseline="0" dirty="0" err="1" smtClean="0">
                <a:ln>
                  <a:noFill/>
                </a:ln>
                <a:solidFill>
                  <a:srgbClr val="000000"/>
                </a:solidFill>
                <a:effectLst/>
                <a:latin typeface="Courier New" pitchFamily="49" charset="0"/>
              </a:rPr>
              <a:t>cgcagggcc</a:t>
            </a:r>
            <a:r>
              <a:rPr kumimoji="0" lang="en-US" sz="1400" b="0" i="0" u="none" strike="noStrike" cap="none" normalizeH="0" baseline="0" dirty="0" smtClean="0">
                <a:ln>
                  <a:noFill/>
                </a:ln>
                <a:solidFill>
                  <a:srgbClr val="000000"/>
                </a:solidFill>
                <a:effectLst/>
                <a:latin typeface="Courier New" pitchFamily="49" charset="0"/>
              </a:rPr>
              <a:t> </a:t>
            </a:r>
            <a:r>
              <a:rPr kumimoji="0" lang="en-US" sz="1400" b="0" i="0" u="none" strike="noStrike" cap="none" normalizeH="0" baseline="0" dirty="0" smtClean="0">
                <a:ln>
                  <a:noFill/>
                </a:ln>
                <a:solidFill>
                  <a:srgbClr val="000000"/>
                </a:solidFill>
                <a:effectLst/>
                <a:latin typeface="Courier New" pitchFamily="49" charset="0"/>
              </a:rPr>
              <a:t>//</a:t>
            </a:r>
          </a:p>
          <a:p>
            <a:pPr fontAlgn="base">
              <a:lnSpc>
                <a:spcPct val="200000"/>
              </a:lnSpc>
              <a:spcBef>
                <a:spcPct val="0"/>
              </a:spcBef>
              <a:spcAft>
                <a:spcPct val="0"/>
              </a:spcAft>
            </a:pPr>
            <a:r>
              <a:rPr kumimoji="0" lang="en-US" sz="2400" b="0" i="0" u="none" strike="noStrike" cap="none" normalizeH="0" baseline="0" dirty="0" smtClean="0">
                <a:ln>
                  <a:noFill/>
                </a:ln>
                <a:solidFill>
                  <a:schemeClr val="tx1"/>
                </a:solidFill>
                <a:effectLst/>
                <a:latin typeface="Arial" pitchFamily="34" charset="0"/>
              </a:rPr>
              <a:t> </a:t>
            </a:r>
            <a:r>
              <a:rPr lang="en-US" sz="1200" b="1" dirty="0" smtClean="0"/>
              <a:t>Mycobacterium tuberculosis low-molecular-weight secreted antigen precursor (mtb12) gene, complete </a:t>
            </a:r>
            <a:r>
              <a:rPr lang="en-US" sz="1200" b="1" dirty="0" err="1" smtClean="0"/>
              <a:t>cds</a:t>
            </a:r>
            <a:endParaRPr lang="en-US" sz="3600" b="1" dirty="0" smtClean="0"/>
          </a:p>
          <a:p>
            <a:pPr marL="0" marR="0" lvl="0" indent="0" algn="l" defTabSz="914400" rtl="0" eaLnBrk="1" fontAlgn="base" latinLnBrk="0" hangingPunct="1">
              <a:lnSpc>
                <a:spcPct val="200000"/>
              </a:lnSpc>
              <a:spcBef>
                <a:spcPct val="0"/>
              </a:spcBef>
              <a:spcAft>
                <a:spcPct val="0"/>
              </a:spcAft>
              <a:buClrTx/>
              <a:buSzTx/>
              <a:buFontTx/>
              <a:buNone/>
              <a:tabLst/>
            </a:pPr>
            <a:endParaRPr kumimoji="0" lang="en-US" sz="40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2514600"/>
            <a:ext cx="4800600" cy="1107996"/>
          </a:xfrm>
          <a:prstGeom prst="rect">
            <a:avLst/>
          </a:prstGeom>
          <a:noFill/>
        </p:spPr>
        <p:txBody>
          <a:bodyPr wrap="square" rtlCol="0">
            <a:spAutoFit/>
          </a:bodyPr>
          <a:lstStyle/>
          <a:p>
            <a:r>
              <a:rPr lang="en-US" sz="6600" b="1" dirty="0" smtClean="0"/>
              <a:t>THANK YOU</a:t>
            </a:r>
            <a:endParaRPr lang="en-IN" sz="66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230</Words>
  <Application>Microsoft Office PowerPoint</Application>
  <PresentationFormat>A4 Paper (210x297 mm)</PresentationFormat>
  <Paragraphs>32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Intel</dc:creator>
  <cp:lastModifiedBy>USER</cp:lastModifiedBy>
  <cp:revision>8</cp:revision>
  <dcterms:created xsi:type="dcterms:W3CDTF">2012-04-02T10:08:25Z</dcterms:created>
  <dcterms:modified xsi:type="dcterms:W3CDTF">2019-07-16T07:19:13Z</dcterms:modified>
</cp:coreProperties>
</file>