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7" r:id="rId3"/>
    <p:sldId id="258" r:id="rId4"/>
    <p:sldId id="259" r:id="rId5"/>
    <p:sldId id="266" r:id="rId6"/>
    <p:sldId id="260" r:id="rId7"/>
    <p:sldId id="261" r:id="rId8"/>
    <p:sldId id="267" r:id="rId9"/>
    <p:sldId id="262" r:id="rId10"/>
    <p:sldId id="263" r:id="rId11"/>
    <p:sldId id="268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7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4D22474-FA86-448B-B79D-07ED157984B0}" type="datetimeFigureOut">
              <a:rPr lang="en-US" smtClean="0"/>
              <a:pPr/>
              <a:t>1/1/2002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2A86FEF-2528-4E94-8C3C-1EF43E68B9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D22474-FA86-448B-B79D-07ED157984B0}" type="datetimeFigureOut">
              <a:rPr lang="en-US" smtClean="0"/>
              <a:pPr/>
              <a:t>1/1/2002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86FEF-2528-4E94-8C3C-1EF43E68B9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4D22474-FA86-448B-B79D-07ED157984B0}" type="datetimeFigureOut">
              <a:rPr lang="en-US" smtClean="0"/>
              <a:pPr/>
              <a:t>1/1/2002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A86FEF-2528-4E94-8C3C-1EF43E68B9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D22474-FA86-448B-B79D-07ED157984B0}" type="datetimeFigureOut">
              <a:rPr lang="en-US" smtClean="0"/>
              <a:pPr/>
              <a:t>1/1/2002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86FEF-2528-4E94-8C3C-1EF43E68B9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4D22474-FA86-448B-B79D-07ED157984B0}" type="datetimeFigureOut">
              <a:rPr lang="en-US" smtClean="0"/>
              <a:pPr/>
              <a:t>1/1/2002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2A86FEF-2528-4E94-8C3C-1EF43E68B9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D22474-FA86-448B-B79D-07ED157984B0}" type="datetimeFigureOut">
              <a:rPr lang="en-US" smtClean="0"/>
              <a:pPr/>
              <a:t>1/1/2002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86FEF-2528-4E94-8C3C-1EF43E68B9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D22474-FA86-448B-B79D-07ED157984B0}" type="datetimeFigureOut">
              <a:rPr lang="en-US" smtClean="0"/>
              <a:pPr/>
              <a:t>1/1/2002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86FEF-2528-4E94-8C3C-1EF43E68B9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D22474-FA86-448B-B79D-07ED157984B0}" type="datetimeFigureOut">
              <a:rPr lang="en-US" smtClean="0"/>
              <a:pPr/>
              <a:t>1/1/2002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86FEF-2528-4E94-8C3C-1EF43E68B9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4D22474-FA86-448B-B79D-07ED157984B0}" type="datetimeFigureOut">
              <a:rPr lang="en-US" smtClean="0"/>
              <a:pPr/>
              <a:t>1/1/2002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86FEF-2528-4E94-8C3C-1EF43E68B9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D22474-FA86-448B-B79D-07ED157984B0}" type="datetimeFigureOut">
              <a:rPr lang="en-US" smtClean="0"/>
              <a:pPr/>
              <a:t>1/1/2002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86FEF-2528-4E94-8C3C-1EF43E68B9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D22474-FA86-448B-B79D-07ED157984B0}" type="datetimeFigureOut">
              <a:rPr lang="en-US" smtClean="0"/>
              <a:pPr/>
              <a:t>1/1/2002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86FEF-2528-4E94-8C3C-1EF43E68B9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4D22474-FA86-448B-B79D-07ED157984B0}" type="datetimeFigureOut">
              <a:rPr lang="en-US" smtClean="0"/>
              <a:pPr/>
              <a:t>1/1/2002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2A86FEF-2528-4E94-8C3C-1EF43E68B9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 – stem transition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M. </a:t>
            </a:r>
            <a:r>
              <a:rPr lang="en-US" dirty="0" err="1"/>
              <a:t>S</a:t>
            </a:r>
            <a:r>
              <a:rPr lang="en-US" dirty="0" err="1" smtClean="0"/>
              <a:t>c</a:t>
            </a:r>
            <a:r>
              <a:rPr lang="en-US" dirty="0" smtClean="0"/>
              <a:t> </a:t>
            </a:r>
            <a:r>
              <a:rPr lang="en-US" dirty="0" err="1" smtClean="0"/>
              <a:t>IInd</a:t>
            </a:r>
            <a:r>
              <a:rPr lang="en-US" smtClean="0"/>
              <a:t> Semester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                    By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</a:t>
            </a:r>
            <a:r>
              <a:rPr lang="en-US" sz="2000" dirty="0" smtClean="0"/>
              <a:t>Dr. </a:t>
            </a:r>
            <a:r>
              <a:rPr lang="en-US" sz="2000" dirty="0" err="1" smtClean="0"/>
              <a:t>Manju</a:t>
            </a:r>
            <a:r>
              <a:rPr lang="en-US" sz="2000" dirty="0" smtClean="0"/>
              <a:t> Philip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       Head, </a:t>
            </a:r>
            <a:r>
              <a:rPr lang="en-US" sz="2000" dirty="0" err="1" smtClean="0"/>
              <a:t>Dept</a:t>
            </a:r>
            <a:r>
              <a:rPr lang="en-US" sz="2000" dirty="0" smtClean="0"/>
              <a:t> of Botany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00252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153400" cy="746760"/>
          </a:xfrm>
        </p:spPr>
        <p:txBody>
          <a:bodyPr>
            <a:noAutofit/>
          </a:bodyPr>
          <a:lstStyle/>
          <a:p>
            <a:r>
              <a:rPr lang="en-US" sz="2800" dirty="0" smtClean="0"/>
              <a:t>Root-stem transition in  </a:t>
            </a:r>
            <a:r>
              <a:rPr lang="en-US" sz="2800" i="1" dirty="0" smtClean="0"/>
              <a:t>Beta </a:t>
            </a:r>
            <a:r>
              <a:rPr lang="en-US" sz="2800" i="1" dirty="0" err="1" smtClean="0"/>
              <a:t>vulgaris</a:t>
            </a: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239000" cy="5236536"/>
          </a:xfrm>
        </p:spPr>
        <p:txBody>
          <a:bodyPr/>
          <a:lstStyle/>
          <a:p>
            <a:r>
              <a:rPr lang="en-US" dirty="0" smtClean="0"/>
              <a:t>Root –</a:t>
            </a:r>
            <a:r>
              <a:rPr lang="en-US" dirty="0" err="1" smtClean="0"/>
              <a:t>diarch</a:t>
            </a:r>
            <a:r>
              <a:rPr lang="en-US" dirty="0" smtClean="0"/>
              <a:t> xylem and 2 phloem strands alternating with the xylem.</a:t>
            </a:r>
          </a:p>
          <a:p>
            <a:r>
              <a:rPr lang="en-US" dirty="0" smtClean="0"/>
              <a:t>In the root </a:t>
            </a:r>
            <a:r>
              <a:rPr lang="en-US" dirty="0" err="1" smtClean="0"/>
              <a:t>protoxylem</a:t>
            </a:r>
            <a:r>
              <a:rPr lang="en-US" dirty="0" smtClean="0"/>
              <a:t> is exarch and this condition is maintained </a:t>
            </a:r>
            <a:r>
              <a:rPr lang="en-US" dirty="0" err="1" smtClean="0"/>
              <a:t>upto</a:t>
            </a:r>
            <a:r>
              <a:rPr lang="en-US" dirty="0" smtClean="0"/>
              <a:t> the </a:t>
            </a:r>
            <a:r>
              <a:rPr lang="en-US" dirty="0" err="1" smtClean="0"/>
              <a:t>hypocotyl</a:t>
            </a:r>
            <a:r>
              <a:rPr lang="en-US" dirty="0" smtClean="0"/>
              <a:t>.</a:t>
            </a:r>
          </a:p>
          <a:p>
            <a:r>
              <a:rPr lang="en-US" dirty="0" smtClean="0"/>
              <a:t>At higher level two </a:t>
            </a:r>
            <a:r>
              <a:rPr lang="en-US" dirty="0" err="1" smtClean="0"/>
              <a:t>metaxylem</a:t>
            </a:r>
            <a:r>
              <a:rPr lang="en-US" dirty="0" smtClean="0"/>
              <a:t> are differentiated towards periphery on lateral side of </a:t>
            </a:r>
            <a:r>
              <a:rPr lang="en-US" dirty="0" err="1" smtClean="0"/>
              <a:t>protoxylem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This orientation leads to the formation of endarch xylem. </a:t>
            </a:r>
          </a:p>
          <a:p>
            <a:r>
              <a:rPr lang="en-US" dirty="0" err="1" smtClean="0"/>
              <a:t>Diarch</a:t>
            </a:r>
            <a:r>
              <a:rPr lang="en-US" dirty="0" smtClean="0"/>
              <a:t> xylem of the root gradually became 4 stranded.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deekshith\Documents\anatomy asnmnt\Photo05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447800"/>
            <a:ext cx="6400800" cy="4343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66800" y="762000"/>
            <a:ext cx="52616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Root-stem transition in </a:t>
            </a:r>
            <a:r>
              <a:rPr lang="en-US" sz="2400" i="1" dirty="0" smtClean="0"/>
              <a:t>Beta </a:t>
            </a:r>
            <a:r>
              <a:rPr lang="en-US" sz="2400" i="1" dirty="0" err="1" smtClean="0"/>
              <a:t>vulgaris</a:t>
            </a:r>
            <a:endParaRPr lang="en-US" sz="2400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239000" cy="58461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There are 2 phloem strands in the root. </a:t>
            </a:r>
          </a:p>
          <a:p>
            <a:r>
              <a:rPr lang="en-US" dirty="0" smtClean="0"/>
              <a:t>At </a:t>
            </a:r>
            <a:r>
              <a:rPr lang="en-US" dirty="0" err="1" smtClean="0"/>
              <a:t>hypocotyl</a:t>
            </a:r>
            <a:r>
              <a:rPr lang="en-US" dirty="0" smtClean="0"/>
              <a:t>, the phloem branches into 4 strands.</a:t>
            </a:r>
          </a:p>
          <a:p>
            <a:r>
              <a:rPr lang="en-US" dirty="0" smtClean="0"/>
              <a:t>Each phloem strands  associates with one </a:t>
            </a:r>
            <a:r>
              <a:rPr lang="en-US" dirty="0" err="1" smtClean="0"/>
              <a:t>metaxylem</a:t>
            </a:r>
            <a:r>
              <a:rPr lang="en-US" dirty="0" smtClean="0"/>
              <a:t> plate outside- collateral vascular bundle.</a:t>
            </a:r>
          </a:p>
          <a:p>
            <a:r>
              <a:rPr lang="en-US" dirty="0" err="1" smtClean="0"/>
              <a:t>Epicotylary</a:t>
            </a:r>
            <a:r>
              <a:rPr lang="en-US" dirty="0" smtClean="0"/>
              <a:t> trace develops after the root- </a:t>
            </a:r>
            <a:r>
              <a:rPr lang="en-US" dirty="0" err="1" smtClean="0"/>
              <a:t>hypocotyl</a:t>
            </a:r>
            <a:r>
              <a:rPr lang="en-US" dirty="0" smtClean="0"/>
              <a:t>- cotyledon vascular strands is partially differentiated.</a:t>
            </a:r>
          </a:p>
          <a:p>
            <a:r>
              <a:rPr lang="en-US" dirty="0" err="1" smtClean="0"/>
              <a:t>Epicotylary</a:t>
            </a:r>
            <a:r>
              <a:rPr lang="en-US" dirty="0" smtClean="0"/>
              <a:t> traces are collateral with endarch xylem.</a:t>
            </a:r>
          </a:p>
          <a:p>
            <a:r>
              <a:rPr lang="en-US" dirty="0" smtClean="0"/>
              <a:t>So, there is no vascular transition in </a:t>
            </a:r>
            <a:r>
              <a:rPr lang="en-US" i="1" dirty="0" smtClean="0"/>
              <a:t>Beta </a:t>
            </a:r>
            <a:r>
              <a:rPr lang="en-US" i="1" dirty="0" err="1" smtClean="0"/>
              <a:t>vulgaris</a:t>
            </a:r>
            <a:endParaRPr lang="en-US" i="1" dirty="0" smtClean="0"/>
          </a:p>
          <a:p>
            <a:r>
              <a:rPr lang="en-US" dirty="0" smtClean="0"/>
              <a:t>Similar case can be seen in </a:t>
            </a:r>
            <a:r>
              <a:rPr lang="en-US" i="1" dirty="0" err="1" smtClean="0"/>
              <a:t>Daucus</a:t>
            </a:r>
            <a:r>
              <a:rPr lang="en-US" i="1" dirty="0" smtClean="0"/>
              <a:t> </a:t>
            </a:r>
            <a:r>
              <a:rPr lang="en-US" i="1" dirty="0" err="1" smtClean="0"/>
              <a:t>carota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       CONCLUSION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Root and stem forms a continuous structure, so there is a transition region between the stem and root.</a:t>
            </a:r>
          </a:p>
          <a:p>
            <a:r>
              <a:rPr lang="en-US" dirty="0" smtClean="0"/>
              <a:t>Root-stem transition may occur in 4 different ways.</a:t>
            </a:r>
          </a:p>
          <a:p>
            <a:r>
              <a:rPr lang="en-US" dirty="0" smtClean="0"/>
              <a:t>Type1 as in  the case of </a:t>
            </a:r>
            <a:r>
              <a:rPr lang="en-US" i="1" dirty="0" smtClean="0"/>
              <a:t>Mirabilis, </a:t>
            </a:r>
            <a:r>
              <a:rPr lang="en-US" dirty="0" smtClean="0"/>
              <a:t>Type2 as in the case of </a:t>
            </a:r>
            <a:r>
              <a:rPr lang="en-US" i="1" dirty="0" err="1" smtClean="0"/>
              <a:t>Phaseolus</a:t>
            </a:r>
            <a:r>
              <a:rPr lang="en-US" i="1" dirty="0" smtClean="0"/>
              <a:t>, </a:t>
            </a:r>
            <a:r>
              <a:rPr lang="en-US" dirty="0" smtClean="0"/>
              <a:t> Type3 as in the case of</a:t>
            </a:r>
            <a:r>
              <a:rPr lang="en-US" i="1" dirty="0" smtClean="0"/>
              <a:t> </a:t>
            </a:r>
            <a:r>
              <a:rPr lang="en-US" i="1" dirty="0" err="1" smtClean="0"/>
              <a:t>Lathyrus</a:t>
            </a:r>
            <a:r>
              <a:rPr lang="en-US" dirty="0" smtClean="0"/>
              <a:t>, Type4 as </a:t>
            </a:r>
            <a:r>
              <a:rPr lang="en-US" smtClean="0"/>
              <a:t>in the </a:t>
            </a:r>
            <a:r>
              <a:rPr lang="en-US" dirty="0" smtClean="0"/>
              <a:t>case of </a:t>
            </a:r>
            <a:r>
              <a:rPr lang="en-US" i="1" dirty="0" err="1" smtClean="0"/>
              <a:t>Anemarrhena</a:t>
            </a:r>
            <a:r>
              <a:rPr lang="en-US" i="1" dirty="0" smtClean="0"/>
              <a:t>.</a:t>
            </a:r>
            <a:endParaRPr lang="en-US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9160"/>
          </a:xfrm>
        </p:spPr>
        <p:txBody>
          <a:bodyPr/>
          <a:lstStyle/>
          <a:p>
            <a:r>
              <a:rPr lang="en-US" dirty="0" smtClean="0"/>
              <a:t>Root – stem 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239000" cy="5007936"/>
          </a:xfrm>
        </p:spPr>
        <p:txBody>
          <a:bodyPr/>
          <a:lstStyle/>
          <a:p>
            <a:r>
              <a:rPr lang="en-US" dirty="0" smtClean="0"/>
              <a:t>Root and stem forms continuous structure</a:t>
            </a:r>
          </a:p>
          <a:p>
            <a:r>
              <a:rPr lang="en-US" dirty="0" smtClean="0"/>
              <a:t>So there is a transition region in between root and stem.</a:t>
            </a:r>
          </a:p>
          <a:p>
            <a:r>
              <a:rPr lang="en-US" dirty="0" smtClean="0"/>
              <a:t>Epidermis, cortex, endodermis, pericycle and the secondary vascular tissue are continuous from root to stem.</a:t>
            </a:r>
          </a:p>
          <a:p>
            <a:r>
              <a:rPr lang="en-US" dirty="0" smtClean="0"/>
              <a:t> Radially arranged  independent strands of xylem and phloem present in root- xylem exarch. </a:t>
            </a:r>
          </a:p>
          <a:p>
            <a:r>
              <a:rPr lang="en-US" dirty="0" smtClean="0"/>
              <a:t>Collateral xylem and phloem in stem- xylem endarch.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239000" cy="5998536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 Twisting and inversion of strands  involves in the transition of xylem .</a:t>
            </a:r>
          </a:p>
          <a:p>
            <a:pPr marL="514350" indent="-514350"/>
            <a:r>
              <a:rPr lang="en-US" dirty="0" smtClean="0"/>
              <a:t>Transition occurs either gradually or abruptly.</a:t>
            </a:r>
          </a:p>
          <a:p>
            <a:pPr marL="514350" indent="-514350"/>
            <a:r>
              <a:rPr lang="en-US" dirty="0" smtClean="0"/>
              <a:t>Length of transition region varies from &lt;1mm to 3mm or rarely several cm.</a:t>
            </a:r>
          </a:p>
          <a:p>
            <a:pPr marL="514350" indent="-514350"/>
            <a:r>
              <a:rPr lang="en-US" dirty="0" smtClean="0"/>
              <a:t>It may occur in the top of </a:t>
            </a:r>
            <a:r>
              <a:rPr lang="en-US" dirty="0" err="1" smtClean="0"/>
              <a:t>radicle</a:t>
            </a:r>
            <a:r>
              <a:rPr lang="en-US" dirty="0" smtClean="0"/>
              <a:t> , at the very base of the </a:t>
            </a:r>
            <a:r>
              <a:rPr lang="en-US" dirty="0" err="1" smtClean="0"/>
              <a:t>hypocotyl</a:t>
            </a:r>
            <a:r>
              <a:rPr lang="en-US" dirty="0" smtClean="0"/>
              <a:t>, near its centre or in the upper part.</a:t>
            </a:r>
          </a:p>
          <a:p>
            <a:pPr marL="514350" indent="-514350"/>
            <a:r>
              <a:rPr lang="en-US" dirty="0" smtClean="0"/>
              <a:t>Therefore </a:t>
            </a:r>
            <a:r>
              <a:rPr lang="en-US" dirty="0" err="1" smtClean="0"/>
              <a:t>hypocotyl</a:t>
            </a:r>
            <a:r>
              <a:rPr lang="en-US" dirty="0" smtClean="0"/>
              <a:t> may possess either root structure or stem structure.</a:t>
            </a:r>
          </a:p>
          <a:p>
            <a:pPr marL="514350" indent="-514350"/>
            <a:r>
              <a:rPr lang="en-US" dirty="0" smtClean="0"/>
              <a:t>Multiplication of vascular bundles, forking, rotation and fusion of strands occurs. </a:t>
            </a:r>
          </a:p>
          <a:p>
            <a:pPr marL="514350" indent="-514350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239000" cy="57699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Eames and Mac Daniels (1947) illustrated 3 types of vascular transition in dicots and 1 type in monocots.</a:t>
            </a:r>
          </a:p>
          <a:p>
            <a:r>
              <a:rPr lang="en-US" dirty="0" smtClean="0"/>
              <a:t>Type 1:</a:t>
            </a:r>
          </a:p>
          <a:p>
            <a:pPr>
              <a:buNone/>
            </a:pPr>
            <a:r>
              <a:rPr lang="en-US" dirty="0" smtClean="0"/>
              <a:t>      Four strands of xylem and phloem in root.      Phloem remains unchanged in position.</a:t>
            </a:r>
          </a:p>
          <a:p>
            <a:pPr>
              <a:buNone/>
            </a:pPr>
            <a:r>
              <a:rPr lang="en-US" dirty="0" smtClean="0"/>
              <a:t>   Each xylem strand splits radially into 2 halves and swing upward laterally.(One to left and one to right)</a:t>
            </a:r>
          </a:p>
          <a:p>
            <a:pPr>
              <a:buNone/>
            </a:pPr>
            <a:r>
              <a:rPr lang="en-US" dirty="0" smtClean="0"/>
              <a:t>   Rotate through 180 degree results in the joining of inverted xylem at the inner side of the phloem-collateral vascular bundles. </a:t>
            </a:r>
          </a:p>
          <a:p>
            <a:pPr>
              <a:buNone/>
            </a:pPr>
            <a:r>
              <a:rPr lang="en-US" dirty="0" smtClean="0"/>
              <a:t>e.g., </a:t>
            </a:r>
            <a:r>
              <a:rPr lang="en-US" i="1" dirty="0" smtClean="0"/>
              <a:t>Mirabilis.</a:t>
            </a:r>
          </a:p>
          <a:p>
            <a:pPr>
              <a:buNone/>
            </a:pPr>
            <a:r>
              <a:rPr lang="en-US" i="1" dirty="0" smtClean="0"/>
              <a:t>   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ekshith\Documents\anatomy asnmnt\photo054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4028916"/>
            <a:ext cx="7086600" cy="237188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62000" y="447516"/>
            <a:ext cx="1187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Type 1.</a:t>
            </a:r>
          </a:p>
        </p:txBody>
      </p:sp>
      <p:pic>
        <p:nvPicPr>
          <p:cNvPr id="1028" name="Picture 4" descr="C:\Users\deekshith\Documents\anatomy asnmnt\photo054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980916"/>
            <a:ext cx="7086600" cy="22860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85800" y="3495516"/>
            <a:ext cx="1187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Type 2.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239000" cy="592233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Type 2: </a:t>
            </a:r>
          </a:p>
          <a:p>
            <a:pPr>
              <a:buNone/>
            </a:pPr>
            <a:r>
              <a:rPr lang="en-US" dirty="0" smtClean="0"/>
              <a:t>      No. of xylem &amp; phloem in root is not doubled in stem.</a:t>
            </a:r>
          </a:p>
          <a:p>
            <a:pPr>
              <a:buNone/>
            </a:pPr>
            <a:r>
              <a:rPr lang="en-US" dirty="0" smtClean="0"/>
              <a:t>     There are 2 xylem &amp; 2 phloem strands. </a:t>
            </a:r>
          </a:p>
          <a:p>
            <a:pPr>
              <a:buNone/>
            </a:pPr>
            <a:r>
              <a:rPr lang="en-US" dirty="0" smtClean="0"/>
              <a:t>     Phloem become elongated and dumb-bell shaped.(Constriction appears at the middle.)</a:t>
            </a:r>
          </a:p>
          <a:p>
            <a:pPr>
              <a:buNone/>
            </a:pPr>
            <a:r>
              <a:rPr lang="en-US" dirty="0" smtClean="0"/>
              <a:t>    No. of phloem doubled to 4 in the stem.</a:t>
            </a:r>
          </a:p>
          <a:p>
            <a:pPr>
              <a:buNone/>
            </a:pPr>
            <a:r>
              <a:rPr lang="en-US" dirty="0" smtClean="0"/>
              <a:t>   2 xylem strands splits radially and become inverted .</a:t>
            </a:r>
          </a:p>
          <a:p>
            <a:pPr>
              <a:buNone/>
            </a:pPr>
            <a:r>
              <a:rPr lang="en-US" dirty="0" smtClean="0"/>
              <a:t>   The 4 halves produced then join with the phloem in the inner side.</a:t>
            </a:r>
          </a:p>
          <a:p>
            <a:pPr>
              <a:buNone/>
            </a:pPr>
            <a:r>
              <a:rPr lang="en-US" dirty="0" smtClean="0"/>
              <a:t>e.g., </a:t>
            </a:r>
            <a:r>
              <a:rPr lang="en-US" i="1" dirty="0" err="1" smtClean="0"/>
              <a:t>Cucurbita</a:t>
            </a:r>
            <a:r>
              <a:rPr lang="en-US" i="1" dirty="0" smtClean="0"/>
              <a:t>, </a:t>
            </a:r>
            <a:r>
              <a:rPr lang="en-US" i="1" dirty="0" err="1" smtClean="0"/>
              <a:t>Tropaeolum</a:t>
            </a:r>
            <a:r>
              <a:rPr lang="en-US" i="1" dirty="0" smtClean="0"/>
              <a:t>, Acer, &amp; </a:t>
            </a:r>
            <a:r>
              <a:rPr lang="en-US" i="1" dirty="0" err="1" smtClean="0"/>
              <a:t>Phaseolus</a:t>
            </a:r>
            <a:r>
              <a:rPr lang="en-US" i="1" dirty="0" smtClean="0"/>
              <a:t>.  </a:t>
            </a:r>
          </a:p>
          <a:p>
            <a:pPr>
              <a:buNone/>
            </a:pPr>
            <a:r>
              <a:rPr lang="en-US" i="1" dirty="0" smtClean="0"/>
              <a:t>    </a:t>
            </a:r>
          </a:p>
          <a:p>
            <a:pPr>
              <a:buNone/>
            </a:pPr>
            <a:r>
              <a:rPr lang="en-US" dirty="0" smtClean="0"/>
              <a:t>    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239000" cy="5846136"/>
          </a:xfrm>
        </p:spPr>
        <p:txBody>
          <a:bodyPr>
            <a:normAutofit/>
          </a:bodyPr>
          <a:lstStyle/>
          <a:p>
            <a:r>
              <a:rPr lang="en-US" dirty="0" smtClean="0"/>
              <a:t>Type 3:</a:t>
            </a:r>
          </a:p>
          <a:p>
            <a:pPr>
              <a:buNone/>
            </a:pPr>
            <a:r>
              <a:rPr lang="en-US" dirty="0" smtClean="0"/>
              <a:t>    Same no. of vascular bundles in stem &amp;root.</a:t>
            </a:r>
          </a:p>
          <a:p>
            <a:pPr>
              <a:buNone/>
            </a:pPr>
            <a:r>
              <a:rPr lang="en-US" dirty="0" smtClean="0"/>
              <a:t>     Different  orientation in position of phloem.</a:t>
            </a:r>
          </a:p>
          <a:p>
            <a:pPr>
              <a:buNone/>
            </a:pPr>
            <a:r>
              <a:rPr lang="en-US" dirty="0" smtClean="0"/>
              <a:t>     xylem do not split, only the change in position occurs. Inverted through 180 degree.</a:t>
            </a:r>
          </a:p>
          <a:p>
            <a:pPr>
              <a:buNone/>
            </a:pPr>
            <a:r>
              <a:rPr lang="en-US" dirty="0" smtClean="0"/>
              <a:t>    Phloem divide into 4 strands move apart and unite with one another to form 2 strands.</a:t>
            </a:r>
          </a:p>
          <a:p>
            <a:pPr>
              <a:buNone/>
            </a:pPr>
            <a:r>
              <a:rPr lang="en-US" dirty="0" smtClean="0"/>
              <a:t>   (half of one strand with half of the other.)</a:t>
            </a:r>
          </a:p>
          <a:p>
            <a:pPr>
              <a:buNone/>
            </a:pPr>
            <a:r>
              <a:rPr lang="en-US" dirty="0" smtClean="0"/>
              <a:t>   phloem joins the xylem on the outer side. </a:t>
            </a:r>
          </a:p>
          <a:p>
            <a:pPr>
              <a:buNone/>
            </a:pPr>
            <a:r>
              <a:rPr lang="en-US" dirty="0" smtClean="0"/>
              <a:t> e.g., </a:t>
            </a:r>
            <a:r>
              <a:rPr lang="en-US" i="1" dirty="0" err="1" smtClean="0"/>
              <a:t>Lathyrus</a:t>
            </a:r>
            <a:r>
              <a:rPr lang="en-US" i="1" dirty="0" smtClean="0"/>
              <a:t>, </a:t>
            </a:r>
            <a:r>
              <a:rPr lang="en-US" i="1" dirty="0" err="1" smtClean="0"/>
              <a:t>Medicago</a:t>
            </a:r>
            <a:r>
              <a:rPr lang="en-US" i="1" dirty="0" smtClean="0"/>
              <a:t>, Phoenix.</a:t>
            </a:r>
          </a:p>
          <a:p>
            <a:pPr>
              <a:buNone/>
            </a:pPr>
            <a:r>
              <a:rPr lang="en-US" dirty="0" smtClean="0"/>
              <a:t>   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deekshith\Documents\anatomy asnmnt\photo05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990600"/>
            <a:ext cx="7239000" cy="2590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62000" y="381000"/>
            <a:ext cx="1187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Type 3.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609600" y="3733800"/>
            <a:ext cx="11879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Type 4.</a:t>
            </a:r>
            <a:endParaRPr lang="en-US" sz="2400" dirty="0"/>
          </a:p>
        </p:txBody>
      </p:sp>
      <p:pic>
        <p:nvPicPr>
          <p:cNvPr id="2051" name="Picture 3" descr="C:\Users\deekshith\Documents\anatomy asnmnt\photo054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343400"/>
            <a:ext cx="7239000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239000" cy="5922336"/>
          </a:xfrm>
        </p:spPr>
        <p:txBody>
          <a:bodyPr/>
          <a:lstStyle/>
          <a:p>
            <a:r>
              <a:rPr lang="en-US" dirty="0" smtClean="0"/>
              <a:t>Type 4:</a:t>
            </a:r>
          </a:p>
          <a:p>
            <a:pPr>
              <a:buNone/>
            </a:pPr>
            <a:r>
              <a:rPr lang="en-US" dirty="0" smtClean="0"/>
              <a:t>         No. of vascular bundle in stem is reduced to half in the root. </a:t>
            </a:r>
          </a:p>
          <a:p>
            <a:pPr>
              <a:buNone/>
            </a:pPr>
            <a:r>
              <a:rPr lang="en-US" dirty="0" smtClean="0"/>
              <a:t>     4 strands of phloem in root. These unite to form two strands. </a:t>
            </a:r>
          </a:p>
          <a:p>
            <a:pPr>
              <a:buNone/>
            </a:pPr>
            <a:r>
              <a:rPr lang="en-US" dirty="0" smtClean="0"/>
              <a:t>   One diagonal xylem get inverted through 180 degree. </a:t>
            </a:r>
          </a:p>
          <a:p>
            <a:pPr>
              <a:buNone/>
            </a:pPr>
            <a:r>
              <a:rPr lang="en-US" dirty="0" smtClean="0"/>
              <a:t>   The other pair splits radially into 2 halves. These halves swing laterally one to right and one to left, gets inverted through 180 degree and join with the phloem by the  inner side.</a:t>
            </a:r>
          </a:p>
          <a:p>
            <a:pPr>
              <a:buNone/>
            </a:pPr>
            <a:r>
              <a:rPr lang="en-US" dirty="0" smtClean="0"/>
              <a:t>   e.g., </a:t>
            </a:r>
            <a:r>
              <a:rPr lang="en-US" i="1" dirty="0" err="1" smtClean="0"/>
              <a:t>Anemarrhena</a:t>
            </a:r>
            <a:r>
              <a:rPr lang="en-US" i="1" dirty="0" smtClean="0"/>
              <a:t> </a:t>
            </a:r>
            <a:r>
              <a:rPr lang="en-US" dirty="0" smtClean="0"/>
              <a:t>of family </a:t>
            </a:r>
            <a:r>
              <a:rPr lang="en-US" dirty="0" err="1" smtClean="0"/>
              <a:t>Liliaceae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171</TotalTime>
  <Words>756</Words>
  <Application>Microsoft Office PowerPoint</Application>
  <PresentationFormat>On-screen Show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Opulent</vt:lpstr>
      <vt:lpstr>Root – stem transition</vt:lpstr>
      <vt:lpstr>Root – stem transition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Root-stem transition in  Beta vulgaris</vt:lpstr>
      <vt:lpstr>PowerPoint Presentation</vt:lpstr>
      <vt:lpstr>PowerPoint Presentation</vt:lpstr>
      <vt:lpstr>       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ROOT – STEM TRANSITION</dc:title>
  <dc:creator>deekshith</dc:creator>
  <cp:lastModifiedBy>Staff</cp:lastModifiedBy>
  <cp:revision>25</cp:revision>
  <dcterms:created xsi:type="dcterms:W3CDTF">2014-04-04T15:24:25Z</dcterms:created>
  <dcterms:modified xsi:type="dcterms:W3CDTF">2001-12-31T17:36:24Z</dcterms:modified>
</cp:coreProperties>
</file>