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219A69-C12C-4D5C-B558-16DF5C651DD8}"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219A69-C12C-4D5C-B558-16DF5C651DD8}"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2219A69-C12C-4D5C-B558-16DF5C651DD8}"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219A69-C12C-4D5C-B558-16DF5C651DD8}"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8F31B-3E86-49A1-A063-3955FEAFBFCC}" type="datetimeFigureOut">
              <a:rPr lang="en-IN" smtClean="0"/>
              <a:pPr/>
              <a:t>15-07-2019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219A69-C12C-4D5C-B558-16DF5C651DD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7A8F31B-3E86-49A1-A063-3955FEAFBFCC}" type="datetimeFigureOut">
              <a:rPr lang="en-IN" smtClean="0"/>
              <a:pPr/>
              <a:t>15-07-2019</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2219A69-C12C-4D5C-B558-16DF5C651DD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32656"/>
            <a:ext cx="887332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BRONZE AGE CIVILISATIONS</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2" descr="https://upload.wikimedia.org/wikipedia/commons/thumb/8/86/Bronze_bell_with_visible_material_structure.jpg/220px-Bronze_bell_with_visible_material_structu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4287" y="3565570"/>
            <a:ext cx="4968426" cy="33198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1412776"/>
            <a:ext cx="9144000" cy="224676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IN" sz="2000" b="1" dirty="0" smtClean="0">
                <a:solidFill>
                  <a:srgbClr val="FFFF00"/>
                </a:solidFill>
              </a:rPr>
              <a:t>Tutor : 	</a:t>
            </a:r>
            <a:r>
              <a:rPr lang="en-IN" sz="2000" b="1" dirty="0" smtClean="0">
                <a:solidFill>
                  <a:srgbClr val="FFFF00"/>
                </a:solidFill>
              </a:rPr>
              <a:t>Prof. Mathew Sam</a:t>
            </a:r>
            <a:endParaRPr lang="en-IN" sz="2000" b="1" dirty="0" smtClean="0">
              <a:solidFill>
                <a:srgbClr val="FFFF00"/>
              </a:solidFill>
            </a:endParaRPr>
          </a:p>
          <a:p>
            <a:r>
              <a:rPr lang="en-IN" sz="2000" b="1" dirty="0" smtClean="0">
                <a:solidFill>
                  <a:srgbClr val="FFFF00"/>
                </a:solidFill>
              </a:rPr>
              <a:t>	Assistant Professor</a:t>
            </a:r>
          </a:p>
          <a:p>
            <a:r>
              <a:rPr lang="en-IN" sz="2000" b="1" dirty="0">
                <a:solidFill>
                  <a:srgbClr val="FFFF00"/>
                </a:solidFill>
              </a:rPr>
              <a:t>	</a:t>
            </a:r>
            <a:r>
              <a:rPr lang="en-IN" sz="2000" b="1" dirty="0" smtClean="0">
                <a:solidFill>
                  <a:srgbClr val="FFFF00"/>
                </a:solidFill>
              </a:rPr>
              <a:t>Department of History</a:t>
            </a:r>
          </a:p>
          <a:p>
            <a:r>
              <a:rPr lang="en-IN" sz="2000" b="1" dirty="0">
                <a:solidFill>
                  <a:srgbClr val="FFFF00"/>
                </a:solidFill>
              </a:rPr>
              <a:t>	</a:t>
            </a:r>
            <a:r>
              <a:rPr lang="en-IN" sz="2000" b="1" dirty="0" smtClean="0">
                <a:solidFill>
                  <a:srgbClr val="FFFF00"/>
                </a:solidFill>
              </a:rPr>
              <a:t>Mar Thoma College, Tiruvalla</a:t>
            </a:r>
          </a:p>
          <a:p>
            <a:endParaRPr lang="en-IN" sz="2000" b="1" dirty="0">
              <a:solidFill>
                <a:srgbClr val="FFFF00"/>
              </a:solidFill>
            </a:endParaRPr>
          </a:p>
          <a:p>
            <a:r>
              <a:rPr lang="en-IN" sz="2000" b="1" dirty="0" smtClean="0">
                <a:solidFill>
                  <a:srgbClr val="FFFF00"/>
                </a:solidFill>
              </a:rPr>
              <a:t>Topic : Bronze Age Civilisations </a:t>
            </a:r>
          </a:p>
          <a:p>
            <a:r>
              <a:rPr lang="en-IN" sz="2000" b="1" dirty="0">
                <a:solidFill>
                  <a:srgbClr val="FFFF00"/>
                </a:solidFill>
              </a:rPr>
              <a:t>	</a:t>
            </a:r>
            <a:endParaRPr lang="en-IN" sz="2000" b="1" dirty="0" smtClean="0">
              <a:solidFill>
                <a:srgbClr val="FFFF00"/>
              </a:solidFill>
            </a:endParaRPr>
          </a:p>
        </p:txBody>
      </p:sp>
    </p:spTree>
    <p:extLst>
      <p:ext uri="{BB962C8B-B14F-4D97-AF65-F5344CB8AC3E}">
        <p14:creationId xmlns:p14="http://schemas.microsoft.com/office/powerpoint/2010/main" xmlns="" val="1674402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9144000" cy="17030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150000"/>
              </a:lnSpc>
              <a:buFont typeface="Arial" pitchFamily="34" charset="0"/>
              <a:buChar char="•"/>
            </a:pPr>
            <a:r>
              <a:rPr lang="en-IN" dirty="0" smtClean="0"/>
              <a:t>Mesopotamia can be divided into two distinct regions- North and South</a:t>
            </a:r>
          </a:p>
          <a:p>
            <a:pPr marL="285750" indent="-285750">
              <a:lnSpc>
                <a:spcPct val="150000"/>
              </a:lnSpc>
              <a:buFont typeface="Arial" pitchFamily="34" charset="0"/>
              <a:buChar char="•"/>
            </a:pPr>
            <a:r>
              <a:rPr lang="en-IN" dirty="0" smtClean="0"/>
              <a:t>Northern part extends from Zagros Mountain to middle Tigris </a:t>
            </a:r>
          </a:p>
          <a:p>
            <a:pPr marL="285750" indent="-285750">
              <a:lnSpc>
                <a:spcPct val="150000"/>
              </a:lnSpc>
              <a:buFont typeface="Arial" pitchFamily="34" charset="0"/>
              <a:buChar char="•"/>
            </a:pPr>
            <a:r>
              <a:rPr lang="en-IN" dirty="0" smtClean="0"/>
              <a:t>In the west this region is bound by the Syrian Desert </a:t>
            </a:r>
          </a:p>
          <a:p>
            <a:pPr marL="285750" indent="-285750">
              <a:lnSpc>
                <a:spcPct val="150000"/>
              </a:lnSpc>
              <a:buFont typeface="Arial" pitchFamily="34" charset="0"/>
              <a:buChar char="•"/>
            </a:pPr>
            <a:r>
              <a:rPr lang="en-IN" dirty="0" smtClean="0"/>
              <a:t>Northern Mesopotamia was called Assyria   </a:t>
            </a:r>
            <a:endParaRPr lang="en-IN"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2248619"/>
            <a:ext cx="6019800" cy="427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318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v"/>
            </a:pPr>
            <a:r>
              <a:rPr lang="en-IN" dirty="0" smtClean="0"/>
              <a:t>Southern Mesopotamia- between Middle Tigris and Persian Gulf </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7799" y="1441028"/>
            <a:ext cx="6548402" cy="4652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846201" y="3284984"/>
            <a:ext cx="1190295" cy="369332"/>
          </a:xfrm>
          <a:prstGeom prst="rect">
            <a:avLst/>
          </a:prstGeom>
          <a:noFill/>
        </p:spPr>
        <p:txBody>
          <a:bodyPr wrap="square" rtlCol="0">
            <a:spAutoFit/>
          </a:bodyPr>
          <a:lstStyle/>
          <a:p>
            <a:r>
              <a:rPr lang="en-IN" dirty="0" smtClean="0"/>
              <a:t>IRAN</a:t>
            </a:r>
            <a:endParaRPr lang="en-IN" dirty="0"/>
          </a:p>
        </p:txBody>
      </p:sp>
      <p:sp>
        <p:nvSpPr>
          <p:cNvPr id="4" name="TextBox 3"/>
          <p:cNvSpPr txBox="1"/>
          <p:nvPr/>
        </p:nvSpPr>
        <p:spPr>
          <a:xfrm>
            <a:off x="0" y="3068960"/>
            <a:ext cx="1297799" cy="369332"/>
          </a:xfrm>
          <a:prstGeom prst="rect">
            <a:avLst/>
          </a:prstGeom>
          <a:noFill/>
        </p:spPr>
        <p:txBody>
          <a:bodyPr wrap="square" rtlCol="0">
            <a:spAutoFit/>
          </a:bodyPr>
          <a:lstStyle/>
          <a:p>
            <a:r>
              <a:rPr lang="en-IN" dirty="0" smtClean="0"/>
              <a:t>DESERT</a:t>
            </a:r>
            <a:endParaRPr lang="en-IN" dirty="0"/>
          </a:p>
        </p:txBody>
      </p:sp>
    </p:spTree>
    <p:extLst>
      <p:ext uri="{BB962C8B-B14F-4D97-AF65-F5344CB8AC3E}">
        <p14:creationId xmlns:p14="http://schemas.microsoft.com/office/powerpoint/2010/main" xmlns="" val="102792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1" y="348848"/>
            <a:ext cx="8640960" cy="6464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292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0728"/>
            <a:ext cx="91440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v"/>
            </a:pPr>
            <a:r>
              <a:rPr lang="en-IN" dirty="0" smtClean="0"/>
              <a:t>Southern Mesopotamia was an arid zone surrounded by deserts. But the rivers provided the water needed for cultivation </a:t>
            </a:r>
          </a:p>
          <a:p>
            <a:pPr marL="285750" indent="-285750">
              <a:buFont typeface="Wingdings" pitchFamily="2" charset="2"/>
              <a:buChar char="v"/>
            </a:pPr>
            <a:r>
              <a:rPr lang="en-IN" dirty="0" smtClean="0"/>
              <a:t>Southern part was known as </a:t>
            </a:r>
            <a:r>
              <a:rPr lang="en-IN" dirty="0" err="1" smtClean="0"/>
              <a:t>Sumeria</a:t>
            </a:r>
            <a:r>
              <a:rPr lang="en-IN" dirty="0" smtClean="0"/>
              <a:t>. It also included Akkad.   </a:t>
            </a:r>
            <a:endParaRPr lang="en-IN" dirty="0"/>
          </a:p>
        </p:txBody>
      </p:sp>
      <p:pic>
        <p:nvPicPr>
          <p:cNvPr id="4098" name="Picture 2" descr="Image result for assyria and sumer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950386"/>
            <a:ext cx="6774408" cy="493499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025928" y="2276872"/>
            <a:ext cx="2118072"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IN" dirty="0" smtClean="0">
                <a:solidFill>
                  <a:srgbClr val="FF0000"/>
                </a:solidFill>
              </a:rPr>
              <a:t>From 2000 BC </a:t>
            </a:r>
            <a:r>
              <a:rPr lang="en-IN" dirty="0" err="1" smtClean="0">
                <a:solidFill>
                  <a:srgbClr val="FF0000"/>
                </a:solidFill>
              </a:rPr>
              <a:t>Sumeria</a:t>
            </a:r>
            <a:r>
              <a:rPr lang="en-IN" dirty="0" smtClean="0">
                <a:solidFill>
                  <a:srgbClr val="FF0000"/>
                </a:solidFill>
              </a:rPr>
              <a:t> and Akkad were known as Babylonia .</a:t>
            </a:r>
          </a:p>
          <a:p>
            <a:r>
              <a:rPr lang="en-IN" dirty="0" smtClean="0">
                <a:solidFill>
                  <a:srgbClr val="FF0000"/>
                </a:solidFill>
              </a:rPr>
              <a:t>Babylonia or Babylon was the political centre of a major empire in Southern Mesopotamia. </a:t>
            </a:r>
            <a:endParaRPr lang="en-IN" dirty="0">
              <a:solidFill>
                <a:srgbClr val="FF0000"/>
              </a:solidFill>
            </a:endParaRPr>
          </a:p>
        </p:txBody>
      </p:sp>
    </p:spTree>
    <p:extLst>
      <p:ext uri="{BB962C8B-B14F-4D97-AF65-F5344CB8AC3E}">
        <p14:creationId xmlns:p14="http://schemas.microsoft.com/office/powerpoint/2010/main" xmlns="" val="349247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9144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Ø"/>
            </a:pPr>
            <a:r>
              <a:rPr lang="en-IN" dirty="0" smtClean="0"/>
              <a:t>Foothill of Zagros Mountain or Northern Mesopotamia has seen the beginning of food production during Neolithic </a:t>
            </a: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482870"/>
            <a:ext cx="7655618" cy="5318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713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v"/>
            </a:pPr>
            <a:r>
              <a:rPr lang="en-IN" dirty="0" smtClean="0"/>
              <a:t>Northern Mesopotamia was blessed with rainfall – no need of irrigation </a:t>
            </a:r>
          </a:p>
          <a:p>
            <a:pPr marL="285750" indent="-285750">
              <a:buFont typeface="Wingdings" pitchFamily="2" charset="2"/>
              <a:buChar char="v"/>
            </a:pPr>
            <a:r>
              <a:rPr lang="en-IN" dirty="0" smtClean="0"/>
              <a:t>Wheat and Barley- winter rainfall</a:t>
            </a:r>
          </a:p>
          <a:p>
            <a:pPr marL="285750" indent="-285750">
              <a:buFont typeface="Wingdings" pitchFamily="2" charset="2"/>
              <a:buChar char="v"/>
            </a:pPr>
            <a:r>
              <a:rPr lang="en-IN" dirty="0" smtClean="0"/>
              <a:t>Mediterranean climate- Dry summer and Cool Winter </a:t>
            </a:r>
          </a:p>
          <a:p>
            <a:pPr marL="285750" indent="-285750">
              <a:buFont typeface="Wingdings" pitchFamily="2" charset="2"/>
              <a:buChar char="v"/>
            </a:pPr>
            <a:endParaRPr lang="en-IN" dirty="0"/>
          </a:p>
        </p:txBody>
      </p:sp>
      <p:sp>
        <p:nvSpPr>
          <p:cNvPr id="4" name="AutoShape 2" descr="Mediterranean Climate tempera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22683" y="2263798"/>
            <a:ext cx="3932324" cy="4261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549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29" y="1004020"/>
            <a:ext cx="9082766" cy="4801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133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0728"/>
            <a:ext cx="914400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q"/>
            </a:pPr>
            <a:r>
              <a:rPr lang="en-IN" dirty="0" smtClean="0"/>
              <a:t>B/w 8000 and 6000 BC- Neolithic Villages came up in Northern Mesopotamia</a:t>
            </a:r>
          </a:p>
          <a:p>
            <a:pPr marL="742950" lvl="1" indent="-285750">
              <a:buFont typeface="Wingdings" pitchFamily="2" charset="2"/>
              <a:buChar char="q"/>
            </a:pPr>
            <a:r>
              <a:rPr lang="en-IN" dirty="0" err="1" smtClean="0"/>
              <a:t>Eg</a:t>
            </a:r>
            <a:r>
              <a:rPr lang="en-IN" dirty="0" smtClean="0"/>
              <a:t>:-</a:t>
            </a:r>
            <a:r>
              <a:rPr lang="en-IN" dirty="0" err="1" smtClean="0"/>
              <a:t>Jarmo</a:t>
            </a:r>
            <a:endParaRPr lang="en-IN" dirty="0" smtClean="0"/>
          </a:p>
          <a:p>
            <a:pPr marL="1200150" lvl="2" indent="-285750">
              <a:buFont typeface="Wingdings" pitchFamily="2" charset="2"/>
              <a:buChar char="q"/>
            </a:pPr>
            <a:r>
              <a:rPr lang="en-IN" dirty="0" smtClean="0"/>
              <a:t>Multiroomed houses</a:t>
            </a:r>
          </a:p>
          <a:p>
            <a:pPr marL="1200150" lvl="2" indent="-285750">
              <a:buFont typeface="Wingdings" pitchFamily="2" charset="2"/>
              <a:buChar char="q"/>
            </a:pPr>
            <a:r>
              <a:rPr lang="en-IN" dirty="0" smtClean="0"/>
              <a:t>Mud walls</a:t>
            </a:r>
          </a:p>
          <a:p>
            <a:pPr marL="1200150" lvl="2" indent="-285750">
              <a:buFont typeface="Wingdings" pitchFamily="2" charset="2"/>
              <a:buChar char="q"/>
            </a:pPr>
            <a:r>
              <a:rPr lang="en-IN" dirty="0" smtClean="0"/>
              <a:t>Oven</a:t>
            </a:r>
          </a:p>
          <a:p>
            <a:pPr marL="1200150" lvl="2" indent="-285750">
              <a:buFont typeface="Wingdings" pitchFamily="2" charset="2"/>
              <a:buChar char="q"/>
            </a:pPr>
            <a:r>
              <a:rPr lang="en-IN" dirty="0" smtClean="0"/>
              <a:t>Storage basin</a:t>
            </a:r>
          </a:p>
          <a:p>
            <a:pPr marL="1200150" lvl="2" indent="-285750">
              <a:buFont typeface="Wingdings" pitchFamily="2" charset="2"/>
              <a:buChar char="q"/>
            </a:pPr>
            <a:r>
              <a:rPr lang="en-IN" dirty="0" smtClean="0"/>
              <a:t>Sickle</a:t>
            </a:r>
          </a:p>
          <a:p>
            <a:pPr marL="1200150" lvl="2" indent="-285750">
              <a:buFont typeface="Wingdings" pitchFamily="2" charset="2"/>
              <a:buChar char="q"/>
            </a:pPr>
            <a:r>
              <a:rPr lang="en-IN" dirty="0" smtClean="0"/>
              <a:t>Food production </a:t>
            </a:r>
          </a:p>
          <a:p>
            <a:pPr marL="1200150" lvl="2" indent="-285750">
              <a:buFont typeface="Wingdings" pitchFamily="2" charset="2"/>
              <a:buChar char="q"/>
            </a:pPr>
            <a:r>
              <a:rPr lang="en-IN" dirty="0" smtClean="0"/>
              <a:t>Wheat and barley </a:t>
            </a:r>
          </a:p>
          <a:p>
            <a:pPr marL="1200150" lvl="2" indent="-285750">
              <a:buFont typeface="Wingdings" pitchFamily="2" charset="2"/>
              <a:buChar char="q"/>
            </a:pPr>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7944" y="2327410"/>
            <a:ext cx="4995998" cy="4485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143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56323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00000"/>
              </a:lnSpc>
              <a:buFont typeface="Wingdings" pitchFamily="2" charset="2"/>
              <a:buChar char="ü"/>
            </a:pPr>
            <a:r>
              <a:rPr lang="en-IN" dirty="0" smtClean="0"/>
              <a:t>By 6000B.C food production became widespread in Northern Mesopotamia.</a:t>
            </a:r>
          </a:p>
          <a:p>
            <a:pPr marL="285750" indent="-285750">
              <a:lnSpc>
                <a:spcPct val="200000"/>
              </a:lnSpc>
              <a:buFont typeface="Wingdings" pitchFamily="2" charset="2"/>
              <a:buChar char="ü"/>
            </a:pPr>
            <a:r>
              <a:rPr lang="en-IN" dirty="0" smtClean="0"/>
              <a:t>Cultivation was based on winter rainfall</a:t>
            </a:r>
          </a:p>
          <a:p>
            <a:pPr marL="742950" lvl="1" indent="-285750">
              <a:lnSpc>
                <a:spcPct val="200000"/>
              </a:lnSpc>
              <a:buFont typeface="Wingdings" pitchFamily="2" charset="2"/>
              <a:buChar char="ü"/>
            </a:pPr>
            <a:r>
              <a:rPr lang="en-IN" dirty="0" err="1"/>
              <a:t>Hassuna</a:t>
            </a:r>
            <a:r>
              <a:rPr lang="en-IN" dirty="0"/>
              <a:t> </a:t>
            </a:r>
            <a:r>
              <a:rPr lang="en-IN" dirty="0" smtClean="0"/>
              <a:t>Culture (6000-5500 BC)</a:t>
            </a:r>
          </a:p>
          <a:p>
            <a:pPr marL="1200150" lvl="2" indent="-285750">
              <a:lnSpc>
                <a:spcPct val="200000"/>
              </a:lnSpc>
              <a:buFont typeface="Wingdings" pitchFamily="2" charset="2"/>
              <a:buChar char="ü"/>
            </a:pPr>
            <a:r>
              <a:rPr lang="en-IN" dirty="0" smtClean="0"/>
              <a:t>From Tell </a:t>
            </a:r>
            <a:r>
              <a:rPr lang="en-IN" dirty="0" err="1" smtClean="0"/>
              <a:t>Hassuna</a:t>
            </a:r>
            <a:r>
              <a:rPr lang="en-IN" dirty="0" smtClean="0"/>
              <a:t> (</a:t>
            </a:r>
            <a:r>
              <a:rPr lang="en-IN" dirty="0"/>
              <a:t>I</a:t>
            </a:r>
            <a:r>
              <a:rPr lang="en-IN" dirty="0" smtClean="0"/>
              <a:t>raq)</a:t>
            </a:r>
          </a:p>
          <a:p>
            <a:pPr marL="1200150" lvl="2" indent="-285750">
              <a:lnSpc>
                <a:spcPct val="200000"/>
              </a:lnSpc>
              <a:buFont typeface="Wingdings" pitchFamily="2" charset="2"/>
              <a:buChar char="ü"/>
            </a:pPr>
            <a:r>
              <a:rPr lang="en-IN" dirty="0" smtClean="0"/>
              <a:t>House with several rooms</a:t>
            </a:r>
          </a:p>
          <a:p>
            <a:pPr marL="1200150" lvl="2" indent="-285750">
              <a:lnSpc>
                <a:spcPct val="200000"/>
              </a:lnSpc>
              <a:buFont typeface="Wingdings" pitchFamily="2" charset="2"/>
              <a:buChar char="ü"/>
            </a:pPr>
            <a:r>
              <a:rPr lang="en-IN" dirty="0" smtClean="0"/>
              <a:t>Storage Pits</a:t>
            </a:r>
          </a:p>
          <a:p>
            <a:pPr marL="1200150" lvl="2" indent="-285750">
              <a:lnSpc>
                <a:spcPct val="200000"/>
              </a:lnSpc>
              <a:buFont typeface="Wingdings" pitchFamily="2" charset="2"/>
              <a:buChar char="ü"/>
            </a:pPr>
            <a:r>
              <a:rPr lang="en-IN" dirty="0" smtClean="0"/>
              <a:t>Stone Sickles</a:t>
            </a:r>
          </a:p>
          <a:p>
            <a:pPr marL="1200150" lvl="2" indent="-285750">
              <a:lnSpc>
                <a:spcPct val="200000"/>
              </a:lnSpc>
              <a:buFont typeface="Wingdings" pitchFamily="2" charset="2"/>
              <a:buChar char="ü"/>
            </a:pPr>
            <a:r>
              <a:rPr lang="en-IN" dirty="0" smtClean="0"/>
              <a:t>Heavy Javelins </a:t>
            </a:r>
          </a:p>
          <a:p>
            <a:pPr marL="1200150" lvl="2" indent="-285750">
              <a:lnSpc>
                <a:spcPct val="200000"/>
              </a:lnSpc>
              <a:buFont typeface="Wingdings" pitchFamily="2" charset="2"/>
              <a:buChar char="ü"/>
            </a:pPr>
            <a:r>
              <a:rPr lang="en-IN" dirty="0" smtClean="0"/>
              <a:t>Painted Pottery decorated with geometric designs</a:t>
            </a:r>
          </a:p>
          <a:p>
            <a:pPr marL="1200150" lvl="2" indent="-285750">
              <a:lnSpc>
                <a:spcPct val="200000"/>
              </a:lnSpc>
              <a:buFont typeface="Wingdings" pitchFamily="2" charset="2"/>
              <a:buChar char="ü"/>
            </a:pPr>
            <a:endParaRPr lang="en-IN" dirty="0"/>
          </a:p>
        </p:txBody>
      </p:sp>
    </p:spTree>
    <p:extLst>
      <p:ext uri="{BB962C8B-B14F-4D97-AF65-F5344CB8AC3E}">
        <p14:creationId xmlns:p14="http://schemas.microsoft.com/office/powerpoint/2010/main" xmlns="" val="252455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622128"/>
            <a:ext cx="8064896" cy="611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432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2816"/>
            <a:ext cx="914400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IN" dirty="0" smtClean="0"/>
              <a:t>What is Bronze ?</a:t>
            </a:r>
          </a:p>
          <a:p>
            <a:r>
              <a:rPr lang="en-IN" dirty="0"/>
              <a:t>	</a:t>
            </a:r>
            <a:r>
              <a:rPr lang="en-IN" dirty="0" smtClean="0"/>
              <a:t>	Alloy of Copper and Tin</a:t>
            </a:r>
          </a:p>
          <a:p>
            <a:endParaRPr lang="en-IN" dirty="0" smtClean="0"/>
          </a:p>
          <a:p>
            <a:r>
              <a:rPr lang="en-IN" dirty="0"/>
              <a:t>	</a:t>
            </a:r>
            <a:r>
              <a:rPr lang="en-IN" dirty="0" smtClean="0"/>
              <a:t>		</a:t>
            </a:r>
            <a:r>
              <a:rPr lang="en-IN" dirty="0" smtClean="0">
                <a:solidFill>
                  <a:srgbClr val="FF0000"/>
                </a:solidFill>
              </a:rPr>
              <a:t>Why Bronze age?</a:t>
            </a:r>
          </a:p>
          <a:p>
            <a:r>
              <a:rPr lang="en-IN" dirty="0" smtClean="0">
                <a:solidFill>
                  <a:srgbClr val="FF0000"/>
                </a:solidFill>
              </a:rPr>
              <a:t>			Why was Bronze preferred over Copper?</a:t>
            </a:r>
          </a:p>
          <a:p>
            <a:r>
              <a:rPr lang="en-IN" dirty="0"/>
              <a:t>	</a:t>
            </a:r>
            <a:r>
              <a:rPr lang="en-IN" dirty="0" smtClean="0"/>
              <a:t>	</a:t>
            </a:r>
            <a:endParaRPr lang="en-IN" dirty="0"/>
          </a:p>
        </p:txBody>
      </p:sp>
    </p:spTree>
    <p:extLst>
      <p:ext uri="{BB962C8B-B14F-4D97-AF65-F5344CB8AC3E}">
        <p14:creationId xmlns:p14="http://schemas.microsoft.com/office/powerpoint/2010/main" xmlns="" val="4162232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tell hassuna potte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5489" y="541840"/>
            <a:ext cx="8149962" cy="5839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33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4744"/>
            <a:ext cx="9144000" cy="50783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00000"/>
              </a:lnSpc>
              <a:buFont typeface="Wingdings" pitchFamily="2" charset="2"/>
              <a:buChar char="Ø"/>
            </a:pPr>
            <a:r>
              <a:rPr lang="en-IN" dirty="0" smtClean="0"/>
              <a:t>Samarra Culture (5500-5000 BC) followed </a:t>
            </a:r>
            <a:r>
              <a:rPr lang="en-IN" dirty="0" err="1" smtClean="0"/>
              <a:t>Hassuna</a:t>
            </a:r>
            <a:r>
              <a:rPr lang="en-IN" dirty="0" smtClean="0"/>
              <a:t> </a:t>
            </a:r>
          </a:p>
          <a:p>
            <a:pPr marL="742950" lvl="1" indent="-285750">
              <a:lnSpc>
                <a:spcPct val="200000"/>
              </a:lnSpc>
              <a:buFont typeface="Wingdings" pitchFamily="2" charset="2"/>
              <a:buChar char="Ø"/>
            </a:pPr>
            <a:r>
              <a:rPr lang="en-IN" dirty="0" smtClean="0"/>
              <a:t>By this time people began to settle in the margins of southern Mesopotamia or along the middle Tigris. </a:t>
            </a:r>
          </a:p>
          <a:p>
            <a:pPr marL="742950" lvl="1" indent="-285750">
              <a:lnSpc>
                <a:spcPct val="200000"/>
              </a:lnSpc>
              <a:buFont typeface="Wingdings" pitchFamily="2" charset="2"/>
              <a:buChar char="Ø"/>
            </a:pPr>
            <a:r>
              <a:rPr lang="en-IN" dirty="0" smtClean="0"/>
              <a:t>Winter rainfall- scarce </a:t>
            </a:r>
          </a:p>
          <a:p>
            <a:pPr marL="742950" lvl="1" indent="-285750">
              <a:lnSpc>
                <a:spcPct val="200000"/>
              </a:lnSpc>
              <a:buFont typeface="Wingdings" pitchFamily="2" charset="2"/>
              <a:buChar char="Ø"/>
            </a:pPr>
            <a:r>
              <a:rPr lang="en-IN" dirty="0" smtClean="0"/>
              <a:t>Artificial irrigation</a:t>
            </a:r>
          </a:p>
          <a:p>
            <a:pPr marL="742950" lvl="1" indent="-285750">
              <a:lnSpc>
                <a:spcPct val="200000"/>
              </a:lnSpc>
              <a:buFont typeface="Wingdings" pitchFamily="2" charset="2"/>
              <a:buChar char="Ø"/>
            </a:pPr>
            <a:r>
              <a:rPr lang="en-IN" dirty="0" smtClean="0"/>
              <a:t>Canals were built to carry water </a:t>
            </a:r>
          </a:p>
          <a:p>
            <a:pPr marL="742950" lvl="1" indent="-285750">
              <a:lnSpc>
                <a:spcPct val="200000"/>
              </a:lnSpc>
              <a:buFont typeface="Wingdings" pitchFamily="2" charset="2"/>
              <a:buChar char="Ø"/>
            </a:pPr>
            <a:r>
              <a:rPr lang="en-IN" dirty="0" smtClean="0"/>
              <a:t>Village was protected by a ditch</a:t>
            </a:r>
          </a:p>
          <a:p>
            <a:pPr marL="742950" lvl="1" indent="-285750">
              <a:lnSpc>
                <a:spcPct val="200000"/>
              </a:lnSpc>
              <a:buFont typeface="Wingdings" pitchFamily="2" charset="2"/>
              <a:buChar char="Ø"/>
            </a:pPr>
            <a:r>
              <a:rPr lang="en-IN" dirty="0" smtClean="0"/>
              <a:t>Wheat and Barley </a:t>
            </a:r>
          </a:p>
          <a:p>
            <a:pPr marL="742950" lvl="1" indent="-285750">
              <a:lnSpc>
                <a:spcPct val="200000"/>
              </a:lnSpc>
              <a:buFont typeface="Wingdings" pitchFamily="2" charset="2"/>
              <a:buChar char="Ø"/>
            </a:pPr>
            <a:r>
              <a:rPr lang="en-IN" dirty="0" smtClean="0"/>
              <a:t>Linseed   </a:t>
            </a:r>
            <a:endParaRPr lang="en-IN" dirty="0"/>
          </a:p>
        </p:txBody>
      </p:sp>
    </p:spTree>
    <p:extLst>
      <p:ext uri="{BB962C8B-B14F-4D97-AF65-F5344CB8AC3E}">
        <p14:creationId xmlns:p14="http://schemas.microsoft.com/office/powerpoint/2010/main" xmlns="" val="329807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3442" y="400768"/>
            <a:ext cx="8437116" cy="641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84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0728"/>
            <a:ext cx="9144000" cy="44383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00000"/>
              </a:lnSpc>
              <a:buFont typeface="Wingdings" pitchFamily="2" charset="2"/>
              <a:buChar char="q"/>
            </a:pPr>
            <a:r>
              <a:rPr lang="en-IN" dirty="0" err="1" smtClean="0"/>
              <a:t>Halafian</a:t>
            </a:r>
            <a:r>
              <a:rPr lang="en-IN" dirty="0" smtClean="0"/>
              <a:t> Culture was the most advanced Neolithic Culture in Northern Mesopotamia </a:t>
            </a:r>
          </a:p>
          <a:p>
            <a:pPr marL="285750" indent="-285750">
              <a:lnSpc>
                <a:spcPct val="200000"/>
              </a:lnSpc>
              <a:buFont typeface="Wingdings" pitchFamily="2" charset="2"/>
              <a:buChar char="q"/>
            </a:pPr>
            <a:r>
              <a:rPr lang="en-IN" dirty="0" smtClean="0"/>
              <a:t>5500-4500 BC</a:t>
            </a:r>
          </a:p>
          <a:p>
            <a:pPr marL="285750" indent="-285750">
              <a:lnSpc>
                <a:spcPct val="200000"/>
              </a:lnSpc>
              <a:buFont typeface="Wingdings" pitchFamily="2" charset="2"/>
              <a:buChar char="q"/>
            </a:pPr>
            <a:r>
              <a:rPr lang="en-IN" dirty="0" smtClean="0"/>
              <a:t>Beads of Metallic Copper found</a:t>
            </a:r>
          </a:p>
          <a:p>
            <a:pPr marL="285750" indent="-285750">
              <a:lnSpc>
                <a:spcPct val="200000"/>
              </a:lnSpc>
              <a:buFont typeface="Wingdings" pitchFamily="2" charset="2"/>
              <a:buChar char="q"/>
            </a:pPr>
            <a:r>
              <a:rPr lang="en-IN" dirty="0" smtClean="0"/>
              <a:t>Mining?? </a:t>
            </a:r>
          </a:p>
          <a:p>
            <a:pPr marL="285750" indent="-285750">
              <a:lnSpc>
                <a:spcPct val="200000"/>
              </a:lnSpc>
              <a:buFont typeface="Wingdings" pitchFamily="2" charset="2"/>
              <a:buChar char="q"/>
            </a:pPr>
            <a:r>
              <a:rPr lang="en-IN" dirty="0" smtClean="0"/>
              <a:t>Painted and Glazed Pottery </a:t>
            </a:r>
          </a:p>
          <a:p>
            <a:pPr marL="285750" indent="-285750">
              <a:lnSpc>
                <a:spcPct val="200000"/>
              </a:lnSpc>
              <a:buFont typeface="Wingdings" pitchFamily="2" charset="2"/>
              <a:buChar char="q"/>
            </a:pPr>
            <a:r>
              <a:rPr lang="en-IN" dirty="0" smtClean="0"/>
              <a:t>Fired at high temperature-glaze</a:t>
            </a:r>
          </a:p>
          <a:p>
            <a:pPr marL="285750" indent="-285750">
              <a:lnSpc>
                <a:spcPct val="200000"/>
              </a:lnSpc>
              <a:buFont typeface="Wingdings" pitchFamily="2" charset="2"/>
              <a:buChar char="q"/>
            </a:pPr>
            <a:r>
              <a:rPr lang="en-IN" dirty="0" smtClean="0"/>
              <a:t>Pottery found from Zagros in the East to Syria in the West</a:t>
            </a:r>
          </a:p>
          <a:p>
            <a:pPr marL="285750" indent="-285750">
              <a:lnSpc>
                <a:spcPct val="200000"/>
              </a:lnSpc>
              <a:buFont typeface="Wingdings" pitchFamily="2" charset="2"/>
              <a:buChar char="q"/>
            </a:pPr>
            <a:r>
              <a:rPr lang="en-IN" dirty="0" smtClean="0"/>
              <a:t>Trade??</a:t>
            </a:r>
            <a:endParaRPr lang="en-IN" dirty="0"/>
          </a:p>
        </p:txBody>
      </p:sp>
    </p:spTree>
    <p:extLst>
      <p:ext uri="{BB962C8B-B14F-4D97-AF65-F5344CB8AC3E}">
        <p14:creationId xmlns:p14="http://schemas.microsoft.com/office/powerpoint/2010/main" xmlns="" val="126280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 y="835992"/>
            <a:ext cx="9144246" cy="4537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323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2736"/>
            <a:ext cx="9144000" cy="34342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50000"/>
              </a:lnSpc>
              <a:buFont typeface="Wingdings" pitchFamily="2" charset="2"/>
              <a:buChar char="Ø"/>
            </a:pPr>
            <a:r>
              <a:rPr lang="en-IN" dirty="0" smtClean="0"/>
              <a:t>Soil of Southern Mesopotamia was fertile provided it was irrigated </a:t>
            </a:r>
          </a:p>
          <a:p>
            <a:pPr marL="285750" indent="-285750">
              <a:lnSpc>
                <a:spcPct val="250000"/>
              </a:lnSpc>
              <a:buFont typeface="Wingdings" pitchFamily="2" charset="2"/>
              <a:buChar char="Ø"/>
            </a:pPr>
            <a:r>
              <a:rPr lang="en-IN" dirty="0" smtClean="0"/>
              <a:t>Digging canals to take the water to the field</a:t>
            </a:r>
          </a:p>
          <a:p>
            <a:pPr marL="285750" indent="-285750">
              <a:lnSpc>
                <a:spcPct val="250000"/>
              </a:lnSpc>
              <a:buFont typeface="Wingdings" pitchFamily="2" charset="2"/>
              <a:buChar char="Ø"/>
            </a:pPr>
            <a:r>
              <a:rPr lang="en-IN" b="1" dirty="0" smtClean="0"/>
              <a:t>The bed of Euphrates was higher than Tigris- SLOPE</a:t>
            </a:r>
          </a:p>
          <a:p>
            <a:pPr marL="285750" indent="-285750">
              <a:lnSpc>
                <a:spcPct val="250000"/>
              </a:lnSpc>
              <a:buFont typeface="Wingdings" pitchFamily="2" charset="2"/>
              <a:buChar char="Ø"/>
            </a:pPr>
            <a:r>
              <a:rPr lang="en-IN" b="1" dirty="0" smtClean="0"/>
              <a:t>Naturals channels- diverted </a:t>
            </a:r>
          </a:p>
          <a:p>
            <a:pPr marL="285750" indent="-285750">
              <a:lnSpc>
                <a:spcPct val="250000"/>
              </a:lnSpc>
              <a:buFont typeface="Wingdings" pitchFamily="2" charset="2"/>
              <a:buChar char="Ø"/>
            </a:pPr>
            <a:endParaRPr lang="en-IN" b="1" dirty="0"/>
          </a:p>
        </p:txBody>
      </p:sp>
    </p:spTree>
    <p:extLst>
      <p:ext uri="{BB962C8B-B14F-4D97-AF65-F5344CB8AC3E}">
        <p14:creationId xmlns:p14="http://schemas.microsoft.com/office/powerpoint/2010/main" xmlns="" val="260650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0728"/>
            <a:ext cx="9144000"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00000"/>
              </a:lnSpc>
              <a:buFont typeface="Wingdings" pitchFamily="2" charset="2"/>
              <a:buChar char="v"/>
            </a:pPr>
            <a:r>
              <a:rPr lang="en-IN" dirty="0" smtClean="0"/>
              <a:t>Neolithic Cultures in Southern Mesopotamia began to appear with the beginning of irrigation </a:t>
            </a:r>
          </a:p>
          <a:p>
            <a:pPr marL="742950" lvl="1" indent="-285750">
              <a:lnSpc>
                <a:spcPct val="200000"/>
              </a:lnSpc>
              <a:buFont typeface="Wingdings" pitchFamily="2" charset="2"/>
              <a:buChar char="v"/>
            </a:pPr>
            <a:r>
              <a:rPr lang="en-IN" b="1" dirty="0" smtClean="0">
                <a:solidFill>
                  <a:srgbClr val="002060"/>
                </a:solidFill>
              </a:rPr>
              <a:t>Al-</a:t>
            </a:r>
            <a:r>
              <a:rPr lang="en-IN" b="1" dirty="0" err="1" smtClean="0">
                <a:solidFill>
                  <a:srgbClr val="002060"/>
                </a:solidFill>
              </a:rPr>
              <a:t>Ubaid</a:t>
            </a:r>
            <a:r>
              <a:rPr lang="en-IN" b="1" dirty="0" smtClean="0">
                <a:solidFill>
                  <a:srgbClr val="002060"/>
                </a:solidFill>
              </a:rPr>
              <a:t> Culture (5000-4000 BC)</a:t>
            </a:r>
          </a:p>
          <a:p>
            <a:pPr marL="742950" lvl="1" indent="-285750">
              <a:lnSpc>
                <a:spcPct val="200000"/>
              </a:lnSpc>
              <a:buFont typeface="Wingdings" pitchFamily="2" charset="2"/>
              <a:buChar char="v"/>
            </a:pPr>
            <a:r>
              <a:rPr lang="en-IN" b="1" dirty="0" err="1" smtClean="0">
                <a:solidFill>
                  <a:srgbClr val="002060"/>
                </a:solidFill>
              </a:rPr>
              <a:t>Uruk</a:t>
            </a:r>
            <a:r>
              <a:rPr lang="en-IN" b="1" dirty="0" smtClean="0">
                <a:solidFill>
                  <a:srgbClr val="002060"/>
                </a:solidFill>
              </a:rPr>
              <a:t> Culture (4000-3200 BC)</a:t>
            </a:r>
          </a:p>
          <a:p>
            <a:pPr marL="742950" lvl="1" indent="-285750">
              <a:lnSpc>
                <a:spcPct val="200000"/>
              </a:lnSpc>
              <a:buFont typeface="Wingdings" pitchFamily="2" charset="2"/>
              <a:buChar char="v"/>
            </a:pPr>
            <a:r>
              <a:rPr lang="en-IN" b="1" dirty="0" err="1" smtClean="0">
                <a:solidFill>
                  <a:srgbClr val="002060"/>
                </a:solidFill>
              </a:rPr>
              <a:t>Jamdat</a:t>
            </a:r>
            <a:r>
              <a:rPr lang="en-IN" b="1" dirty="0" smtClean="0">
                <a:solidFill>
                  <a:srgbClr val="002060"/>
                </a:solidFill>
              </a:rPr>
              <a:t> Nasr (3200-3000 BC)</a:t>
            </a:r>
            <a:br>
              <a:rPr lang="en-IN" b="1" dirty="0" smtClean="0">
                <a:solidFill>
                  <a:srgbClr val="002060"/>
                </a:solidFill>
              </a:rPr>
            </a:br>
            <a:endParaRPr lang="en-IN" b="1" dirty="0">
              <a:solidFill>
                <a:srgbClr val="002060"/>
              </a:solidFill>
            </a:endParaRPr>
          </a:p>
        </p:txBody>
      </p:sp>
    </p:spTree>
    <p:extLst>
      <p:ext uri="{BB962C8B-B14F-4D97-AF65-F5344CB8AC3E}">
        <p14:creationId xmlns:p14="http://schemas.microsoft.com/office/powerpoint/2010/main" xmlns="" val="674188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ea level height of euphrates and tigr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836712"/>
            <a:ext cx="5928320" cy="5928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433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4744"/>
            <a:ext cx="9144000"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00000"/>
              </a:lnSpc>
              <a:buFont typeface="Wingdings" pitchFamily="2" charset="2"/>
              <a:buChar char="Ø"/>
            </a:pPr>
            <a:r>
              <a:rPr lang="en-IN" dirty="0" smtClean="0"/>
              <a:t>The Bronze Age marked the first time humans started to work with metal.</a:t>
            </a:r>
          </a:p>
          <a:p>
            <a:pPr marL="285750" indent="-285750">
              <a:lnSpc>
                <a:spcPct val="200000"/>
              </a:lnSpc>
              <a:buFont typeface="Wingdings" pitchFamily="2" charset="2"/>
              <a:buChar char="Ø"/>
            </a:pPr>
            <a:r>
              <a:rPr lang="en-IN" dirty="0" smtClean="0"/>
              <a:t>Ancient Sumerians in the Middle East may have been the first people to enter the Bronze Age</a:t>
            </a:r>
          </a:p>
          <a:p>
            <a:pPr marL="285750" indent="-285750">
              <a:lnSpc>
                <a:spcPct val="200000"/>
              </a:lnSpc>
              <a:buFont typeface="Wingdings" pitchFamily="2" charset="2"/>
              <a:buChar char="Ø"/>
            </a:pPr>
            <a:r>
              <a:rPr lang="en-IN" dirty="0" smtClean="0"/>
              <a:t>Humans made many technological advances during the Bronze Age, including the first writing systems and the invention of the wheel</a:t>
            </a:r>
          </a:p>
          <a:p>
            <a:pPr marL="285750" indent="-285750">
              <a:lnSpc>
                <a:spcPct val="200000"/>
              </a:lnSpc>
              <a:buFont typeface="Wingdings" pitchFamily="2" charset="2"/>
              <a:buChar char="Ø"/>
            </a:pPr>
            <a:r>
              <a:rPr lang="en-IN" dirty="0" smtClean="0"/>
              <a:t>In the Middle East and parts of Asia, the era lasted from roughly 3300 to 1200 B.C., </a:t>
            </a:r>
            <a:endParaRPr lang="en-IN" dirty="0"/>
          </a:p>
        </p:txBody>
      </p:sp>
      <p:pic>
        <p:nvPicPr>
          <p:cNvPr id="2050" name="Picture 2" descr="Image result for hieroglyphic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4" y="4541064"/>
            <a:ext cx="3582889" cy="23169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cuneifor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79912" y="4515493"/>
            <a:ext cx="2894076" cy="231150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harappan scrip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76256" y="4534692"/>
            <a:ext cx="2285306" cy="2329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2747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96752"/>
            <a:ext cx="9144000" cy="369332"/>
          </a:xfrm>
          <a:prstGeom prst="rect">
            <a:avLst/>
          </a:prstGeom>
          <a:noFill/>
        </p:spPr>
        <p:txBody>
          <a:bodyPr wrap="square" rtlCol="0">
            <a:spAutoFit/>
          </a:bodyPr>
          <a:lstStyle/>
          <a:p>
            <a:pPr marL="285750" indent="-285750">
              <a:buFont typeface="Wingdings" pitchFamily="2" charset="2"/>
              <a:buChar char="v"/>
            </a:pPr>
            <a:endParaRPr lang="en-IN" dirty="0"/>
          </a:p>
        </p:txBody>
      </p:sp>
      <p:sp>
        <p:nvSpPr>
          <p:cNvPr id="3" name="TextBox 2"/>
          <p:cNvSpPr txBox="1"/>
          <p:nvPr/>
        </p:nvSpPr>
        <p:spPr>
          <a:xfrm>
            <a:off x="0" y="980728"/>
            <a:ext cx="9144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v"/>
            </a:pPr>
            <a:r>
              <a:rPr lang="en-IN" dirty="0" smtClean="0"/>
              <a:t>Humans may have started smelting copper as early as 6,000 B.C in the Fertile Crescent, a region often called “the cradle of civilization”</a:t>
            </a:r>
          </a:p>
          <a:p>
            <a:pPr marL="742950" lvl="1" indent="-285750">
              <a:buFont typeface="Wingdings" pitchFamily="2" charset="2"/>
              <a:buChar char="v"/>
            </a:pPr>
            <a:r>
              <a:rPr lang="en-IN" dirty="0"/>
              <a:t>P</a:t>
            </a:r>
            <a:r>
              <a:rPr lang="en-IN" dirty="0" smtClean="0"/>
              <a:t>resent day Egypt, Jordan, Lebanon, Palestine, Israel, Syria, Turkey, Iran, Iraq and Cyprus.</a:t>
            </a:r>
            <a:endParaRPr lang="en-IN" dirty="0"/>
          </a:p>
        </p:txBody>
      </p:sp>
      <p:pic>
        <p:nvPicPr>
          <p:cNvPr id="4098" name="Picture 2" descr="Image result for fertile cresce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3924" y="2372544"/>
            <a:ext cx="4292252" cy="4440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039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0728"/>
            <a:ext cx="9144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ü"/>
            </a:pPr>
            <a:r>
              <a:rPr lang="en-IN" dirty="0" smtClean="0"/>
              <a:t>Ancient Sumer may have been the first civilization to start adding tin to copper to make bronze. Bronze was harder and more durable than copper, which made bronze a better metal for tools and weapons.</a:t>
            </a:r>
          </a:p>
          <a:p>
            <a:pPr marL="285750" indent="-285750">
              <a:buFont typeface="Wingdings" pitchFamily="2" charset="2"/>
              <a:buChar char="ü"/>
            </a:pPr>
            <a:endParaRPr lang="en-IN" dirty="0"/>
          </a:p>
        </p:txBody>
      </p:sp>
      <p:pic>
        <p:nvPicPr>
          <p:cNvPr id="5122" name="Picture 2" descr="Image result for mesopotam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0690" y="1998226"/>
            <a:ext cx="6701630" cy="48871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222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2736"/>
            <a:ext cx="9144000" cy="48192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50000"/>
              </a:lnSpc>
              <a:buFont typeface="Wingdings" pitchFamily="2" charset="2"/>
              <a:buChar char="§"/>
            </a:pPr>
            <a:r>
              <a:rPr lang="en-IN" dirty="0" smtClean="0"/>
              <a:t>Archaeological evidence suggests the transition from copper to bronze took place around 3300 B.C. The invention of bronze brought an end to the Stone Age—the prehistoric period dominated by the use of stone tools and weaponry.</a:t>
            </a:r>
          </a:p>
          <a:p>
            <a:pPr marL="285750" indent="-285750">
              <a:lnSpc>
                <a:spcPct val="250000"/>
              </a:lnSpc>
              <a:buFont typeface="Wingdings" pitchFamily="2" charset="2"/>
              <a:buChar char="§"/>
            </a:pPr>
            <a:r>
              <a:rPr lang="en-IN" dirty="0" smtClean="0"/>
              <a:t>Different human societies entered the Bronze age at different times. Civilizations in Greece began working with bronze before 3000 B.C., while the British Isles and China entered the Bronze Age</a:t>
            </a:r>
            <a:r>
              <a:rPr lang="en-IN" dirty="0"/>
              <a:t> </a:t>
            </a:r>
            <a:r>
              <a:rPr lang="en-IN" dirty="0" smtClean="0"/>
              <a:t>much later—around 1900 B.C. and 1700 B.C., respectively.</a:t>
            </a:r>
            <a:endParaRPr lang="en-IN" dirty="0"/>
          </a:p>
        </p:txBody>
      </p:sp>
    </p:spTree>
    <p:extLst>
      <p:ext uri="{BB962C8B-B14F-4D97-AF65-F5344CB8AC3E}">
        <p14:creationId xmlns:p14="http://schemas.microsoft.com/office/powerpoint/2010/main" xmlns="" val="60920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41267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lnSpc>
                <a:spcPct val="250000"/>
              </a:lnSpc>
              <a:buFont typeface="Wingdings" pitchFamily="2" charset="2"/>
              <a:buChar char="q"/>
            </a:pPr>
            <a:r>
              <a:rPr lang="en-IN" dirty="0" smtClean="0"/>
              <a:t>The Bronze Age was marked by the rise of states or kingdoms—large-scale societies joined under a central government by a powerful ruler</a:t>
            </a:r>
          </a:p>
          <a:p>
            <a:pPr marL="285750" indent="-285750">
              <a:lnSpc>
                <a:spcPct val="250000"/>
              </a:lnSpc>
              <a:buFont typeface="Wingdings" pitchFamily="2" charset="2"/>
              <a:buChar char="q"/>
            </a:pPr>
            <a:r>
              <a:rPr lang="en-IN" dirty="0" smtClean="0"/>
              <a:t>Bronze Age states interacted with each other through trade, warfare, migration and the spread of ideas</a:t>
            </a:r>
          </a:p>
          <a:p>
            <a:pPr marL="285750" indent="-285750">
              <a:lnSpc>
                <a:spcPct val="250000"/>
              </a:lnSpc>
              <a:buFont typeface="Wingdings" pitchFamily="2" charset="2"/>
              <a:buChar char="q"/>
            </a:pPr>
            <a:r>
              <a:rPr lang="en-IN" dirty="0" smtClean="0"/>
              <a:t>The Bronze Age ended around 1200 B.C. when humans began to forge an even stronger metal: iron. </a:t>
            </a:r>
            <a:endParaRPr lang="en-IN" dirty="0"/>
          </a:p>
        </p:txBody>
      </p:sp>
    </p:spTree>
    <p:extLst>
      <p:ext uri="{BB962C8B-B14F-4D97-AF65-F5344CB8AC3E}">
        <p14:creationId xmlns:p14="http://schemas.microsoft.com/office/powerpoint/2010/main" xmlns="" val="428073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2856"/>
            <a:ext cx="914400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BRONZE AGE- </a:t>
            </a:r>
          </a:p>
          <a:p>
            <a:pPr algn="ctr"/>
            <a:r>
              <a:rPr lang="en-US" sz="5400" b="1" dirty="0" smtClean="0">
                <a:ln w="50800"/>
                <a:solidFill>
                  <a:schemeClr val="bg1">
                    <a:shade val="50000"/>
                  </a:schemeClr>
                </a:solidFill>
              </a:rPr>
              <a:t>MESOPOTAMIA</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xmlns="" val="67367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itchFamily="2" charset="2"/>
              <a:buChar char="q"/>
            </a:pPr>
            <a:r>
              <a:rPr lang="en-IN" dirty="0" smtClean="0"/>
              <a:t>Corresponds to present day Iran</a:t>
            </a:r>
          </a:p>
          <a:p>
            <a:pPr marL="285750" indent="-285750">
              <a:buFont typeface="Wingdings" pitchFamily="2" charset="2"/>
              <a:buChar char="q"/>
            </a:pPr>
            <a:r>
              <a:rPr lang="en-IN" dirty="0" smtClean="0"/>
              <a:t>Mesopotamia produced the earliest known bronze age civilisations- Sumerian Civilisation </a:t>
            </a:r>
          </a:p>
          <a:p>
            <a:pPr marL="285750" indent="-285750">
              <a:buFont typeface="Wingdings" pitchFamily="2" charset="2"/>
              <a:buChar char="q"/>
            </a:pPr>
            <a:r>
              <a:rPr lang="en-IN" dirty="0" smtClean="0"/>
              <a:t>Euphrates and Tigris or </a:t>
            </a:r>
            <a:r>
              <a:rPr lang="en-IN" dirty="0" err="1" smtClean="0"/>
              <a:t>Purattu</a:t>
            </a:r>
            <a:r>
              <a:rPr lang="en-IN" dirty="0" smtClean="0"/>
              <a:t> and </a:t>
            </a:r>
            <a:r>
              <a:rPr lang="en-IN" dirty="0" err="1" smtClean="0"/>
              <a:t>Idiqlat</a:t>
            </a:r>
            <a:endParaRPr lang="en-IN" dirty="0"/>
          </a:p>
        </p:txBody>
      </p:sp>
      <p:pic>
        <p:nvPicPr>
          <p:cNvPr id="6148" name="Picture 4" descr="Image result for euphrates and tigris river and mesopotam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2376391"/>
            <a:ext cx="5639444" cy="4455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5370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772</TotalTime>
  <Words>698</Words>
  <Application>Microsoft Office PowerPoint</Application>
  <PresentationFormat>On-screen Show (4:3)</PresentationFormat>
  <Paragraphs>88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USER</cp:lastModifiedBy>
  <cp:revision>35</cp:revision>
  <dcterms:created xsi:type="dcterms:W3CDTF">2019-07-01T16:12:46Z</dcterms:created>
  <dcterms:modified xsi:type="dcterms:W3CDTF">2019-07-15T13:04:32Z</dcterms:modified>
</cp:coreProperties>
</file>