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4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1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1" r:id="rId15"/>
    <p:sldId id="310" r:id="rId16"/>
    <p:sldId id="314" r:id="rId17"/>
    <p:sldId id="315" r:id="rId18"/>
    <p:sldId id="316" r:id="rId19"/>
    <p:sldId id="317" r:id="rId20"/>
    <p:sldId id="31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82047" autoAdjust="0"/>
  </p:normalViewPr>
  <p:slideViewPr>
    <p:cSldViewPr snapToGrid="0">
      <p:cViewPr varScale="1">
        <p:scale>
          <a:sx n="59" d="100"/>
          <a:sy n="59" d="100"/>
        </p:scale>
        <p:origin x="-114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F4EFF-9C1C-4B34-B669-990831A44C7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18CE828-1496-4916-B43C-B538CA4DE2BF}">
      <dgm:prSet phldrT="[Text]"/>
      <dgm:spPr/>
      <dgm:t>
        <a:bodyPr/>
        <a:lstStyle/>
        <a:p>
          <a:r>
            <a:rPr lang="en-IN" dirty="0" smtClean="0"/>
            <a:t>planning</a:t>
          </a:r>
          <a:endParaRPr lang="en-IN" dirty="0"/>
        </a:p>
      </dgm:t>
    </dgm:pt>
    <dgm:pt modelId="{0EA99A2E-C8AC-4883-A65C-9CCD0E7C13F2}" type="parTrans" cxnId="{5951A152-4F81-406A-9363-4D52C730544C}">
      <dgm:prSet/>
      <dgm:spPr/>
      <dgm:t>
        <a:bodyPr/>
        <a:lstStyle/>
        <a:p>
          <a:endParaRPr lang="en-IN"/>
        </a:p>
      </dgm:t>
    </dgm:pt>
    <dgm:pt modelId="{D467055B-1E91-4A96-B067-364B338EEA9D}" type="sibTrans" cxnId="{5951A152-4F81-406A-9363-4D52C730544C}">
      <dgm:prSet/>
      <dgm:spPr/>
      <dgm:t>
        <a:bodyPr/>
        <a:lstStyle/>
        <a:p>
          <a:endParaRPr lang="en-IN"/>
        </a:p>
      </dgm:t>
    </dgm:pt>
    <dgm:pt modelId="{776C8AC7-AEBA-4AE8-95B9-5DDD7AC291A0}">
      <dgm:prSet phldrT="[Text]"/>
      <dgm:spPr/>
      <dgm:t>
        <a:bodyPr/>
        <a:lstStyle/>
        <a:p>
          <a:r>
            <a:rPr lang="en-IN" dirty="0" smtClean="0"/>
            <a:t>Directing</a:t>
          </a:r>
          <a:endParaRPr lang="en-IN" dirty="0"/>
        </a:p>
      </dgm:t>
    </dgm:pt>
    <dgm:pt modelId="{6BB72798-98A4-439C-8B26-7F7FB327431A}" type="parTrans" cxnId="{20D49716-313F-4D97-BA7D-D35D310711B6}">
      <dgm:prSet/>
      <dgm:spPr/>
      <dgm:t>
        <a:bodyPr/>
        <a:lstStyle/>
        <a:p>
          <a:endParaRPr lang="en-IN"/>
        </a:p>
      </dgm:t>
    </dgm:pt>
    <dgm:pt modelId="{268B0E0A-2631-443E-ADC0-206D081352BE}" type="sibTrans" cxnId="{20D49716-313F-4D97-BA7D-D35D310711B6}">
      <dgm:prSet/>
      <dgm:spPr/>
      <dgm:t>
        <a:bodyPr/>
        <a:lstStyle/>
        <a:p>
          <a:endParaRPr lang="en-IN"/>
        </a:p>
      </dgm:t>
    </dgm:pt>
    <dgm:pt modelId="{4D19AAF8-09BF-4BB6-B5E3-6D3561370DC7}">
      <dgm:prSet/>
      <dgm:spPr/>
      <dgm:t>
        <a:bodyPr/>
        <a:lstStyle/>
        <a:p>
          <a:r>
            <a:rPr lang="en-IN" dirty="0" smtClean="0"/>
            <a:t>Staffing</a:t>
          </a:r>
          <a:endParaRPr lang="en-IN" dirty="0"/>
        </a:p>
      </dgm:t>
    </dgm:pt>
    <dgm:pt modelId="{AAB02572-D5AB-4285-9770-2687689DCF37}" type="parTrans" cxnId="{DC2473FB-4D8A-489F-9A35-75A29894C2F3}">
      <dgm:prSet/>
      <dgm:spPr/>
      <dgm:t>
        <a:bodyPr/>
        <a:lstStyle/>
        <a:p>
          <a:endParaRPr lang="en-IN"/>
        </a:p>
      </dgm:t>
    </dgm:pt>
    <dgm:pt modelId="{921DB5EA-F58A-4741-B525-F1C5B0BC901C}" type="sibTrans" cxnId="{DC2473FB-4D8A-489F-9A35-75A29894C2F3}">
      <dgm:prSet/>
      <dgm:spPr/>
      <dgm:t>
        <a:bodyPr/>
        <a:lstStyle/>
        <a:p>
          <a:endParaRPr lang="en-IN"/>
        </a:p>
      </dgm:t>
    </dgm:pt>
    <dgm:pt modelId="{706D942C-03E1-4531-B184-382851E0E2D4}">
      <dgm:prSet phldrT="[Text]"/>
      <dgm:spPr/>
      <dgm:t>
        <a:bodyPr/>
        <a:lstStyle/>
        <a:p>
          <a:r>
            <a:rPr lang="en-IN" dirty="0" smtClean="0"/>
            <a:t>Organising</a:t>
          </a:r>
          <a:endParaRPr lang="en-IN" dirty="0"/>
        </a:p>
      </dgm:t>
    </dgm:pt>
    <dgm:pt modelId="{04643EC6-3BD5-412F-BFDD-BE0CF29BB33C}" type="sibTrans" cxnId="{9042B6AE-DC23-4AC0-A8C9-BD925A77D041}">
      <dgm:prSet/>
      <dgm:spPr/>
      <dgm:t>
        <a:bodyPr/>
        <a:lstStyle/>
        <a:p>
          <a:endParaRPr lang="en-IN"/>
        </a:p>
      </dgm:t>
    </dgm:pt>
    <dgm:pt modelId="{68650169-876E-4F48-B40A-C2B16A520174}" type="parTrans" cxnId="{9042B6AE-DC23-4AC0-A8C9-BD925A77D041}">
      <dgm:prSet/>
      <dgm:spPr/>
      <dgm:t>
        <a:bodyPr/>
        <a:lstStyle/>
        <a:p>
          <a:endParaRPr lang="en-IN"/>
        </a:p>
      </dgm:t>
    </dgm:pt>
    <dgm:pt modelId="{A24724B5-F42C-4284-92E5-A052CDF99DEF}" type="pres">
      <dgm:prSet presAssocID="{F66F4EFF-9C1C-4B34-B669-990831A44C7E}" presName="compositeShape" presStyleCnt="0">
        <dgm:presLayoutVars>
          <dgm:chMax val="7"/>
          <dgm:dir/>
          <dgm:resizeHandles val="exact"/>
        </dgm:presLayoutVars>
      </dgm:prSet>
      <dgm:spPr/>
    </dgm:pt>
    <dgm:pt modelId="{7E81BAAF-74DA-4179-983D-96347ADC86FE}" type="pres">
      <dgm:prSet presAssocID="{F66F4EFF-9C1C-4B34-B669-990831A44C7E}" presName="wedge1" presStyleLbl="node1" presStyleIdx="0" presStyleCnt="4"/>
      <dgm:spPr/>
      <dgm:t>
        <a:bodyPr/>
        <a:lstStyle/>
        <a:p>
          <a:endParaRPr lang="en-IN"/>
        </a:p>
      </dgm:t>
    </dgm:pt>
    <dgm:pt modelId="{B0D501CB-1F98-4670-999D-6B76201CB3D7}" type="pres">
      <dgm:prSet presAssocID="{F66F4EFF-9C1C-4B34-B669-990831A44C7E}" presName="dummy1a" presStyleCnt="0"/>
      <dgm:spPr/>
    </dgm:pt>
    <dgm:pt modelId="{AD85E83F-7B89-41D3-846E-B5FFE6D0937A}" type="pres">
      <dgm:prSet presAssocID="{F66F4EFF-9C1C-4B34-B669-990831A44C7E}" presName="dummy1b" presStyleCnt="0"/>
      <dgm:spPr/>
    </dgm:pt>
    <dgm:pt modelId="{57FAB49B-62AA-47D7-9BA8-D27B922736C0}" type="pres">
      <dgm:prSet presAssocID="{F66F4EFF-9C1C-4B34-B669-990831A44C7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72B489-7EF8-40BF-84A4-1672EC8BEA6A}" type="pres">
      <dgm:prSet presAssocID="{F66F4EFF-9C1C-4B34-B669-990831A44C7E}" presName="wedge2" presStyleLbl="node1" presStyleIdx="1" presStyleCnt="4"/>
      <dgm:spPr/>
      <dgm:t>
        <a:bodyPr/>
        <a:lstStyle/>
        <a:p>
          <a:endParaRPr lang="en-IN"/>
        </a:p>
      </dgm:t>
    </dgm:pt>
    <dgm:pt modelId="{C3FB56D4-E777-4F5A-BAAC-0F6F2D2613BA}" type="pres">
      <dgm:prSet presAssocID="{F66F4EFF-9C1C-4B34-B669-990831A44C7E}" presName="dummy2a" presStyleCnt="0"/>
      <dgm:spPr/>
    </dgm:pt>
    <dgm:pt modelId="{5101D7CE-388C-4E7C-8AB1-0315F34EA995}" type="pres">
      <dgm:prSet presAssocID="{F66F4EFF-9C1C-4B34-B669-990831A44C7E}" presName="dummy2b" presStyleCnt="0"/>
      <dgm:spPr/>
    </dgm:pt>
    <dgm:pt modelId="{93BBAA5A-8A49-4877-8F6A-26BFD98AAC4E}" type="pres">
      <dgm:prSet presAssocID="{F66F4EFF-9C1C-4B34-B669-990831A44C7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79BBF0-0D27-4E0F-8FF6-27BBE5E7A1DC}" type="pres">
      <dgm:prSet presAssocID="{F66F4EFF-9C1C-4B34-B669-990831A44C7E}" presName="wedge3" presStyleLbl="node1" presStyleIdx="2" presStyleCnt="4"/>
      <dgm:spPr/>
      <dgm:t>
        <a:bodyPr/>
        <a:lstStyle/>
        <a:p>
          <a:endParaRPr lang="en-IN"/>
        </a:p>
      </dgm:t>
    </dgm:pt>
    <dgm:pt modelId="{E98034B6-3E5B-44A2-9B1C-59520F5C78ED}" type="pres">
      <dgm:prSet presAssocID="{F66F4EFF-9C1C-4B34-B669-990831A44C7E}" presName="dummy3a" presStyleCnt="0"/>
      <dgm:spPr/>
    </dgm:pt>
    <dgm:pt modelId="{645A0459-BFC1-43E6-8678-6550A82C36D3}" type="pres">
      <dgm:prSet presAssocID="{F66F4EFF-9C1C-4B34-B669-990831A44C7E}" presName="dummy3b" presStyleCnt="0"/>
      <dgm:spPr/>
    </dgm:pt>
    <dgm:pt modelId="{0743EC06-0A09-4E8F-8104-5B0F1CEEFB6E}" type="pres">
      <dgm:prSet presAssocID="{F66F4EFF-9C1C-4B34-B669-990831A44C7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978191-E1F6-4647-873C-22708EEEE8A9}" type="pres">
      <dgm:prSet presAssocID="{F66F4EFF-9C1C-4B34-B669-990831A44C7E}" presName="wedge4" presStyleLbl="node1" presStyleIdx="3" presStyleCnt="4"/>
      <dgm:spPr/>
      <dgm:t>
        <a:bodyPr/>
        <a:lstStyle/>
        <a:p>
          <a:endParaRPr lang="en-IN"/>
        </a:p>
      </dgm:t>
    </dgm:pt>
    <dgm:pt modelId="{91A4310F-E1F5-42AF-A073-921E962334DB}" type="pres">
      <dgm:prSet presAssocID="{F66F4EFF-9C1C-4B34-B669-990831A44C7E}" presName="dummy4a" presStyleCnt="0"/>
      <dgm:spPr/>
    </dgm:pt>
    <dgm:pt modelId="{A1EAD80D-4568-4CE7-8AD3-3D58390680FF}" type="pres">
      <dgm:prSet presAssocID="{F66F4EFF-9C1C-4B34-B669-990831A44C7E}" presName="dummy4b" presStyleCnt="0"/>
      <dgm:spPr/>
    </dgm:pt>
    <dgm:pt modelId="{58992E8B-6194-4880-971D-C2136E80DEF8}" type="pres">
      <dgm:prSet presAssocID="{F66F4EFF-9C1C-4B34-B669-990831A44C7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7991CFE-D197-46F3-867F-CA58E7CE0DE4}" type="pres">
      <dgm:prSet presAssocID="{D467055B-1E91-4A96-B067-364B338EEA9D}" presName="arrowWedge1" presStyleLbl="fgSibTrans2D1" presStyleIdx="0" presStyleCnt="4"/>
      <dgm:spPr/>
    </dgm:pt>
    <dgm:pt modelId="{89389480-E20C-4FB6-B5F0-A4329F32E8E9}" type="pres">
      <dgm:prSet presAssocID="{04643EC6-3BD5-412F-BFDD-BE0CF29BB33C}" presName="arrowWedge2" presStyleLbl="fgSibTrans2D1" presStyleIdx="1" presStyleCnt="4" custLinFactNeighborX="755" custLinFactNeighborY="504"/>
      <dgm:spPr/>
    </dgm:pt>
    <dgm:pt modelId="{0ECD5247-187F-48E3-BC05-636808613255}" type="pres">
      <dgm:prSet presAssocID="{921DB5EA-F58A-4741-B525-F1C5B0BC901C}" presName="arrowWedge3" presStyleLbl="fgSibTrans2D1" presStyleIdx="2" presStyleCnt="4"/>
      <dgm:spPr/>
    </dgm:pt>
    <dgm:pt modelId="{5B4E2F84-E78D-4DF6-87D2-6BCAB2DD01F0}" type="pres">
      <dgm:prSet presAssocID="{268B0E0A-2631-443E-ADC0-206D081352BE}" presName="arrowWedge4" presStyleLbl="fgSibTrans2D1" presStyleIdx="3" presStyleCnt="4"/>
      <dgm:spPr/>
    </dgm:pt>
  </dgm:ptLst>
  <dgm:cxnLst>
    <dgm:cxn modelId="{AE4513FF-0EBF-4403-92AF-89AB2C72F80E}" type="presOf" srcId="{518CE828-1496-4916-B43C-B538CA4DE2BF}" destId="{7E81BAAF-74DA-4179-983D-96347ADC86FE}" srcOrd="0" destOrd="0" presId="urn:microsoft.com/office/officeart/2005/8/layout/cycle8"/>
    <dgm:cxn modelId="{F0146AC4-8F82-4127-ACA2-4E5D25B90A72}" type="presOf" srcId="{4D19AAF8-09BF-4BB6-B5E3-6D3561370DC7}" destId="{0743EC06-0A09-4E8F-8104-5B0F1CEEFB6E}" srcOrd="1" destOrd="0" presId="urn:microsoft.com/office/officeart/2005/8/layout/cycle8"/>
    <dgm:cxn modelId="{BBF99E87-3F38-41B6-BB74-9D989AC722BB}" type="presOf" srcId="{706D942C-03E1-4531-B184-382851E0E2D4}" destId="{93BBAA5A-8A49-4877-8F6A-26BFD98AAC4E}" srcOrd="1" destOrd="0" presId="urn:microsoft.com/office/officeart/2005/8/layout/cycle8"/>
    <dgm:cxn modelId="{3A6562B4-AC76-467F-A8B8-2B1323F8CC9B}" type="presOf" srcId="{706D942C-03E1-4531-B184-382851E0E2D4}" destId="{B372B489-7EF8-40BF-84A4-1672EC8BEA6A}" srcOrd="0" destOrd="0" presId="urn:microsoft.com/office/officeart/2005/8/layout/cycle8"/>
    <dgm:cxn modelId="{2CBD907B-3374-4CC7-9214-793022B0C9B9}" type="presOf" srcId="{F66F4EFF-9C1C-4B34-B669-990831A44C7E}" destId="{A24724B5-F42C-4284-92E5-A052CDF99DEF}" srcOrd="0" destOrd="0" presId="urn:microsoft.com/office/officeart/2005/8/layout/cycle8"/>
    <dgm:cxn modelId="{5951A152-4F81-406A-9363-4D52C730544C}" srcId="{F66F4EFF-9C1C-4B34-B669-990831A44C7E}" destId="{518CE828-1496-4916-B43C-B538CA4DE2BF}" srcOrd="0" destOrd="0" parTransId="{0EA99A2E-C8AC-4883-A65C-9CCD0E7C13F2}" sibTransId="{D467055B-1E91-4A96-B067-364B338EEA9D}"/>
    <dgm:cxn modelId="{61EC9339-5F97-4A43-9AB6-D11D30A9E89B}" type="presOf" srcId="{4D19AAF8-09BF-4BB6-B5E3-6D3561370DC7}" destId="{2279BBF0-0D27-4E0F-8FF6-27BBE5E7A1DC}" srcOrd="0" destOrd="0" presId="urn:microsoft.com/office/officeart/2005/8/layout/cycle8"/>
    <dgm:cxn modelId="{9042B6AE-DC23-4AC0-A8C9-BD925A77D041}" srcId="{F66F4EFF-9C1C-4B34-B669-990831A44C7E}" destId="{706D942C-03E1-4531-B184-382851E0E2D4}" srcOrd="1" destOrd="0" parTransId="{68650169-876E-4F48-B40A-C2B16A520174}" sibTransId="{04643EC6-3BD5-412F-BFDD-BE0CF29BB33C}"/>
    <dgm:cxn modelId="{D87E295B-BF1D-4477-8145-EB9D27E8C7CE}" type="presOf" srcId="{518CE828-1496-4916-B43C-B538CA4DE2BF}" destId="{57FAB49B-62AA-47D7-9BA8-D27B922736C0}" srcOrd="1" destOrd="0" presId="urn:microsoft.com/office/officeart/2005/8/layout/cycle8"/>
    <dgm:cxn modelId="{DC2473FB-4D8A-489F-9A35-75A29894C2F3}" srcId="{F66F4EFF-9C1C-4B34-B669-990831A44C7E}" destId="{4D19AAF8-09BF-4BB6-B5E3-6D3561370DC7}" srcOrd="2" destOrd="0" parTransId="{AAB02572-D5AB-4285-9770-2687689DCF37}" sibTransId="{921DB5EA-F58A-4741-B525-F1C5B0BC901C}"/>
    <dgm:cxn modelId="{6682FFED-753A-4F8E-96D3-1C511656113E}" type="presOf" srcId="{776C8AC7-AEBA-4AE8-95B9-5DDD7AC291A0}" destId="{93978191-E1F6-4647-873C-22708EEEE8A9}" srcOrd="0" destOrd="0" presId="urn:microsoft.com/office/officeart/2005/8/layout/cycle8"/>
    <dgm:cxn modelId="{7D3C934D-0410-43CC-B828-1A4FCE806C1D}" type="presOf" srcId="{776C8AC7-AEBA-4AE8-95B9-5DDD7AC291A0}" destId="{58992E8B-6194-4880-971D-C2136E80DEF8}" srcOrd="1" destOrd="0" presId="urn:microsoft.com/office/officeart/2005/8/layout/cycle8"/>
    <dgm:cxn modelId="{20D49716-313F-4D97-BA7D-D35D310711B6}" srcId="{F66F4EFF-9C1C-4B34-B669-990831A44C7E}" destId="{776C8AC7-AEBA-4AE8-95B9-5DDD7AC291A0}" srcOrd="3" destOrd="0" parTransId="{6BB72798-98A4-439C-8B26-7F7FB327431A}" sibTransId="{268B0E0A-2631-443E-ADC0-206D081352BE}"/>
    <dgm:cxn modelId="{86A17693-4A51-4D4E-BD9F-8CD6472A7619}" type="presParOf" srcId="{A24724B5-F42C-4284-92E5-A052CDF99DEF}" destId="{7E81BAAF-74DA-4179-983D-96347ADC86FE}" srcOrd="0" destOrd="0" presId="urn:microsoft.com/office/officeart/2005/8/layout/cycle8"/>
    <dgm:cxn modelId="{9A64106B-EFC0-4A98-9DEF-B8A495FB87A5}" type="presParOf" srcId="{A24724B5-F42C-4284-92E5-A052CDF99DEF}" destId="{B0D501CB-1F98-4670-999D-6B76201CB3D7}" srcOrd="1" destOrd="0" presId="urn:microsoft.com/office/officeart/2005/8/layout/cycle8"/>
    <dgm:cxn modelId="{3AA153AF-D082-48A4-920A-8E7EEE671910}" type="presParOf" srcId="{A24724B5-F42C-4284-92E5-A052CDF99DEF}" destId="{AD85E83F-7B89-41D3-846E-B5FFE6D0937A}" srcOrd="2" destOrd="0" presId="urn:microsoft.com/office/officeart/2005/8/layout/cycle8"/>
    <dgm:cxn modelId="{9750E389-B54C-40A2-9205-1055203CEA59}" type="presParOf" srcId="{A24724B5-F42C-4284-92E5-A052CDF99DEF}" destId="{57FAB49B-62AA-47D7-9BA8-D27B922736C0}" srcOrd="3" destOrd="0" presId="urn:microsoft.com/office/officeart/2005/8/layout/cycle8"/>
    <dgm:cxn modelId="{906E98E1-02DE-4300-8B52-C16EC2B29BCE}" type="presParOf" srcId="{A24724B5-F42C-4284-92E5-A052CDF99DEF}" destId="{B372B489-7EF8-40BF-84A4-1672EC8BEA6A}" srcOrd="4" destOrd="0" presId="urn:microsoft.com/office/officeart/2005/8/layout/cycle8"/>
    <dgm:cxn modelId="{65A837F2-D47F-4D70-B255-ADF672C32E2E}" type="presParOf" srcId="{A24724B5-F42C-4284-92E5-A052CDF99DEF}" destId="{C3FB56D4-E777-4F5A-BAAC-0F6F2D2613BA}" srcOrd="5" destOrd="0" presId="urn:microsoft.com/office/officeart/2005/8/layout/cycle8"/>
    <dgm:cxn modelId="{A20F3673-5922-4F5C-83E2-E056263B1141}" type="presParOf" srcId="{A24724B5-F42C-4284-92E5-A052CDF99DEF}" destId="{5101D7CE-388C-4E7C-8AB1-0315F34EA995}" srcOrd="6" destOrd="0" presId="urn:microsoft.com/office/officeart/2005/8/layout/cycle8"/>
    <dgm:cxn modelId="{22F94D99-3848-4C3F-94D3-E592F2EC69CB}" type="presParOf" srcId="{A24724B5-F42C-4284-92E5-A052CDF99DEF}" destId="{93BBAA5A-8A49-4877-8F6A-26BFD98AAC4E}" srcOrd="7" destOrd="0" presId="urn:microsoft.com/office/officeart/2005/8/layout/cycle8"/>
    <dgm:cxn modelId="{61B3CE2D-525A-4ACC-A8C0-91A68704F5B7}" type="presParOf" srcId="{A24724B5-F42C-4284-92E5-A052CDF99DEF}" destId="{2279BBF0-0D27-4E0F-8FF6-27BBE5E7A1DC}" srcOrd="8" destOrd="0" presId="urn:microsoft.com/office/officeart/2005/8/layout/cycle8"/>
    <dgm:cxn modelId="{2459FEFE-C2E2-48CD-931B-61847CBD33F4}" type="presParOf" srcId="{A24724B5-F42C-4284-92E5-A052CDF99DEF}" destId="{E98034B6-3E5B-44A2-9B1C-59520F5C78ED}" srcOrd="9" destOrd="0" presId="urn:microsoft.com/office/officeart/2005/8/layout/cycle8"/>
    <dgm:cxn modelId="{7B2578B8-67C0-4773-8253-A70F349E37EB}" type="presParOf" srcId="{A24724B5-F42C-4284-92E5-A052CDF99DEF}" destId="{645A0459-BFC1-43E6-8678-6550A82C36D3}" srcOrd="10" destOrd="0" presId="urn:microsoft.com/office/officeart/2005/8/layout/cycle8"/>
    <dgm:cxn modelId="{BEBC1AA1-73CD-41CF-A9C9-3F2F36D79E9C}" type="presParOf" srcId="{A24724B5-F42C-4284-92E5-A052CDF99DEF}" destId="{0743EC06-0A09-4E8F-8104-5B0F1CEEFB6E}" srcOrd="11" destOrd="0" presId="urn:microsoft.com/office/officeart/2005/8/layout/cycle8"/>
    <dgm:cxn modelId="{674755BB-3448-4B6A-A175-198874A077E6}" type="presParOf" srcId="{A24724B5-F42C-4284-92E5-A052CDF99DEF}" destId="{93978191-E1F6-4647-873C-22708EEEE8A9}" srcOrd="12" destOrd="0" presId="urn:microsoft.com/office/officeart/2005/8/layout/cycle8"/>
    <dgm:cxn modelId="{E96AB819-89F6-48B0-B274-05F6511C9BD0}" type="presParOf" srcId="{A24724B5-F42C-4284-92E5-A052CDF99DEF}" destId="{91A4310F-E1F5-42AF-A073-921E962334DB}" srcOrd="13" destOrd="0" presId="urn:microsoft.com/office/officeart/2005/8/layout/cycle8"/>
    <dgm:cxn modelId="{B0E87ECE-C202-4D30-9A0B-2E92AC62D1F3}" type="presParOf" srcId="{A24724B5-F42C-4284-92E5-A052CDF99DEF}" destId="{A1EAD80D-4568-4CE7-8AD3-3D58390680FF}" srcOrd="14" destOrd="0" presId="urn:microsoft.com/office/officeart/2005/8/layout/cycle8"/>
    <dgm:cxn modelId="{DF9486D5-E666-412F-A6C4-7D072DF24E6B}" type="presParOf" srcId="{A24724B5-F42C-4284-92E5-A052CDF99DEF}" destId="{58992E8B-6194-4880-971D-C2136E80DEF8}" srcOrd="15" destOrd="0" presId="urn:microsoft.com/office/officeart/2005/8/layout/cycle8"/>
    <dgm:cxn modelId="{978FC430-1928-4CD0-91D5-9E4654FA30E4}" type="presParOf" srcId="{A24724B5-F42C-4284-92E5-A052CDF99DEF}" destId="{F7991CFE-D197-46F3-867F-CA58E7CE0DE4}" srcOrd="16" destOrd="0" presId="urn:microsoft.com/office/officeart/2005/8/layout/cycle8"/>
    <dgm:cxn modelId="{75B10E2C-9D07-4CFB-BFA0-4A0DD0A679EF}" type="presParOf" srcId="{A24724B5-F42C-4284-92E5-A052CDF99DEF}" destId="{89389480-E20C-4FB6-B5F0-A4329F32E8E9}" srcOrd="17" destOrd="0" presId="urn:microsoft.com/office/officeart/2005/8/layout/cycle8"/>
    <dgm:cxn modelId="{18525C8B-FBFD-4FA8-908F-4E477AD14CD5}" type="presParOf" srcId="{A24724B5-F42C-4284-92E5-A052CDF99DEF}" destId="{0ECD5247-187F-48E3-BC05-636808613255}" srcOrd="18" destOrd="0" presId="urn:microsoft.com/office/officeart/2005/8/layout/cycle8"/>
    <dgm:cxn modelId="{45A08CCF-11A1-4F93-998B-221B1FED84FB}" type="presParOf" srcId="{A24724B5-F42C-4284-92E5-A052CDF99DEF}" destId="{5B4E2F84-E78D-4DF6-87D2-6BCAB2DD01F0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8934B-D1CB-4A84-AF1D-3BAB18036BA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4EC9A6D-DC41-4E8E-8A2A-BAF8A799240B}">
      <dgm:prSet phldrT="[Text]"/>
      <dgm:spPr/>
      <dgm:t>
        <a:bodyPr/>
        <a:lstStyle/>
        <a:p>
          <a:r>
            <a:rPr lang="en-IN" dirty="0" smtClean="0"/>
            <a:t>planning</a:t>
          </a:r>
          <a:endParaRPr lang="en-IN" dirty="0"/>
        </a:p>
      </dgm:t>
    </dgm:pt>
    <dgm:pt modelId="{40FA1FF4-528D-46A6-A9A6-B27292813C78}" type="parTrans" cxnId="{76664025-B116-4132-A525-EEAAEF576F90}">
      <dgm:prSet/>
      <dgm:spPr/>
      <dgm:t>
        <a:bodyPr/>
        <a:lstStyle/>
        <a:p>
          <a:endParaRPr lang="en-IN"/>
        </a:p>
      </dgm:t>
    </dgm:pt>
    <dgm:pt modelId="{B8A2FD16-E64B-4276-B878-D8C8BDBAEFFB}" type="sibTrans" cxnId="{76664025-B116-4132-A525-EEAAEF576F90}">
      <dgm:prSet/>
      <dgm:spPr/>
      <dgm:t>
        <a:bodyPr/>
        <a:lstStyle/>
        <a:p>
          <a:endParaRPr lang="en-IN"/>
        </a:p>
      </dgm:t>
    </dgm:pt>
    <dgm:pt modelId="{06E65EB2-40E7-4D83-AD79-C8F3AB8464A3}">
      <dgm:prSet phldrT="[Text]"/>
      <dgm:spPr/>
      <dgm:t>
        <a:bodyPr/>
        <a:lstStyle/>
        <a:p>
          <a:r>
            <a:rPr lang="en-IN" dirty="0" smtClean="0"/>
            <a:t>controlling</a:t>
          </a:r>
          <a:endParaRPr lang="en-IN" dirty="0"/>
        </a:p>
      </dgm:t>
    </dgm:pt>
    <dgm:pt modelId="{C748D71E-3B21-40BC-9F65-546D43F7B855}" type="parTrans" cxnId="{A31D139E-F959-4963-88ED-FDE05105FEE6}">
      <dgm:prSet/>
      <dgm:spPr/>
      <dgm:t>
        <a:bodyPr/>
        <a:lstStyle/>
        <a:p>
          <a:endParaRPr lang="en-IN"/>
        </a:p>
      </dgm:t>
    </dgm:pt>
    <dgm:pt modelId="{E6502D29-F418-4F4F-A92F-226406B3BA15}" type="sibTrans" cxnId="{A31D139E-F959-4963-88ED-FDE05105FEE6}">
      <dgm:prSet/>
      <dgm:spPr/>
      <dgm:t>
        <a:bodyPr/>
        <a:lstStyle/>
        <a:p>
          <a:endParaRPr lang="en-IN"/>
        </a:p>
      </dgm:t>
    </dgm:pt>
    <dgm:pt modelId="{D6BC8458-2885-4400-BC56-06CCB8B2563A}" type="pres">
      <dgm:prSet presAssocID="{F0D8934B-D1CB-4A84-AF1D-3BAB18036BA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359E163-965E-4360-8AD0-133BC6FE47F6}" type="pres">
      <dgm:prSet presAssocID="{F0D8934B-D1CB-4A84-AF1D-3BAB18036BAB}" presName="ribbon" presStyleLbl="node1" presStyleIdx="0" presStyleCnt="1" custLinFactNeighborX="-160" custLinFactNeighborY="-1169"/>
      <dgm:spPr/>
    </dgm:pt>
    <dgm:pt modelId="{AFEF9DD3-032E-4182-8837-F09F888BD694}" type="pres">
      <dgm:prSet presAssocID="{F0D8934B-D1CB-4A84-AF1D-3BAB18036BA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2E556D-9A0E-4045-9BB3-48FC33C93A85}" type="pres">
      <dgm:prSet presAssocID="{F0D8934B-D1CB-4A84-AF1D-3BAB18036BA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31D139E-F959-4963-88ED-FDE05105FEE6}" srcId="{F0D8934B-D1CB-4A84-AF1D-3BAB18036BAB}" destId="{06E65EB2-40E7-4D83-AD79-C8F3AB8464A3}" srcOrd="1" destOrd="0" parTransId="{C748D71E-3B21-40BC-9F65-546D43F7B855}" sibTransId="{E6502D29-F418-4F4F-A92F-226406B3BA15}"/>
    <dgm:cxn modelId="{09619A66-EDE4-4D2D-AB35-D393AE40BB24}" type="presOf" srcId="{F0D8934B-D1CB-4A84-AF1D-3BAB18036BAB}" destId="{D6BC8458-2885-4400-BC56-06CCB8B2563A}" srcOrd="0" destOrd="0" presId="urn:microsoft.com/office/officeart/2005/8/layout/arrow6"/>
    <dgm:cxn modelId="{31CA387B-F4FA-484E-A7A3-C3ABD9FB4952}" type="presOf" srcId="{44EC9A6D-DC41-4E8E-8A2A-BAF8A799240B}" destId="{AFEF9DD3-032E-4182-8837-F09F888BD694}" srcOrd="0" destOrd="0" presId="urn:microsoft.com/office/officeart/2005/8/layout/arrow6"/>
    <dgm:cxn modelId="{76664025-B116-4132-A525-EEAAEF576F90}" srcId="{F0D8934B-D1CB-4A84-AF1D-3BAB18036BAB}" destId="{44EC9A6D-DC41-4E8E-8A2A-BAF8A799240B}" srcOrd="0" destOrd="0" parTransId="{40FA1FF4-528D-46A6-A9A6-B27292813C78}" sibTransId="{B8A2FD16-E64B-4276-B878-D8C8BDBAEFFB}"/>
    <dgm:cxn modelId="{EC62355F-D08D-4F2C-BFC3-085182D33F11}" type="presOf" srcId="{06E65EB2-40E7-4D83-AD79-C8F3AB8464A3}" destId="{C82E556D-9A0E-4045-9BB3-48FC33C93A85}" srcOrd="0" destOrd="0" presId="urn:microsoft.com/office/officeart/2005/8/layout/arrow6"/>
    <dgm:cxn modelId="{20A4E572-2888-4DAE-A774-F44E3A8245AE}" type="presParOf" srcId="{D6BC8458-2885-4400-BC56-06CCB8B2563A}" destId="{2359E163-965E-4360-8AD0-133BC6FE47F6}" srcOrd="0" destOrd="0" presId="urn:microsoft.com/office/officeart/2005/8/layout/arrow6"/>
    <dgm:cxn modelId="{F00E0E2F-D3A1-409E-A2D3-AFFC66621764}" type="presParOf" srcId="{D6BC8458-2885-4400-BC56-06CCB8B2563A}" destId="{AFEF9DD3-032E-4182-8837-F09F888BD694}" srcOrd="1" destOrd="0" presId="urn:microsoft.com/office/officeart/2005/8/layout/arrow6"/>
    <dgm:cxn modelId="{D68D32BB-A812-4250-8449-B78A20732DFA}" type="presParOf" srcId="{D6BC8458-2885-4400-BC56-06CCB8B2563A}" destId="{C82E556D-9A0E-4045-9BB3-48FC33C93A8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51DC28-4A30-46D1-9B65-A03555F29B5D}" type="doc">
      <dgm:prSet loTypeId="urn:microsoft.com/office/officeart/2005/8/layout/arrow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882FEA3-B363-4F7B-97C8-FC3F73088325}">
      <dgm:prSet phldrT="[Text]"/>
      <dgm:spPr/>
      <dgm:t>
        <a:bodyPr/>
        <a:lstStyle/>
        <a:p>
          <a:r>
            <a:rPr lang="en-IN" dirty="0" smtClean="0"/>
            <a:t>Traditional Methods</a:t>
          </a:r>
          <a:endParaRPr lang="en-IN" dirty="0"/>
        </a:p>
      </dgm:t>
    </dgm:pt>
    <dgm:pt modelId="{F09953FB-5B7E-417D-9D64-70FDEFA8373A}" type="parTrans" cxnId="{E64D71E1-3DF5-464C-998A-E6017B3B9112}">
      <dgm:prSet/>
      <dgm:spPr/>
      <dgm:t>
        <a:bodyPr/>
        <a:lstStyle/>
        <a:p>
          <a:endParaRPr lang="en-IN"/>
        </a:p>
      </dgm:t>
    </dgm:pt>
    <dgm:pt modelId="{D81B329D-F7E2-45D8-981D-091DDBDBE097}" type="sibTrans" cxnId="{E64D71E1-3DF5-464C-998A-E6017B3B9112}">
      <dgm:prSet/>
      <dgm:spPr/>
      <dgm:t>
        <a:bodyPr/>
        <a:lstStyle/>
        <a:p>
          <a:endParaRPr lang="en-IN"/>
        </a:p>
      </dgm:t>
    </dgm:pt>
    <dgm:pt modelId="{519404BA-1405-4F94-A591-514B9153B1A1}">
      <dgm:prSet phldrT="[Text]"/>
      <dgm:spPr/>
      <dgm:t>
        <a:bodyPr/>
        <a:lstStyle/>
        <a:p>
          <a:r>
            <a:rPr lang="en-IN" dirty="0" smtClean="0"/>
            <a:t>Modern Methods</a:t>
          </a:r>
          <a:endParaRPr lang="en-IN" dirty="0"/>
        </a:p>
      </dgm:t>
    </dgm:pt>
    <dgm:pt modelId="{BB41D4A0-8943-4607-A1C9-DBBA8E2F73E8}" type="parTrans" cxnId="{D2BDECA0-AF4B-423A-8A00-3C1AE05BE04B}">
      <dgm:prSet/>
      <dgm:spPr/>
      <dgm:t>
        <a:bodyPr/>
        <a:lstStyle/>
        <a:p>
          <a:endParaRPr lang="en-IN"/>
        </a:p>
      </dgm:t>
    </dgm:pt>
    <dgm:pt modelId="{CD808B1A-2C23-4681-843F-C53FF338F6F7}" type="sibTrans" cxnId="{D2BDECA0-AF4B-423A-8A00-3C1AE05BE04B}">
      <dgm:prSet/>
      <dgm:spPr/>
      <dgm:t>
        <a:bodyPr/>
        <a:lstStyle/>
        <a:p>
          <a:endParaRPr lang="en-IN"/>
        </a:p>
      </dgm:t>
    </dgm:pt>
    <dgm:pt modelId="{E124A29B-FBBE-46A1-A2EA-3C19A303637C}" type="pres">
      <dgm:prSet presAssocID="{4C51DC28-4A30-46D1-9B65-A03555F29B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85CD16A-AAEF-4343-993D-91A67986239A}" type="pres">
      <dgm:prSet presAssocID="{5882FEA3-B363-4F7B-97C8-FC3F7308832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7C6295E-BA6D-4DC5-93D7-93EB06244A85}" type="pres">
      <dgm:prSet presAssocID="{519404BA-1405-4F94-A591-514B9153B1A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22C3F0B-2531-466F-810E-914B92C1443D}" type="presOf" srcId="{4C51DC28-4A30-46D1-9B65-A03555F29B5D}" destId="{E124A29B-FBBE-46A1-A2EA-3C19A303637C}" srcOrd="0" destOrd="0" presId="urn:microsoft.com/office/officeart/2005/8/layout/arrow5"/>
    <dgm:cxn modelId="{4DCA47E0-4534-42A4-9297-5D555021F504}" type="presOf" srcId="{5882FEA3-B363-4F7B-97C8-FC3F73088325}" destId="{385CD16A-AAEF-4343-993D-91A67986239A}" srcOrd="0" destOrd="0" presId="urn:microsoft.com/office/officeart/2005/8/layout/arrow5"/>
    <dgm:cxn modelId="{E64D71E1-3DF5-464C-998A-E6017B3B9112}" srcId="{4C51DC28-4A30-46D1-9B65-A03555F29B5D}" destId="{5882FEA3-B363-4F7B-97C8-FC3F73088325}" srcOrd="0" destOrd="0" parTransId="{F09953FB-5B7E-417D-9D64-70FDEFA8373A}" sibTransId="{D81B329D-F7E2-45D8-981D-091DDBDBE097}"/>
    <dgm:cxn modelId="{30B02C1E-2DDA-4AE9-BA60-3904F2CBCBED}" type="presOf" srcId="{519404BA-1405-4F94-A591-514B9153B1A1}" destId="{87C6295E-BA6D-4DC5-93D7-93EB06244A85}" srcOrd="0" destOrd="0" presId="urn:microsoft.com/office/officeart/2005/8/layout/arrow5"/>
    <dgm:cxn modelId="{D2BDECA0-AF4B-423A-8A00-3C1AE05BE04B}" srcId="{4C51DC28-4A30-46D1-9B65-A03555F29B5D}" destId="{519404BA-1405-4F94-A591-514B9153B1A1}" srcOrd="1" destOrd="0" parTransId="{BB41D4A0-8943-4607-A1C9-DBBA8E2F73E8}" sibTransId="{CD808B1A-2C23-4681-843F-C53FF338F6F7}"/>
    <dgm:cxn modelId="{1156F995-B822-499E-9886-DDFE2DEF7467}" type="presParOf" srcId="{E124A29B-FBBE-46A1-A2EA-3C19A303637C}" destId="{385CD16A-AAEF-4343-993D-91A67986239A}" srcOrd="0" destOrd="0" presId="urn:microsoft.com/office/officeart/2005/8/layout/arrow5"/>
    <dgm:cxn modelId="{D4BEC2BE-9A50-472E-B0B0-CDDC34A76722}" type="presParOf" srcId="{E124A29B-FBBE-46A1-A2EA-3C19A303637C}" destId="{87C6295E-BA6D-4DC5-93D7-93EB06244A8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7/8/2019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7/8/2019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4121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Time taken</a:t>
            </a:r>
            <a:r>
              <a:rPr lang="en-IN" baseline="0" dirty="0" smtClean="0"/>
              <a:t> by customer to wait for the table, time taken to place the order, time taken to collect the order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8062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+ actual &gt; standard</a:t>
            </a:r>
          </a:p>
          <a:p>
            <a:r>
              <a:rPr lang="en-IN" dirty="0" smtClean="0"/>
              <a:t>- Actual &lt;standard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0037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 smtClean="0"/>
              <a:t>Revision,change</a:t>
            </a:r>
            <a:r>
              <a:rPr lang="en-IN" dirty="0" smtClean="0"/>
              <a:t> in </a:t>
            </a:r>
            <a:r>
              <a:rPr lang="en-IN" dirty="0" err="1" smtClean="0"/>
              <a:t>task,training</a:t>
            </a:r>
            <a:r>
              <a:rPr lang="en-IN" dirty="0" smtClean="0"/>
              <a:t>,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8098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 smtClean="0"/>
              <a:t>Tables,charts</a:t>
            </a:r>
            <a:r>
              <a:rPr lang="en-IN" dirty="0" smtClean="0"/>
              <a:t>, graphs – ratios, Averages, </a:t>
            </a:r>
            <a:r>
              <a:rPr lang="en-IN" dirty="0" err="1" smtClean="0"/>
              <a:t>SD,Co</a:t>
            </a:r>
            <a:r>
              <a:rPr lang="en-IN" dirty="0" smtClean="0"/>
              <a:t> efficient of correlation, Regression</a:t>
            </a:r>
            <a:r>
              <a:rPr lang="en-IN" baseline="0" dirty="0" smtClean="0"/>
              <a:t> </a:t>
            </a:r>
            <a:r>
              <a:rPr lang="en-IN" baseline="0" dirty="0" err="1" smtClean="0"/>
              <a:t>etc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9098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E0D9-0F04-4C76-9797-E6930F6A54B3}" type="datetime1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raisonsamraju@gmail.com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68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132-D36A-49E3-A2EC-D5306D61B401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9664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054-5619-4EB6-A625-11742372EB65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872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6A1F-C937-4657-94CD-43DE5C636C2D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650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8B63-4023-4F7B-8275-B8460C3610E7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1113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0F29-8134-43D8-BBCD-C569E57DF434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28266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26D9-75BA-487E-97C1-8DB75CA7A127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7248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81F5-470E-48E5-8D00-7B7B5E05B145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830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5594-CA29-4DFF-A30B-7BB6FCFC4F2D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8835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F3E8-3E14-4A7A-A68C-79A59F55F352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6796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5D6B-C393-44E2-A608-AF0A2966206C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raisonsamraju@gmail.com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77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14F-E560-40F2-9369-D92C2ACE4469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raisonsamraju@gmail.com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67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CFF8-261A-4BBE-94EA-37AD17AC69BE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6129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2925-1E97-400E-9BFC-B19953263B25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11216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4DCF-BD37-4593-A815-568188A854F3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7461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93B0-D194-4D5B-B33E-437262E41CF8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6818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B8EF6-10C1-4EEF-9FD8-6DBDFA1A0CDD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raisonsamraju@gmail.com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066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309" y="1064172"/>
            <a:ext cx="8915399" cy="2262781"/>
          </a:xfrm>
        </p:spPr>
        <p:txBody>
          <a:bodyPr/>
          <a:lstStyle/>
          <a:p>
            <a:r>
              <a:rPr lang="en-US" b="1" dirty="0" smtClean="0"/>
              <a:t>Controlling 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49517" y="4414345"/>
            <a:ext cx="7463248" cy="15607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Nijin</a:t>
            </a:r>
            <a:r>
              <a:rPr lang="en-I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 Mathew</a:t>
            </a:r>
            <a:endParaRPr lang="en-IN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Asst.Professor,Dept</a:t>
            </a:r>
            <a:r>
              <a:rPr lang="en-I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Commerce, </a:t>
            </a:r>
          </a:p>
          <a:p>
            <a:pPr algn="ctr"/>
            <a:r>
              <a:rPr lang="en-I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MarThoma College, Tiruvalla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raisonsamraju@gmail.com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0670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IN" b="1" dirty="0" smtClean="0"/>
              <a:t>Analysing deviations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729" y="2070537"/>
            <a:ext cx="11056883" cy="4472153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Deviations means gap between actual performance  and standards.</a:t>
            </a:r>
          </a:p>
          <a:p>
            <a:r>
              <a:rPr lang="en-IN" sz="3200" dirty="0" smtClean="0"/>
              <a:t>Deviations may be </a:t>
            </a:r>
            <a:r>
              <a:rPr lang="en-IN" sz="4800" dirty="0" smtClean="0">
                <a:solidFill>
                  <a:srgbClr val="00B050"/>
                </a:solidFill>
              </a:rPr>
              <a:t>+</a:t>
            </a:r>
            <a:r>
              <a:rPr lang="en-IN" sz="3200" dirty="0" smtClean="0"/>
              <a:t> or  </a:t>
            </a:r>
            <a:r>
              <a:rPr lang="en-IN" sz="4800" b="1" dirty="0" smtClean="0">
                <a:solidFill>
                  <a:srgbClr val="FF0000"/>
                </a:solidFill>
              </a:rPr>
              <a:t>–</a:t>
            </a:r>
          </a:p>
          <a:p>
            <a:r>
              <a:rPr lang="en-IN" sz="4800" b="1" dirty="0" smtClean="0">
                <a:solidFill>
                  <a:srgbClr val="FF0000"/>
                </a:solidFill>
              </a:rPr>
              <a:t>Critical point control  &amp; Management by exception</a:t>
            </a:r>
          </a:p>
          <a:p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7434635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8392" y="1353312"/>
            <a:ext cx="8293608" cy="5504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835" y="198441"/>
            <a:ext cx="8911687" cy="1280890"/>
          </a:xfrm>
        </p:spPr>
        <p:txBody>
          <a:bodyPr/>
          <a:lstStyle/>
          <a:p>
            <a:r>
              <a:rPr lang="en-IN" b="1" dirty="0" smtClean="0"/>
              <a:t>Management by exception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86" y="1264555"/>
            <a:ext cx="10858226" cy="303749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chemeClr val="tx1"/>
                </a:solidFill>
              </a:rPr>
              <a:t>Major deviation which go beyond the permissible limit should be report to the management and take actions</a:t>
            </a:r>
            <a:endParaRPr lang="en-IN" sz="40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9114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IN" dirty="0" smtClean="0"/>
              <a:t>Taking </a:t>
            </a:r>
            <a:r>
              <a:rPr lang="en-IN" dirty="0"/>
              <a:t>C</a:t>
            </a:r>
            <a:r>
              <a:rPr lang="en-IN" dirty="0" smtClean="0"/>
              <a:t>orrective Actions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96097" y="-1"/>
            <a:ext cx="2695903" cy="26959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7337" y="1731743"/>
            <a:ext cx="5139723" cy="460671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2572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2793854"/>
              </p:ext>
            </p:extLst>
          </p:nvPr>
        </p:nvGraphicFramePr>
        <p:xfrm>
          <a:off x="567560" y="541283"/>
          <a:ext cx="11004330" cy="57806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58964"/>
                <a:gridCol w="1907628"/>
                <a:gridCol w="1936006"/>
                <a:gridCol w="1611235"/>
                <a:gridCol w="2790497"/>
              </a:tblGrid>
              <a:tr h="84301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ACTIONS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standard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Actual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Deviation</a:t>
                      </a:r>
                      <a:r>
                        <a:rPr lang="en-IN" sz="2400" baseline="0" dirty="0" smtClean="0"/>
                        <a:t>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Corrective actions</a:t>
                      </a:r>
                      <a:endParaRPr lang="en-IN" sz="2400" dirty="0"/>
                    </a:p>
                  </a:txBody>
                  <a:tcPr/>
                </a:tc>
              </a:tr>
              <a:tr h="120431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Time</a:t>
                      </a:r>
                      <a:r>
                        <a:rPr lang="en-IN" sz="2400" baseline="0" dirty="0" smtClean="0"/>
                        <a:t> taken to wait for the table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01 minute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30 seconds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+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Nothing </a:t>
                      </a:r>
                      <a:endParaRPr lang="en-IN" sz="2400" dirty="0"/>
                    </a:p>
                  </a:txBody>
                  <a:tcPr/>
                </a:tc>
              </a:tr>
              <a:tr h="120431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Time taken to wait for the order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01 minute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 minutes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-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Recruit</a:t>
                      </a:r>
                      <a:r>
                        <a:rPr lang="en-IN" sz="2400" baseline="0" dirty="0" smtClean="0"/>
                        <a:t> more employees.</a:t>
                      </a:r>
                      <a:endParaRPr lang="en-IN" sz="2400" dirty="0"/>
                    </a:p>
                  </a:txBody>
                  <a:tcPr/>
                </a:tc>
              </a:tr>
              <a:tr h="84301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Time taken to serve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05 minute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08 minutes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-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Fast delivery</a:t>
                      </a:r>
                      <a:endParaRPr lang="en-IN" sz="2400" dirty="0"/>
                    </a:p>
                  </a:txBody>
                  <a:tcPr/>
                </a:tc>
              </a:tr>
              <a:tr h="84301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Time</a:t>
                      </a:r>
                      <a:r>
                        <a:rPr lang="en-IN" sz="2400" baseline="0" dirty="0" smtClean="0"/>
                        <a:t> taken to give bill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02</a:t>
                      </a:r>
                      <a:r>
                        <a:rPr lang="en-IN" sz="2400" baseline="0" dirty="0" smtClean="0"/>
                        <a:t> minutes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 minute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+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No actions</a:t>
                      </a:r>
                      <a:endParaRPr lang="en-IN" sz="2400" dirty="0"/>
                    </a:p>
                  </a:txBody>
                  <a:tcPr/>
                </a:tc>
              </a:tr>
              <a:tr h="84301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Time taken</a:t>
                      </a:r>
                      <a:r>
                        <a:rPr lang="en-IN" sz="2400" baseline="0" dirty="0" smtClean="0"/>
                        <a:t> to give balance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01 minute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30 seconds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+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No</a:t>
                      </a:r>
                      <a:r>
                        <a:rPr lang="en-IN" sz="2400" baseline="0" dirty="0" smtClean="0"/>
                        <a:t> actions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431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08083" y="78827"/>
            <a:ext cx="3626069" cy="14188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Establishing Standards</a:t>
            </a:r>
            <a:endParaRPr lang="en-IN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332484" y="144095"/>
            <a:ext cx="3626069" cy="14188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Measurement of performance</a:t>
            </a:r>
            <a:endParaRPr lang="en-IN" sz="2000" b="1" dirty="0"/>
          </a:p>
        </p:txBody>
      </p:sp>
      <p:sp>
        <p:nvSpPr>
          <p:cNvPr id="7" name="Diamond 6"/>
          <p:cNvSpPr/>
          <p:nvPr/>
        </p:nvSpPr>
        <p:spPr>
          <a:xfrm>
            <a:off x="2238703" y="1867056"/>
            <a:ext cx="3591912" cy="2878365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Does performance match with the standard</a:t>
            </a:r>
            <a:endParaRPr lang="en-IN" sz="2000" b="1" dirty="0"/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5830615" y="3306239"/>
            <a:ext cx="13899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77210" y="2818720"/>
            <a:ext cx="1024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IN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67202" y="2844518"/>
            <a:ext cx="3389587" cy="1072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TAKE CORRECTIVE ACTION</a:t>
            </a:r>
            <a:endParaRPr lang="en-IN" sz="20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34659" y="4754406"/>
            <a:ext cx="0" cy="1157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5885" y="5912069"/>
            <a:ext cx="2462046" cy="8040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DO NOTHING</a:t>
            </a:r>
            <a:endParaRPr lang="en-IN" sz="2000" b="1" dirty="0"/>
          </a:p>
        </p:txBody>
      </p:sp>
      <p:cxnSp>
        <p:nvCxnSpPr>
          <p:cNvPr id="22" name="Straight Arrow Connector 21"/>
          <p:cNvCxnSpPr>
            <a:stCxn id="4" idx="3"/>
          </p:cNvCxnSpPr>
          <p:nvPr/>
        </p:nvCxnSpPr>
        <p:spPr>
          <a:xfrm flipV="1">
            <a:off x="5234152" y="788275"/>
            <a:ext cx="9774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76497" y="1497724"/>
            <a:ext cx="1255987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88221" y="5060731"/>
            <a:ext cx="14346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000" b="1" dirty="0" smtClean="0"/>
              <a:t>YES</a:t>
            </a:r>
            <a:endParaRPr lang="en-IN" sz="3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6060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650" y="198441"/>
            <a:ext cx="8911687" cy="63713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Methods and Techniques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0820049"/>
              </p:ext>
            </p:extLst>
          </p:nvPr>
        </p:nvGraphicFramePr>
        <p:xfrm>
          <a:off x="1639614" y="2133600"/>
          <a:ext cx="9864999" cy="4393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4094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CD16A-AAEF-4343-993D-91A679862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85CD16A-AAEF-4343-993D-91A6798623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85CD16A-AAEF-4343-993D-91A679862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85CD16A-AAEF-4343-993D-91A679862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6295E-BA6D-4DC5-93D7-93EB06244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87C6295E-BA6D-4DC5-93D7-93EB06244A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7C6295E-BA6D-4DC5-93D7-93EB06244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7C6295E-BA6D-4DC5-93D7-93EB06244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381" y="166910"/>
            <a:ext cx="8911687" cy="60560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Traditional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30166"/>
            <a:ext cx="8915400" cy="4981056"/>
          </a:xfrm>
        </p:spPr>
        <p:txBody>
          <a:bodyPr>
            <a:normAutofit/>
          </a:bodyPr>
          <a:lstStyle/>
          <a:p>
            <a:r>
              <a:rPr lang="en-IN" sz="2400" dirty="0" smtClean="0"/>
              <a:t>Observation </a:t>
            </a:r>
          </a:p>
          <a:p>
            <a:r>
              <a:rPr lang="en-IN" sz="2400" dirty="0" smtClean="0"/>
              <a:t>Statistical Data and Charts</a:t>
            </a:r>
          </a:p>
          <a:p>
            <a:r>
              <a:rPr lang="en-IN" sz="2400" dirty="0" smtClean="0"/>
              <a:t>Break Even Analysis </a:t>
            </a:r>
          </a:p>
          <a:p>
            <a:pPr lvl="2"/>
            <a:r>
              <a:rPr lang="en-IN" sz="1800" dirty="0"/>
              <a:t>Analysis of </a:t>
            </a:r>
            <a:r>
              <a:rPr lang="en-IN" sz="1800" dirty="0">
                <a:solidFill>
                  <a:srgbClr val="FF0000"/>
                </a:solidFill>
              </a:rPr>
              <a:t>Cost</a:t>
            </a:r>
            <a:r>
              <a:rPr lang="en-IN" sz="1800" dirty="0"/>
              <a:t> behaviour in relation to changing volumes of </a:t>
            </a:r>
            <a:r>
              <a:rPr lang="en-IN" sz="1800" dirty="0">
                <a:solidFill>
                  <a:srgbClr val="FF0000"/>
                </a:solidFill>
              </a:rPr>
              <a:t>sales</a:t>
            </a:r>
            <a:r>
              <a:rPr lang="en-IN" sz="1800" dirty="0"/>
              <a:t> and its impact on </a:t>
            </a:r>
            <a:r>
              <a:rPr lang="en-IN" sz="1800" dirty="0">
                <a:solidFill>
                  <a:srgbClr val="FF0000"/>
                </a:solidFill>
              </a:rPr>
              <a:t>profit</a:t>
            </a:r>
          </a:p>
          <a:p>
            <a:pPr lvl="2"/>
            <a:r>
              <a:rPr lang="en-IN" sz="1800" dirty="0">
                <a:solidFill>
                  <a:srgbClr val="FF0000"/>
                </a:solidFill>
              </a:rPr>
              <a:t>Cost – sales- profit</a:t>
            </a:r>
          </a:p>
          <a:p>
            <a:pPr lvl="2"/>
            <a:r>
              <a:rPr lang="en-IN" sz="1800" dirty="0">
                <a:solidFill>
                  <a:srgbClr val="FF0000"/>
                </a:solidFill>
              </a:rPr>
              <a:t>Sales =total cost</a:t>
            </a:r>
          </a:p>
          <a:p>
            <a:pPr lvl="2"/>
            <a:r>
              <a:rPr lang="en-IN" sz="1800" dirty="0">
                <a:solidFill>
                  <a:srgbClr val="FF0000"/>
                </a:solidFill>
              </a:rPr>
              <a:t>Probable profit and losses </a:t>
            </a:r>
            <a:r>
              <a:rPr lang="en-IN" sz="1800" dirty="0" err="1">
                <a:solidFill>
                  <a:srgbClr val="FF0000"/>
                </a:solidFill>
              </a:rPr>
              <a:t>inin</a:t>
            </a:r>
            <a:r>
              <a:rPr lang="en-IN" sz="1800" dirty="0">
                <a:solidFill>
                  <a:srgbClr val="FF0000"/>
                </a:solidFill>
              </a:rPr>
              <a:t> different levels of activity.</a:t>
            </a:r>
          </a:p>
          <a:p>
            <a:r>
              <a:rPr lang="en-IN" sz="2400" dirty="0" smtClean="0"/>
              <a:t>Budgetary Control</a:t>
            </a:r>
          </a:p>
          <a:p>
            <a:r>
              <a:rPr lang="en-IN" sz="2400" dirty="0" smtClean="0"/>
              <a:t>External Audit</a:t>
            </a:r>
          </a:p>
          <a:p>
            <a:r>
              <a:rPr lang="en-IN" sz="2400" dirty="0" smtClean="0"/>
              <a:t>Internal audit</a:t>
            </a:r>
          </a:p>
          <a:p>
            <a:endParaRPr lang="en-IN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1856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084" y="182675"/>
            <a:ext cx="8911687" cy="44794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Modern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428" y="772511"/>
            <a:ext cx="10741572" cy="5691351"/>
          </a:xfrm>
        </p:spPr>
        <p:txBody>
          <a:bodyPr/>
          <a:lstStyle/>
          <a:p>
            <a:r>
              <a:rPr lang="en-IN" dirty="0"/>
              <a:t>Return on Investment </a:t>
            </a:r>
          </a:p>
          <a:p>
            <a:pPr lvl="4"/>
            <a:r>
              <a:rPr lang="en-IN" sz="1600" dirty="0"/>
              <a:t>Net Income / Total Investment *100</a:t>
            </a:r>
          </a:p>
          <a:p>
            <a:pPr lvl="4"/>
            <a:r>
              <a:rPr lang="en-IN" sz="1600" dirty="0"/>
              <a:t>Capital invested in the business has been effectively used or not</a:t>
            </a:r>
          </a:p>
          <a:p>
            <a:pPr lvl="4"/>
            <a:endParaRPr lang="en-IN" dirty="0"/>
          </a:p>
          <a:p>
            <a:r>
              <a:rPr lang="en-IN" dirty="0"/>
              <a:t>Responsibility Accounting</a:t>
            </a:r>
          </a:p>
          <a:p>
            <a:pPr lvl="4"/>
            <a:r>
              <a:rPr lang="en-IN" sz="1600" dirty="0"/>
              <a:t>Org is divided into departments called responsibility centres</a:t>
            </a:r>
          </a:p>
          <a:p>
            <a:pPr lvl="4"/>
            <a:r>
              <a:rPr lang="en-IN" sz="1600" dirty="0"/>
              <a:t>Each responsibility centre is headed by a manager.</a:t>
            </a:r>
          </a:p>
          <a:p>
            <a:pPr lvl="4"/>
            <a:r>
              <a:rPr lang="en-IN" sz="1600" dirty="0"/>
              <a:t>He is responsible for the achievement of target</a:t>
            </a:r>
          </a:p>
          <a:p>
            <a:r>
              <a:rPr lang="en-IN" dirty="0"/>
              <a:t>Management Audit </a:t>
            </a:r>
          </a:p>
          <a:p>
            <a:pPr lvl="4"/>
            <a:r>
              <a:rPr lang="en-IN" sz="1600" dirty="0">
                <a:solidFill>
                  <a:srgbClr val="FF0000"/>
                </a:solidFill>
              </a:rPr>
              <a:t>Systematic examination </a:t>
            </a:r>
            <a:r>
              <a:rPr lang="en-IN" sz="1600" dirty="0"/>
              <a:t>, </a:t>
            </a:r>
            <a:r>
              <a:rPr lang="en-IN" sz="1600" dirty="0">
                <a:solidFill>
                  <a:srgbClr val="00B050"/>
                </a:solidFill>
              </a:rPr>
              <a:t>Analysis</a:t>
            </a:r>
            <a:r>
              <a:rPr lang="en-IN" sz="1600" dirty="0"/>
              <a:t>, </a:t>
            </a:r>
            <a:r>
              <a:rPr lang="en-IN" sz="1600" dirty="0">
                <a:solidFill>
                  <a:srgbClr val="00B0F0"/>
                </a:solidFill>
              </a:rPr>
              <a:t>appraisal</a:t>
            </a:r>
            <a:r>
              <a:rPr lang="en-IN" sz="1600" dirty="0"/>
              <a:t> and </a:t>
            </a:r>
            <a:r>
              <a:rPr lang="en-IN" sz="1600" b="1" dirty="0">
                <a:solidFill>
                  <a:srgbClr val="002060"/>
                </a:solidFill>
              </a:rPr>
              <a:t>Evaluation</a:t>
            </a:r>
            <a:r>
              <a:rPr lang="en-IN" sz="1600" dirty="0"/>
              <a:t> of functioning, performance and effectiveness of various management process and functions</a:t>
            </a:r>
          </a:p>
          <a:p>
            <a:pPr lvl="4"/>
            <a:r>
              <a:rPr lang="en-IN" sz="1600" dirty="0"/>
              <a:t>Analysis of the decisions made by the managers</a:t>
            </a:r>
          </a:p>
          <a:p>
            <a:r>
              <a:rPr lang="en-IN" dirty="0" smtClean="0"/>
              <a:t>Programme Evaluation and Review Technique (PERT)</a:t>
            </a:r>
          </a:p>
          <a:p>
            <a:pPr lvl="1"/>
            <a:r>
              <a:rPr lang="en-IN" dirty="0" smtClean="0"/>
              <a:t>Aid in planning, Scheduling and Controlling</a:t>
            </a:r>
          </a:p>
          <a:p>
            <a:pPr lvl="1"/>
            <a:r>
              <a:rPr lang="en-IN" dirty="0" smtClean="0"/>
              <a:t>Compute total time to complete a project and identify bottleneck activities</a:t>
            </a:r>
          </a:p>
          <a:p>
            <a:pPr marL="1828800" lvl="4" indent="0">
              <a:buNone/>
            </a:pPr>
            <a:endParaRPr lang="en-IN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0845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454" y="178675"/>
            <a:ext cx="10196622" cy="6442841"/>
          </a:xfrm>
        </p:spPr>
        <p:txBody>
          <a:bodyPr/>
          <a:lstStyle/>
          <a:p>
            <a:r>
              <a:rPr lang="en-IN" dirty="0" smtClean="0"/>
              <a:t>Critical Path Method (CPM)</a:t>
            </a:r>
          </a:p>
          <a:p>
            <a:pPr lvl="2"/>
            <a:r>
              <a:rPr lang="en-IN" dirty="0" smtClean="0"/>
              <a:t>Scheduling the work with the help of scheduling</a:t>
            </a:r>
          </a:p>
          <a:p>
            <a:pPr lvl="2"/>
            <a:r>
              <a:rPr lang="en-IN" dirty="0" smtClean="0"/>
              <a:t>Helps to identify the critical activities in an organisation.</a:t>
            </a:r>
          </a:p>
          <a:p>
            <a:pPr lvl="2"/>
            <a:r>
              <a:rPr lang="en-IN" dirty="0" smtClean="0"/>
              <a:t>Project is analysed into different operations or activities</a:t>
            </a:r>
          </a:p>
          <a:p>
            <a:pPr lvl="2"/>
            <a:r>
              <a:rPr lang="en-IN" dirty="0" smtClean="0"/>
              <a:t>Relationship of different activities and shown on the network diagram.</a:t>
            </a:r>
          </a:p>
          <a:p>
            <a:pPr lvl="2"/>
            <a:r>
              <a:rPr lang="en-IN" dirty="0" smtClean="0"/>
              <a:t>CPM marks the critical activities in a project and concentrates on them.</a:t>
            </a:r>
          </a:p>
          <a:p>
            <a:pPr lvl="2"/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0193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5579" y="1691399"/>
            <a:ext cx="6621066" cy="4725166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1196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25" y="702580"/>
            <a:ext cx="8911687" cy="1280890"/>
          </a:xfrm>
        </p:spPr>
        <p:txBody>
          <a:bodyPr/>
          <a:lstStyle/>
          <a:p>
            <a:r>
              <a:rPr lang="en-IN" dirty="0" smtClean="0"/>
              <a:t>Looking back……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048125" cy="2686050"/>
          </a:xfr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164560032"/>
              </p:ext>
            </p:extLst>
          </p:nvPr>
        </p:nvGraphicFramePr>
        <p:xfrm>
          <a:off x="4831812" y="134302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0941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81BAAF-74DA-4179-983D-96347ADC8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991CFE-D197-46F3-867F-CA58E7CE0DE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72B489-7EF8-40BF-84A4-1672EC8BEA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89480-E20C-4FB6-B5F0-A4329F32E8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79BBF0-0D27-4E0F-8FF6-27BBE5E7A1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D5247-187F-48E3-BC05-636808613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78191-E1F6-4647-873C-22708EEEE8A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4E2F84-E78D-4DF6-87D2-6BCAB2DD01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5860" y="3662137"/>
            <a:ext cx="4798899" cy="31958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721" y="0"/>
            <a:ext cx="5499056" cy="3662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1303" y="0"/>
            <a:ext cx="5429263" cy="366213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7991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3182489"/>
            <a:ext cx="365760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Controlling  in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6538" y="1811628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600" b="1" dirty="0" smtClean="0"/>
              <a:t>Controlling is the process of ensuring that </a:t>
            </a:r>
            <a:r>
              <a:rPr lang="en-IN" sz="3600" b="1" dirty="0" smtClean="0">
                <a:solidFill>
                  <a:srgbClr val="FF0000"/>
                </a:solidFill>
              </a:rPr>
              <a:t>actual activities</a:t>
            </a:r>
            <a:r>
              <a:rPr lang="en-IN" sz="3600" b="1" dirty="0" smtClean="0"/>
              <a:t> confront to </a:t>
            </a:r>
            <a:r>
              <a:rPr lang="en-IN" sz="3600" b="1" dirty="0" smtClean="0">
                <a:solidFill>
                  <a:srgbClr val="FF0000"/>
                </a:solidFill>
              </a:rPr>
              <a:t>planned activities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14873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8969" y="2459865"/>
            <a:ext cx="5853031" cy="4398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646" y="456685"/>
            <a:ext cx="8911687" cy="1280890"/>
          </a:xfrm>
        </p:spPr>
        <p:txBody>
          <a:bodyPr/>
          <a:lstStyle/>
          <a:p>
            <a:r>
              <a:rPr lang="en-IN" dirty="0" smtClean="0"/>
              <a:t>Features of controlling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17" y="1979053"/>
            <a:ext cx="8915400" cy="377762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Goal oriented process</a:t>
            </a:r>
          </a:p>
          <a:p>
            <a:r>
              <a:rPr lang="en-IN" sz="3200" b="1" dirty="0" smtClean="0"/>
              <a:t>Pervasive function</a:t>
            </a:r>
          </a:p>
          <a:p>
            <a:r>
              <a:rPr lang="en-IN" sz="3200" b="1" dirty="0"/>
              <a:t> F</a:t>
            </a:r>
            <a:r>
              <a:rPr lang="en-IN" sz="3200" b="1" dirty="0" smtClean="0"/>
              <a:t>orward as well as backward looking</a:t>
            </a:r>
          </a:p>
          <a:p>
            <a:r>
              <a:rPr lang="en-IN" sz="3200" b="1" dirty="0" smtClean="0"/>
              <a:t> continuous process</a:t>
            </a:r>
          </a:p>
          <a:p>
            <a:r>
              <a:rPr lang="en-IN" sz="3200" b="1" dirty="0" smtClean="0"/>
              <a:t>Delegation of authority</a:t>
            </a:r>
            <a:endParaRPr lang="en-IN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519316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5250" y="3876675"/>
            <a:ext cx="4476750" cy="298132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9596886"/>
              </p:ext>
            </p:extLst>
          </p:nvPr>
        </p:nvGraphicFramePr>
        <p:xfrm>
          <a:off x="3078611" y="115909"/>
          <a:ext cx="5885086" cy="2202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318" y="2307015"/>
            <a:ext cx="11410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b="1" dirty="0" smtClean="0">
                <a:latin typeface="Modern No. 20" panose="02070704070505020303" pitchFamily="18" charset="0"/>
              </a:rPr>
              <a:t>Planning and controlling are interdependent and inseparable function of management.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b="1" dirty="0" smtClean="0">
                <a:latin typeface="Modern No. 20" panose="02070704070505020303" pitchFamily="18" charset="0"/>
              </a:rPr>
              <a:t>Planning and control are forward looking</a:t>
            </a:r>
            <a:endParaRPr lang="en-IN" sz="3200" b="1" dirty="0">
              <a:latin typeface="Modern No. 20" panose="02070704070505020303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687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394" y="-16335"/>
            <a:ext cx="8911687" cy="710018"/>
          </a:xfrm>
        </p:spPr>
        <p:txBody>
          <a:bodyPr/>
          <a:lstStyle/>
          <a:p>
            <a:r>
              <a:rPr lang="en-IN" dirty="0" smtClean="0"/>
              <a:t>controlling process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0" y="4724400"/>
            <a:ext cx="3810000" cy="2133600"/>
          </a:xfrm>
        </p:spPr>
      </p:pic>
      <p:sp>
        <p:nvSpPr>
          <p:cNvPr id="5" name="TextBox 4"/>
          <p:cNvSpPr txBox="1"/>
          <p:nvPr/>
        </p:nvSpPr>
        <p:spPr>
          <a:xfrm>
            <a:off x="1453563" y="838886"/>
            <a:ext cx="11127347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sz="4000" b="1" dirty="0" smtClean="0"/>
              <a:t>Establishment of standard</a:t>
            </a:r>
          </a:p>
          <a:p>
            <a:endParaRPr lang="en-IN" sz="25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b="1" dirty="0" smtClean="0"/>
              <a:t>Standard : criteria against which actual performance would be measured.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b="1" dirty="0" smtClean="0"/>
              <a:t>Eg: cost to be incurred, </a:t>
            </a:r>
            <a:r>
              <a:rPr lang="en-IN" sz="3200" b="1" dirty="0"/>
              <a:t>revenue to be </a:t>
            </a:r>
            <a:r>
              <a:rPr lang="en-IN" sz="3200" b="1" dirty="0" smtClean="0"/>
              <a:t>earned, </a:t>
            </a:r>
            <a:r>
              <a:rPr lang="en-IN" sz="3200" b="1" dirty="0"/>
              <a:t>number of units to be </a:t>
            </a:r>
            <a:r>
              <a:rPr lang="en-IN" sz="3200" b="1" dirty="0" smtClean="0"/>
              <a:t>produced , time to be spent in performing a task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200" b="1" dirty="0" smtClean="0"/>
              <a:t>Standards should be precise quantitative terms</a:t>
            </a:r>
          </a:p>
          <a:p>
            <a:r>
              <a:rPr lang="en-IN" sz="2500" b="1" dirty="0" smtClean="0"/>
              <a:t>    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IN" sz="2500" b="1" dirty="0" smtClean="0"/>
          </a:p>
          <a:p>
            <a:endParaRPr lang="en-IN" sz="3200" b="1" dirty="0"/>
          </a:p>
          <a:p>
            <a:r>
              <a:rPr lang="en-IN" sz="3200" b="1" dirty="0" smtClean="0"/>
              <a:t> </a:t>
            </a:r>
            <a:endParaRPr lang="en-IN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08563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71950"/>
            <a:ext cx="4972050" cy="2686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3733800"/>
            <a:ext cx="4267200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317" y="704704"/>
            <a:ext cx="8792943" cy="128089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IN" b="1" dirty="0" smtClean="0"/>
              <a:t>Measurement of performance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637" y="1936984"/>
            <a:ext cx="8915400" cy="3777622"/>
          </a:xfrm>
        </p:spPr>
        <p:txBody>
          <a:bodyPr>
            <a:normAutofit/>
          </a:bodyPr>
          <a:lstStyle/>
          <a:p>
            <a:r>
              <a:rPr lang="en-IN" sz="3200" dirty="0" smtClean="0"/>
              <a:t>Management should not merely guess the performance but measure in real manner.</a:t>
            </a:r>
          </a:p>
          <a:p>
            <a:r>
              <a:rPr lang="en-IN" sz="3200" dirty="0" smtClean="0"/>
              <a:t>Personal observation, Performance reports, Sample checking </a:t>
            </a:r>
            <a:r>
              <a:rPr lang="en-IN" sz="3200" dirty="0" err="1" smtClean="0"/>
              <a:t>etc</a:t>
            </a:r>
            <a:endParaRPr lang="en-IN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0" y="108998"/>
            <a:ext cx="2879834" cy="16223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15545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317" y="624110"/>
            <a:ext cx="9912295" cy="1280890"/>
          </a:xfrm>
        </p:spPr>
        <p:txBody>
          <a:bodyPr/>
          <a:lstStyle/>
          <a:p>
            <a:pPr marL="742950" indent="-742950" algn="ctr">
              <a:buFont typeface="+mj-lt"/>
              <a:buAutoNum type="arabicPeriod" startAt="3"/>
            </a:pPr>
            <a:r>
              <a:rPr lang="en-IN" b="1" dirty="0" smtClean="0"/>
              <a:t>Comparing actual performance with standards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308" y="1905000"/>
            <a:ext cx="5545539" cy="415915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raisonsamraju@gmail.com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277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911DA2-637D-4DBC-A7C4-908CEE86E5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584</Words>
  <Application>Microsoft Office PowerPoint</Application>
  <PresentationFormat>Custom</PresentationFormat>
  <Paragraphs>143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Controlling </vt:lpstr>
      <vt:lpstr>Looking back……</vt:lpstr>
      <vt:lpstr>Slide 3</vt:lpstr>
      <vt:lpstr>Controlling  in Management</vt:lpstr>
      <vt:lpstr>Features of controlling</vt:lpstr>
      <vt:lpstr>Slide 6</vt:lpstr>
      <vt:lpstr>controlling process</vt:lpstr>
      <vt:lpstr>Measurement of performance </vt:lpstr>
      <vt:lpstr>Comparing actual performance with standards</vt:lpstr>
      <vt:lpstr>Analysing deviations</vt:lpstr>
      <vt:lpstr>Management by exception </vt:lpstr>
      <vt:lpstr>Taking Corrective Actions</vt:lpstr>
      <vt:lpstr>Slide 13</vt:lpstr>
      <vt:lpstr>Slide 14</vt:lpstr>
      <vt:lpstr>Methods and Techniques</vt:lpstr>
      <vt:lpstr>Traditional Methods</vt:lpstr>
      <vt:lpstr>Modern Methods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2015-02-11T17:43:05Z</dcterms:created>
  <dcterms:modified xsi:type="dcterms:W3CDTF">2019-07-08T08:05:50Z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