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600199"/>
          </a:xfrm>
        </p:spPr>
        <p:txBody>
          <a:bodyPr/>
          <a:lstStyle/>
          <a:p>
            <a:r>
              <a:rPr lang="en-US" dirty="0" smtClean="0"/>
              <a:t>M.A Economics</a:t>
            </a:r>
            <a:br>
              <a:rPr lang="en-US" dirty="0" smtClean="0"/>
            </a:br>
            <a:r>
              <a:rPr lang="en-US" dirty="0" smtClean="0"/>
              <a:t> Semester II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76600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Quantitative techniques for Economic </a:t>
            </a:r>
            <a:r>
              <a:rPr lang="en-US" smtClean="0">
                <a:solidFill>
                  <a:srgbClr val="0070C0"/>
                </a:solidFill>
              </a:rPr>
              <a:t>Analysis </a:t>
            </a:r>
            <a:r>
              <a:rPr lang="en-US" smtClean="0">
                <a:solidFill>
                  <a:srgbClr val="0070C0"/>
                </a:solidFill>
              </a:rPr>
              <a:t>II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Preetha</a:t>
            </a:r>
            <a:r>
              <a:rPr lang="en-US" dirty="0" smtClean="0">
                <a:solidFill>
                  <a:srgbClr val="0070C0"/>
                </a:solidFill>
              </a:rPr>
              <a:t> Rachel George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Department of Statistics</a:t>
            </a:r>
            <a:endParaRPr lang="en-IN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Procedure for testing of hypothesis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up H</a:t>
            </a:r>
            <a:r>
              <a:rPr lang="en-US" sz="2000" b="1" dirty="0" smtClean="0"/>
              <a:t>0 </a:t>
            </a:r>
            <a:r>
              <a:rPr lang="en-US" sz="2000" dirty="0" smtClean="0"/>
              <a:t> </a:t>
            </a:r>
            <a:r>
              <a:rPr lang="en-US" dirty="0" smtClean="0"/>
              <a:t>and H</a:t>
            </a:r>
            <a:r>
              <a:rPr lang="en-US" sz="2400" dirty="0" smtClean="0"/>
              <a:t>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whether one tailed or two tailed test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Choose an appropriate </a:t>
            </a:r>
            <a:r>
              <a:rPr lang="el-GR" dirty="0" smtClean="0"/>
              <a:t>α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Choose the test statistic ‘t’ and specify its sampling distribution.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Compare the value of ‘t’ with the critical value at the given level of </a:t>
            </a:r>
            <a:r>
              <a:rPr lang="el-GR" dirty="0" smtClean="0"/>
              <a:t>α</a:t>
            </a:r>
            <a:r>
              <a:rPr lang="en-US" dirty="0" smtClean="0"/>
              <a:t> and accept or reject H</a:t>
            </a:r>
            <a:r>
              <a:rPr lang="en-US" sz="2200" b="1" dirty="0" smtClean="0"/>
              <a:t>0.</a:t>
            </a:r>
            <a:r>
              <a:rPr lang="en-US" b="1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Module IV</a:t>
            </a:r>
            <a:br>
              <a:rPr lang="en-US" dirty="0" smtClean="0"/>
            </a:br>
            <a:r>
              <a:rPr lang="en-US" dirty="0" smtClean="0"/>
              <a:t>Testing of hypothesis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Statistical test of a hypothesis is a rule or procedure which makes one to decide about the acceptance or rejection of the hypothesis.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Null hypothesis -  The hypothesis that is to be tested  , usually denoted by the symbol H</a:t>
            </a:r>
            <a:r>
              <a:rPr lang="en-US" sz="2000" b="1" dirty="0" smtClean="0"/>
              <a:t>0</a:t>
            </a:r>
            <a:endParaRPr lang="en-US" b="1" dirty="0" smtClean="0"/>
          </a:p>
          <a:p>
            <a:r>
              <a:rPr lang="en-US" dirty="0" smtClean="0"/>
              <a:t>A null hypothesis is a definite statement about the population parameter which is usually a hypothesis of no difference.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:- To test whether the population mean </a:t>
            </a:r>
            <a:r>
              <a:rPr lang="el-GR" dirty="0" smtClean="0"/>
              <a:t>μ</a:t>
            </a:r>
            <a:r>
              <a:rPr lang="en-US" dirty="0" smtClean="0"/>
              <a:t> has a specified mean </a:t>
            </a:r>
            <a:r>
              <a:rPr lang="el-GR" dirty="0" smtClean="0"/>
              <a:t>μ</a:t>
            </a:r>
            <a:r>
              <a:rPr lang="en-US" sz="2000" b="1" dirty="0" smtClean="0"/>
              <a:t>0 ,</a:t>
            </a:r>
            <a:r>
              <a:rPr lang="en-US" sz="2000" dirty="0" smtClean="0"/>
              <a:t> </a:t>
            </a:r>
            <a:r>
              <a:rPr lang="en-US" dirty="0" smtClean="0"/>
              <a:t>then H</a:t>
            </a:r>
            <a:r>
              <a:rPr lang="en-US" sz="2000" b="1" dirty="0" smtClean="0"/>
              <a:t>0 : </a:t>
            </a:r>
            <a:r>
              <a:rPr lang="el-GR" dirty="0" smtClean="0"/>
              <a:t>μ</a:t>
            </a:r>
            <a:r>
              <a:rPr lang="en-US" dirty="0" smtClean="0"/>
              <a:t> = </a:t>
            </a:r>
            <a:r>
              <a:rPr lang="el-GR" dirty="0" smtClean="0"/>
              <a:t>μ</a:t>
            </a:r>
            <a:r>
              <a:rPr lang="en-US" sz="2000" b="1" dirty="0" smtClean="0"/>
              <a:t>0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3733800"/>
          </a:xfrm>
        </p:spPr>
        <p:txBody>
          <a:bodyPr/>
          <a:lstStyle/>
          <a:p>
            <a:r>
              <a:rPr lang="en-US" dirty="0" smtClean="0"/>
              <a:t>Alternative hypothesis :- Complementary to the null hypothesis, denoted by H</a:t>
            </a:r>
            <a:r>
              <a:rPr lang="en-US" sz="2000" b="1" dirty="0" smtClean="0"/>
              <a:t>1 </a:t>
            </a:r>
          </a:p>
          <a:p>
            <a:endParaRPr lang="en-US" sz="2000" b="1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dirty="0" err="1" smtClean="0"/>
              <a:t>Eg</a:t>
            </a:r>
            <a:r>
              <a:rPr lang="en-US" dirty="0" smtClean="0"/>
              <a:t>:- If H</a:t>
            </a:r>
            <a:r>
              <a:rPr lang="en-US" sz="2000" b="1" dirty="0" smtClean="0"/>
              <a:t>0 : </a:t>
            </a:r>
            <a:r>
              <a:rPr lang="el-GR" dirty="0" smtClean="0"/>
              <a:t>μ</a:t>
            </a:r>
            <a:r>
              <a:rPr lang="en-US" dirty="0" smtClean="0"/>
              <a:t> = </a:t>
            </a:r>
            <a:r>
              <a:rPr lang="el-GR" dirty="0" smtClean="0"/>
              <a:t>μ</a:t>
            </a:r>
            <a:r>
              <a:rPr lang="en-US" sz="2000" b="1" dirty="0" smtClean="0"/>
              <a:t>0 ,</a:t>
            </a:r>
            <a:r>
              <a:rPr lang="en-US" dirty="0" smtClean="0"/>
              <a:t> then H</a:t>
            </a:r>
            <a:r>
              <a:rPr lang="en-US" sz="2400" dirty="0" smtClean="0"/>
              <a:t>1 </a:t>
            </a:r>
            <a:r>
              <a:rPr lang="en-US" dirty="0" smtClean="0"/>
              <a:t> could be H</a:t>
            </a:r>
            <a:r>
              <a:rPr lang="en-US" sz="2400" dirty="0" smtClean="0"/>
              <a:t>1 :</a:t>
            </a:r>
            <a:r>
              <a:rPr lang="en-US" dirty="0" smtClean="0"/>
              <a:t> </a:t>
            </a:r>
            <a:r>
              <a:rPr lang="el-GR" dirty="0" smtClean="0"/>
              <a:t>μ</a:t>
            </a:r>
            <a:r>
              <a:rPr lang="en-US" dirty="0" smtClean="0"/>
              <a:t> ≠ </a:t>
            </a:r>
            <a:r>
              <a:rPr lang="el-GR" dirty="0" smtClean="0"/>
              <a:t>μ</a:t>
            </a:r>
            <a:r>
              <a:rPr lang="en-US" sz="2000" b="1" dirty="0" smtClean="0"/>
              <a:t>0   </a:t>
            </a:r>
          </a:p>
          <a:p>
            <a:pPr>
              <a:buNone/>
            </a:pPr>
            <a:r>
              <a:rPr lang="en-US" dirty="0" smtClean="0"/>
              <a:t>     or  </a:t>
            </a:r>
            <a:r>
              <a:rPr lang="el-GR" dirty="0" smtClean="0"/>
              <a:t>μ</a:t>
            </a:r>
            <a:r>
              <a:rPr lang="en-US" dirty="0" smtClean="0"/>
              <a:t> &gt; </a:t>
            </a:r>
            <a:r>
              <a:rPr lang="el-GR" dirty="0" smtClean="0"/>
              <a:t>μ</a:t>
            </a:r>
            <a:r>
              <a:rPr lang="en-US" sz="2000" b="1" dirty="0" smtClean="0"/>
              <a:t>0   </a:t>
            </a:r>
            <a:r>
              <a:rPr lang="en-US" dirty="0" smtClean="0"/>
              <a:t>or</a:t>
            </a:r>
            <a:r>
              <a:rPr lang="en-US" sz="2000" b="1" dirty="0" smtClean="0"/>
              <a:t> </a:t>
            </a:r>
            <a:r>
              <a:rPr lang="en-US" dirty="0" smtClean="0"/>
              <a:t> </a:t>
            </a:r>
            <a:r>
              <a:rPr lang="el-GR" dirty="0" smtClean="0"/>
              <a:t>μ</a:t>
            </a:r>
            <a:r>
              <a:rPr lang="en-US" dirty="0" smtClean="0"/>
              <a:t> &lt; </a:t>
            </a:r>
            <a:r>
              <a:rPr lang="el-GR" dirty="0" smtClean="0"/>
              <a:t>μ</a:t>
            </a:r>
            <a:r>
              <a:rPr lang="en-US" sz="2000" b="1" dirty="0" smtClean="0"/>
              <a:t>0</a:t>
            </a:r>
            <a:endParaRPr lang="en-IN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hypothesis – specifies the population completely.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Eg</a:t>
            </a:r>
            <a:r>
              <a:rPr lang="en-US" dirty="0" smtClean="0"/>
              <a:t> :- For N (</a:t>
            </a:r>
            <a:r>
              <a:rPr lang="el-GR" dirty="0" smtClean="0"/>
              <a:t>μ</a:t>
            </a:r>
            <a:r>
              <a:rPr lang="en-US" dirty="0" smtClean="0"/>
              <a:t>, </a:t>
            </a:r>
            <a:r>
              <a:rPr lang="el-GR" dirty="0" smtClean="0"/>
              <a:t>σ</a:t>
            </a:r>
            <a:r>
              <a:rPr lang="en-US" dirty="0" smtClean="0"/>
              <a:t> ), H</a:t>
            </a:r>
            <a:r>
              <a:rPr lang="en-US" sz="2000" b="1" dirty="0" smtClean="0"/>
              <a:t>0 : </a:t>
            </a:r>
            <a:r>
              <a:rPr lang="el-GR" dirty="0" smtClean="0"/>
              <a:t>μ</a:t>
            </a:r>
            <a:r>
              <a:rPr lang="en-US" dirty="0" smtClean="0"/>
              <a:t> = </a:t>
            </a:r>
            <a:r>
              <a:rPr lang="el-GR" dirty="0" smtClean="0"/>
              <a:t>μ</a:t>
            </a:r>
            <a:r>
              <a:rPr lang="en-US" sz="2000" b="1" dirty="0" smtClean="0"/>
              <a:t>0 ,</a:t>
            </a:r>
            <a:r>
              <a:rPr lang="en-US" dirty="0" smtClean="0"/>
              <a:t> </a:t>
            </a:r>
            <a:r>
              <a:rPr lang="el-GR" dirty="0" smtClean="0"/>
              <a:t>σ</a:t>
            </a:r>
            <a:r>
              <a:rPr lang="en-US" dirty="0" smtClean="0"/>
              <a:t> = </a:t>
            </a:r>
            <a:r>
              <a:rPr lang="el-GR" dirty="0" smtClean="0"/>
              <a:t>σ</a:t>
            </a:r>
            <a:r>
              <a:rPr lang="en-US" dirty="0" smtClean="0"/>
              <a:t> </a:t>
            </a:r>
            <a:r>
              <a:rPr lang="en-US" sz="2000" b="1" dirty="0" smtClean="0"/>
              <a:t>0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Composite hypothesis – does not specify the population completely.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 :- H</a:t>
            </a:r>
            <a:r>
              <a:rPr lang="en-US" sz="2000" b="1" dirty="0" smtClean="0"/>
              <a:t>0 : </a:t>
            </a:r>
            <a:r>
              <a:rPr lang="el-GR" dirty="0" smtClean="0"/>
              <a:t>μ</a:t>
            </a:r>
            <a:r>
              <a:rPr lang="en-US" dirty="0" smtClean="0"/>
              <a:t> = </a:t>
            </a:r>
            <a:r>
              <a:rPr lang="el-GR" dirty="0" smtClean="0"/>
              <a:t>μ</a:t>
            </a:r>
            <a:r>
              <a:rPr lang="en-US" sz="2000" b="1" dirty="0" smtClean="0"/>
              <a:t>0 </a:t>
            </a:r>
            <a:r>
              <a:rPr lang="en-US" b="1" dirty="0" smtClean="0"/>
              <a:t> </a:t>
            </a:r>
            <a:r>
              <a:rPr lang="en-US" dirty="0" smtClean="0"/>
              <a:t>or H</a:t>
            </a:r>
            <a:r>
              <a:rPr lang="en-US" sz="2000" b="1" dirty="0" smtClean="0"/>
              <a:t>0 : </a:t>
            </a:r>
            <a:r>
              <a:rPr lang="el-GR" dirty="0" smtClean="0"/>
              <a:t>μ</a:t>
            </a:r>
            <a:r>
              <a:rPr lang="en-US" dirty="0" smtClean="0"/>
              <a:t> = </a:t>
            </a:r>
            <a:r>
              <a:rPr lang="el-GR" dirty="0" smtClean="0"/>
              <a:t>μ</a:t>
            </a:r>
            <a:r>
              <a:rPr lang="en-US" sz="2000" b="1" dirty="0" smtClean="0"/>
              <a:t>0 , </a:t>
            </a:r>
            <a:r>
              <a:rPr lang="el-GR" dirty="0" smtClean="0"/>
              <a:t>σ</a:t>
            </a:r>
            <a:r>
              <a:rPr lang="en-US" dirty="0" smtClean="0"/>
              <a:t> &lt; </a:t>
            </a:r>
            <a:r>
              <a:rPr lang="el-GR" dirty="0" smtClean="0"/>
              <a:t>σ</a:t>
            </a:r>
            <a:r>
              <a:rPr lang="en-US" dirty="0" smtClean="0"/>
              <a:t> </a:t>
            </a:r>
            <a:r>
              <a:rPr lang="en-US" sz="2000" b="1" dirty="0" smtClean="0"/>
              <a:t>0</a:t>
            </a: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/>
          <a:lstStyle/>
          <a:p>
            <a:r>
              <a:rPr lang="en-US" dirty="0" smtClean="0"/>
              <a:t>Type I error – rejecting H</a:t>
            </a:r>
            <a:r>
              <a:rPr lang="en-US" sz="2000" b="1" dirty="0" smtClean="0"/>
              <a:t>0 </a:t>
            </a:r>
            <a:r>
              <a:rPr lang="en-US" dirty="0" smtClean="0"/>
              <a:t> when H</a:t>
            </a:r>
            <a:r>
              <a:rPr lang="en-US" sz="2000" b="1" dirty="0" smtClean="0"/>
              <a:t>0 </a:t>
            </a:r>
            <a:r>
              <a:rPr lang="en-US" dirty="0" smtClean="0"/>
              <a:t>is true.</a:t>
            </a:r>
          </a:p>
          <a:p>
            <a:r>
              <a:rPr lang="en-US" dirty="0" smtClean="0"/>
              <a:t>P(rejecting H</a:t>
            </a:r>
            <a:r>
              <a:rPr lang="en-US" sz="2000" b="1" dirty="0" smtClean="0"/>
              <a:t>0  </a:t>
            </a:r>
            <a:r>
              <a:rPr lang="en-US" dirty="0" smtClean="0"/>
              <a:t>/ H</a:t>
            </a:r>
            <a:r>
              <a:rPr lang="en-US" sz="2000" b="1" dirty="0" smtClean="0"/>
              <a:t>0 </a:t>
            </a:r>
            <a:r>
              <a:rPr lang="en-US" dirty="0" smtClean="0"/>
              <a:t>) = P ( type I error ) = </a:t>
            </a:r>
            <a:r>
              <a:rPr lang="el-GR" dirty="0" smtClean="0"/>
              <a:t>α</a:t>
            </a:r>
            <a:endParaRPr lang="en-US" dirty="0" smtClean="0"/>
          </a:p>
          <a:p>
            <a:r>
              <a:rPr lang="en-US" dirty="0" smtClean="0"/>
              <a:t>Type II error – accepting H</a:t>
            </a:r>
            <a:r>
              <a:rPr lang="en-US" sz="2400" b="1" dirty="0" smtClean="0"/>
              <a:t>0 </a:t>
            </a:r>
            <a:r>
              <a:rPr lang="en-US" dirty="0" smtClean="0"/>
              <a:t>when H</a:t>
            </a:r>
            <a:r>
              <a:rPr lang="en-US" sz="2400" b="1" dirty="0" smtClean="0"/>
              <a:t>0 </a:t>
            </a:r>
            <a:r>
              <a:rPr lang="en-US" dirty="0" smtClean="0"/>
              <a:t>is false. </a:t>
            </a:r>
          </a:p>
          <a:p>
            <a:r>
              <a:rPr lang="en-US" dirty="0" smtClean="0"/>
              <a:t>P(accepting H</a:t>
            </a:r>
            <a:r>
              <a:rPr lang="en-US" sz="2400" b="1" dirty="0" smtClean="0"/>
              <a:t>0 </a:t>
            </a:r>
            <a:r>
              <a:rPr lang="en-US" dirty="0" smtClean="0"/>
              <a:t>/ H</a:t>
            </a:r>
            <a:r>
              <a:rPr lang="en-US" sz="2400" b="1" dirty="0" smtClean="0"/>
              <a:t>1 </a:t>
            </a:r>
            <a:r>
              <a:rPr lang="en-US" dirty="0" smtClean="0"/>
              <a:t>) = P( type II error ) = </a:t>
            </a:r>
            <a:r>
              <a:rPr lang="el-GR" dirty="0" smtClean="0"/>
              <a:t>β</a:t>
            </a:r>
            <a:endParaRPr lang="en-US" dirty="0" smtClean="0"/>
          </a:p>
          <a:p>
            <a:r>
              <a:rPr lang="el-GR" dirty="0" smtClean="0"/>
              <a:t>α</a:t>
            </a:r>
            <a:r>
              <a:rPr lang="en-US" dirty="0" smtClean="0"/>
              <a:t>  and  </a:t>
            </a:r>
            <a:r>
              <a:rPr lang="el-GR" dirty="0" smtClean="0"/>
              <a:t>β</a:t>
            </a:r>
            <a:r>
              <a:rPr lang="en-US" dirty="0" smtClean="0"/>
              <a:t> are also known as producer’s risk and consumer’s risk respectively.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/>
          <a:lstStyle/>
          <a:p>
            <a:r>
              <a:rPr lang="en-US" dirty="0" smtClean="0"/>
              <a:t>Critical region or rejection region – area under the sampling distribution in which the test statistical value has to fall for the null hypothesis to be rejected.</a:t>
            </a:r>
          </a:p>
          <a:p>
            <a:r>
              <a:rPr lang="en-US" dirty="0" smtClean="0"/>
              <a:t>The remaining region is known as acceptance region.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/>
          <a:lstStyle/>
          <a:p>
            <a:r>
              <a:rPr lang="en-US" dirty="0" smtClean="0"/>
              <a:t>Level of significance or size of the test -            P ( type I error ) , </a:t>
            </a:r>
            <a:r>
              <a:rPr lang="el-GR" dirty="0" smtClean="0"/>
              <a:t>α</a:t>
            </a:r>
            <a:r>
              <a:rPr lang="en-US" dirty="0" smtClean="0"/>
              <a:t> .</a:t>
            </a:r>
          </a:p>
          <a:p>
            <a:r>
              <a:rPr lang="en-US" dirty="0" smtClean="0"/>
              <a:t>Power of a test - P(rejecting H</a:t>
            </a:r>
            <a:r>
              <a:rPr lang="en-US" sz="2400" b="1" dirty="0" smtClean="0"/>
              <a:t>0 </a:t>
            </a:r>
            <a:r>
              <a:rPr lang="en-US" dirty="0" smtClean="0"/>
              <a:t>/ H</a:t>
            </a:r>
            <a:r>
              <a:rPr lang="en-US" sz="2400" b="1" dirty="0" smtClean="0"/>
              <a:t>1 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                                = 1- P(accepting H</a:t>
            </a:r>
            <a:r>
              <a:rPr lang="en-US" sz="2400" b="1" dirty="0" smtClean="0"/>
              <a:t>0 </a:t>
            </a:r>
            <a:r>
              <a:rPr lang="en-US" dirty="0" smtClean="0"/>
              <a:t>/ H</a:t>
            </a:r>
            <a:r>
              <a:rPr lang="en-US" sz="2400" b="1" dirty="0" smtClean="0"/>
              <a:t>1 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				   = 1 - P( type II error ) = 1- </a:t>
            </a:r>
            <a:r>
              <a:rPr lang="el-GR" dirty="0" smtClean="0"/>
              <a:t>β</a:t>
            </a: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tailed test – One sided alternative to H</a:t>
            </a:r>
            <a:r>
              <a:rPr lang="en-US" sz="2000" b="1" dirty="0" smtClean="0"/>
              <a:t>0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:- testing H</a:t>
            </a:r>
            <a:r>
              <a:rPr lang="en-US" sz="2000" b="1" dirty="0" smtClean="0"/>
              <a:t>0 : </a:t>
            </a:r>
            <a:r>
              <a:rPr lang="el-GR" dirty="0" smtClean="0"/>
              <a:t>μ</a:t>
            </a:r>
            <a:r>
              <a:rPr lang="en-US" dirty="0" smtClean="0"/>
              <a:t> = </a:t>
            </a:r>
            <a:r>
              <a:rPr lang="el-GR" dirty="0" smtClean="0"/>
              <a:t>μ</a:t>
            </a:r>
            <a:r>
              <a:rPr lang="en-US" sz="2000" b="1" dirty="0" smtClean="0"/>
              <a:t>0  </a:t>
            </a:r>
            <a:r>
              <a:rPr lang="en-US" dirty="0" smtClean="0"/>
              <a:t>against H1 : </a:t>
            </a:r>
            <a:r>
              <a:rPr lang="el-GR" dirty="0" smtClean="0"/>
              <a:t>μ</a:t>
            </a:r>
            <a:r>
              <a:rPr lang="en-US" dirty="0" smtClean="0"/>
              <a:t> &gt; </a:t>
            </a:r>
            <a:r>
              <a:rPr lang="el-GR" dirty="0" smtClean="0"/>
              <a:t>μ</a:t>
            </a:r>
            <a:r>
              <a:rPr lang="en-US" sz="2000" b="1" dirty="0" smtClean="0"/>
              <a:t>0   </a:t>
            </a:r>
            <a:r>
              <a:rPr lang="en-US" dirty="0" smtClean="0"/>
              <a:t>or</a:t>
            </a:r>
            <a:r>
              <a:rPr lang="en-US" sz="2000" b="1" dirty="0" smtClean="0"/>
              <a:t>                  </a:t>
            </a:r>
            <a:r>
              <a:rPr lang="en-US" dirty="0" smtClean="0"/>
              <a:t>     	 H1 : 	</a:t>
            </a:r>
            <a:r>
              <a:rPr lang="el-GR" dirty="0" smtClean="0"/>
              <a:t>μ</a:t>
            </a:r>
            <a:r>
              <a:rPr lang="en-US" dirty="0" smtClean="0"/>
              <a:t> &lt; </a:t>
            </a:r>
            <a:r>
              <a:rPr lang="el-GR" dirty="0" smtClean="0"/>
              <a:t>μ</a:t>
            </a:r>
            <a:r>
              <a:rPr lang="en-US" sz="2000" b="1" dirty="0" smtClean="0"/>
              <a:t>0</a:t>
            </a:r>
          </a:p>
          <a:p>
            <a:r>
              <a:rPr lang="en-US" dirty="0" smtClean="0"/>
              <a:t>Two tailed test – Two sided alternative to the null hypothesis.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:- testing H</a:t>
            </a:r>
            <a:r>
              <a:rPr lang="en-US" sz="2000" b="1" dirty="0" smtClean="0"/>
              <a:t>0</a:t>
            </a:r>
            <a:r>
              <a:rPr lang="en-US" b="1" dirty="0" smtClean="0"/>
              <a:t> : </a:t>
            </a:r>
            <a:r>
              <a:rPr lang="el-GR" dirty="0" smtClean="0"/>
              <a:t>μ</a:t>
            </a:r>
            <a:r>
              <a:rPr lang="en-US" dirty="0" smtClean="0"/>
              <a:t> = </a:t>
            </a:r>
            <a:r>
              <a:rPr lang="el-GR" dirty="0" smtClean="0"/>
              <a:t>μ</a:t>
            </a:r>
            <a:r>
              <a:rPr lang="en-US" sz="2000" b="1" dirty="0" smtClean="0"/>
              <a:t>0</a:t>
            </a:r>
            <a:r>
              <a:rPr lang="en-US" sz="2000" dirty="0" smtClean="0"/>
              <a:t> </a:t>
            </a:r>
            <a:r>
              <a:rPr lang="en-US" b="1" dirty="0" smtClean="0"/>
              <a:t> </a:t>
            </a:r>
            <a:r>
              <a:rPr lang="en-US" dirty="0" smtClean="0"/>
              <a:t>against H</a:t>
            </a:r>
            <a:r>
              <a:rPr lang="en-US" sz="2400" dirty="0" smtClean="0"/>
              <a:t>1 :</a:t>
            </a:r>
            <a:r>
              <a:rPr lang="en-US" dirty="0" smtClean="0"/>
              <a:t> </a:t>
            </a:r>
            <a:r>
              <a:rPr lang="el-GR" dirty="0" smtClean="0"/>
              <a:t>μ</a:t>
            </a:r>
            <a:r>
              <a:rPr lang="en-US" dirty="0" smtClean="0"/>
              <a:t> ≠ </a:t>
            </a:r>
            <a:r>
              <a:rPr lang="el-GR" dirty="0" smtClean="0"/>
              <a:t>μ</a:t>
            </a:r>
            <a:r>
              <a:rPr lang="en-US" sz="2000" b="1" dirty="0" smtClean="0"/>
              <a:t>0 </a:t>
            </a:r>
            <a:endParaRPr lang="en-US" dirty="0" smtClean="0"/>
          </a:p>
          <a:p>
            <a:pPr>
              <a:buNone/>
            </a:pPr>
            <a:endParaRPr lang="en-IN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424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M.A Economics  Semester II</vt:lpstr>
      <vt:lpstr>Module IV Testing of hypothesis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M.A Economics  Semester II</dc:title>
  <dc:creator>stat</dc:creator>
  <cp:lastModifiedBy>stat</cp:lastModifiedBy>
  <cp:revision>16</cp:revision>
  <dcterms:created xsi:type="dcterms:W3CDTF">2006-08-16T00:00:00Z</dcterms:created>
  <dcterms:modified xsi:type="dcterms:W3CDTF">2019-07-15T08:57:00Z</dcterms:modified>
</cp:coreProperties>
</file>