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65"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603BC89-7A09-4F54-B15D-B834F7A44902}" type="datetimeFigureOut">
              <a:rPr lang="en-US" smtClean="0"/>
              <a:pPr/>
              <a:t>7/16/2019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2CCECE-8704-470A-AE7D-4B819B2E00ED}"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603BC89-7A09-4F54-B15D-B834F7A44902}" type="datetimeFigureOut">
              <a:rPr lang="en-US" smtClean="0"/>
              <a:pPr/>
              <a:t>7/16/2019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2CCECE-8704-470A-AE7D-4B819B2E00E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603BC89-7A09-4F54-B15D-B834F7A44902}" type="datetimeFigureOut">
              <a:rPr lang="en-US" smtClean="0"/>
              <a:pPr/>
              <a:t>7/16/2019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2CCECE-8704-470A-AE7D-4B819B2E00E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603BC89-7A09-4F54-B15D-B834F7A44902}" type="datetimeFigureOut">
              <a:rPr lang="en-US" smtClean="0"/>
              <a:pPr/>
              <a:t>7/16/2019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2CCECE-8704-470A-AE7D-4B819B2E00E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03BC89-7A09-4F54-B15D-B834F7A44902}" type="datetimeFigureOut">
              <a:rPr lang="en-US" smtClean="0"/>
              <a:pPr/>
              <a:t>7/16/2019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2CCECE-8704-470A-AE7D-4B819B2E00ED}"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603BC89-7A09-4F54-B15D-B834F7A44902}" type="datetimeFigureOut">
              <a:rPr lang="en-US" smtClean="0"/>
              <a:pPr/>
              <a:t>7/16/2019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72CCECE-8704-470A-AE7D-4B819B2E00E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603BC89-7A09-4F54-B15D-B834F7A44902}" type="datetimeFigureOut">
              <a:rPr lang="en-US" smtClean="0"/>
              <a:pPr/>
              <a:t>7/16/2019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72CCECE-8704-470A-AE7D-4B819B2E00E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603BC89-7A09-4F54-B15D-B834F7A44902}" type="datetimeFigureOut">
              <a:rPr lang="en-US" smtClean="0"/>
              <a:pPr/>
              <a:t>7/16/2019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72CCECE-8704-470A-AE7D-4B819B2E00E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03BC89-7A09-4F54-B15D-B834F7A44902}" type="datetimeFigureOut">
              <a:rPr lang="en-US" smtClean="0"/>
              <a:pPr/>
              <a:t>7/16/2019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72CCECE-8704-470A-AE7D-4B819B2E00E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03BC89-7A09-4F54-B15D-B834F7A44902}" type="datetimeFigureOut">
              <a:rPr lang="en-US" smtClean="0"/>
              <a:pPr/>
              <a:t>7/16/2019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72CCECE-8704-470A-AE7D-4B819B2E00E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03BC89-7A09-4F54-B15D-B834F7A44902}" type="datetimeFigureOut">
              <a:rPr lang="en-US" smtClean="0"/>
              <a:pPr/>
              <a:t>7/16/2019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72CCECE-8704-470A-AE7D-4B819B2E00ED}"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03BC89-7A09-4F54-B15D-B834F7A44902}" type="datetimeFigureOut">
              <a:rPr lang="en-US" smtClean="0"/>
              <a:pPr/>
              <a:t>7/16/2019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2CCECE-8704-470A-AE7D-4B819B2E00E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5"/>
            <a:ext cx="7772400" cy="5429288"/>
          </a:xfrm>
        </p:spPr>
        <p:txBody>
          <a:bodyPr>
            <a:normAutofit fontScale="90000"/>
          </a:bodyPr>
          <a:lstStyle/>
          <a:p>
            <a:r>
              <a:rPr lang="en-IN" sz="4800" b="1" dirty="0" smtClean="0">
                <a:solidFill>
                  <a:schemeClr val="accent4"/>
                </a:solidFill>
                <a:latin typeface="Bahnschrift" pitchFamily="34" charset="0"/>
              </a:rPr>
              <a:t/>
            </a:r>
            <a:br>
              <a:rPr lang="en-IN" sz="4800" b="1" dirty="0" smtClean="0">
                <a:solidFill>
                  <a:schemeClr val="accent4"/>
                </a:solidFill>
                <a:latin typeface="Bahnschrift" pitchFamily="34" charset="0"/>
              </a:rPr>
            </a:br>
            <a:r>
              <a:rPr lang="en-IN" sz="4800" b="1" dirty="0">
                <a:solidFill>
                  <a:schemeClr val="accent4"/>
                </a:solidFill>
                <a:latin typeface="Bahnschrift" pitchFamily="34" charset="0"/>
              </a:rPr>
              <a:t/>
            </a:r>
            <a:br>
              <a:rPr lang="en-IN" sz="4800" b="1" dirty="0">
                <a:solidFill>
                  <a:schemeClr val="accent4"/>
                </a:solidFill>
                <a:latin typeface="Bahnschrift" pitchFamily="34" charset="0"/>
              </a:rPr>
            </a:br>
            <a:r>
              <a:rPr lang="en-IN" sz="4800" b="1" dirty="0" smtClean="0">
                <a:solidFill>
                  <a:schemeClr val="accent4"/>
                </a:solidFill>
                <a:latin typeface="Bahnschrift" pitchFamily="34" charset="0"/>
              </a:rPr>
              <a:t>MARTHOMA COLLEGE, THIRUVALLA </a:t>
            </a:r>
            <a:br>
              <a:rPr lang="en-IN" sz="4800" b="1" dirty="0" smtClean="0">
                <a:solidFill>
                  <a:schemeClr val="accent4"/>
                </a:solidFill>
                <a:latin typeface="Bahnschrift" pitchFamily="34" charset="0"/>
              </a:rPr>
            </a:br>
            <a:r>
              <a:rPr lang="en-IN" b="1" dirty="0" smtClean="0">
                <a:solidFill>
                  <a:srgbClr val="0070C0"/>
                </a:solidFill>
              </a:rPr>
              <a:t/>
            </a:r>
            <a:br>
              <a:rPr lang="en-IN" b="1" dirty="0" smtClean="0">
                <a:solidFill>
                  <a:srgbClr val="0070C0"/>
                </a:solidFill>
              </a:rPr>
            </a:br>
            <a:r>
              <a:rPr lang="en-IN" b="1" dirty="0" smtClean="0">
                <a:solidFill>
                  <a:srgbClr val="0070C0"/>
                </a:solidFill>
                <a:latin typeface="Algerian" pitchFamily="82" charset="0"/>
              </a:rPr>
              <a:t>DEPARTMENT OF POLITICAL SCIENCE</a:t>
            </a:r>
            <a:br>
              <a:rPr lang="en-IN" b="1" dirty="0" smtClean="0">
                <a:solidFill>
                  <a:srgbClr val="0070C0"/>
                </a:solidFill>
                <a:latin typeface="Algerian" pitchFamily="82" charset="0"/>
              </a:rPr>
            </a:br>
            <a:r>
              <a:rPr lang="en-IN" b="1" dirty="0">
                <a:solidFill>
                  <a:srgbClr val="0070C0"/>
                </a:solidFill>
                <a:latin typeface="Algerian" pitchFamily="82" charset="0"/>
              </a:rPr>
              <a:t/>
            </a:r>
            <a:br>
              <a:rPr lang="en-IN" b="1" dirty="0">
                <a:solidFill>
                  <a:srgbClr val="0070C0"/>
                </a:solidFill>
                <a:latin typeface="Algerian" pitchFamily="82" charset="0"/>
              </a:rPr>
            </a:br>
            <a:r>
              <a:rPr lang="en-IN" b="1" dirty="0" smtClean="0">
                <a:solidFill>
                  <a:srgbClr val="0070C0"/>
                </a:solidFill>
                <a:latin typeface="Algerian" pitchFamily="82" charset="0"/>
              </a:rPr>
              <a:t/>
            </a:r>
            <a:br>
              <a:rPr lang="en-IN" b="1" dirty="0" smtClean="0">
                <a:solidFill>
                  <a:srgbClr val="0070C0"/>
                </a:solidFill>
                <a:latin typeface="Algerian" pitchFamily="82" charset="0"/>
              </a:rPr>
            </a:br>
            <a:r>
              <a:rPr lang="en-IN" b="1" dirty="0">
                <a:solidFill>
                  <a:srgbClr val="0070C0"/>
                </a:solidFill>
                <a:latin typeface="Algerian" pitchFamily="82" charset="0"/>
              </a:rPr>
              <a:t/>
            </a:r>
            <a:br>
              <a:rPr lang="en-IN" b="1" dirty="0">
                <a:solidFill>
                  <a:srgbClr val="0070C0"/>
                </a:solidFill>
                <a:latin typeface="Algerian" pitchFamily="82" charset="0"/>
              </a:rPr>
            </a:br>
            <a:r>
              <a:rPr lang="en-IN" b="1" dirty="0" smtClean="0">
                <a:solidFill>
                  <a:srgbClr val="0070C0"/>
                </a:solidFill>
                <a:latin typeface="Algerian" pitchFamily="82" charset="0"/>
              </a:rPr>
              <a:t/>
            </a:r>
            <a:br>
              <a:rPr lang="en-IN" b="1" dirty="0" smtClean="0">
                <a:solidFill>
                  <a:srgbClr val="0070C0"/>
                </a:solidFill>
                <a:latin typeface="Algerian" pitchFamily="82" charset="0"/>
              </a:rPr>
            </a:br>
            <a:endParaRPr lang="en-IN" b="1" dirty="0">
              <a:solidFill>
                <a:srgbClr val="0070C0"/>
              </a:solidFill>
              <a:latin typeface="Algerian"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IN" dirty="0" smtClean="0">
              <a:latin typeface="Bahnschrift" pitchFamily="34" charset="0"/>
            </a:endParaRPr>
          </a:p>
          <a:p>
            <a:pPr algn="ctr">
              <a:buNone/>
            </a:pPr>
            <a:endParaRPr lang="en-IN" dirty="0">
              <a:latin typeface="Bahnschrift" pitchFamily="34" charset="0"/>
            </a:endParaRPr>
          </a:p>
          <a:p>
            <a:pPr algn="ctr">
              <a:buNone/>
            </a:pPr>
            <a:r>
              <a:rPr lang="en-IN" dirty="0" smtClean="0">
                <a:solidFill>
                  <a:srgbClr val="FF0000"/>
                </a:solidFill>
                <a:latin typeface="Algerian" pitchFamily="82" charset="0"/>
              </a:rPr>
              <a:t>ENVIRONMENTAL STUDIES AND HUMAN RIGHTS</a:t>
            </a:r>
          </a:p>
          <a:p>
            <a:pPr algn="ctr">
              <a:buNone/>
            </a:pPr>
            <a:endParaRPr lang="en-IN" dirty="0" smtClean="0">
              <a:latin typeface="Algerian" pitchFamily="82" charset="0"/>
            </a:endParaRPr>
          </a:p>
          <a:p>
            <a:pPr algn="r">
              <a:buNone/>
            </a:pPr>
            <a:r>
              <a:rPr lang="en-IN" sz="2000" dirty="0" smtClean="0">
                <a:latin typeface="Algerian" pitchFamily="82" charset="0"/>
              </a:rPr>
              <a:t>                          </a:t>
            </a:r>
            <a:r>
              <a:rPr lang="en-IN" sz="2000" dirty="0" smtClean="0">
                <a:solidFill>
                  <a:srgbClr val="00B050"/>
                </a:solidFill>
                <a:latin typeface="Algerian" pitchFamily="82" charset="0"/>
              </a:rPr>
              <a:t>Prof. </a:t>
            </a:r>
            <a:r>
              <a:rPr lang="en-IN" sz="2000" dirty="0" smtClean="0">
                <a:solidFill>
                  <a:srgbClr val="00B050"/>
                </a:solidFill>
                <a:latin typeface="Algerian" pitchFamily="82" charset="0"/>
              </a:rPr>
              <a:t>Sony </a:t>
            </a:r>
            <a:r>
              <a:rPr lang="en-IN" sz="2000" dirty="0" err="1" smtClean="0">
                <a:solidFill>
                  <a:srgbClr val="00B050"/>
                </a:solidFill>
                <a:latin typeface="Algerian" pitchFamily="82" charset="0"/>
              </a:rPr>
              <a:t>achamma</a:t>
            </a:r>
            <a:r>
              <a:rPr lang="en-IN" sz="2000" dirty="0" smtClean="0">
                <a:solidFill>
                  <a:srgbClr val="00B050"/>
                </a:solidFill>
                <a:latin typeface="Algerian" pitchFamily="82" charset="0"/>
              </a:rPr>
              <a:t> </a:t>
            </a:r>
            <a:r>
              <a:rPr lang="en-IN" sz="2000" dirty="0" err="1" smtClean="0">
                <a:solidFill>
                  <a:srgbClr val="00B050"/>
                </a:solidFill>
                <a:latin typeface="Algerian" pitchFamily="82" charset="0"/>
              </a:rPr>
              <a:t>thomas</a:t>
            </a:r>
            <a:endParaRPr lang="en-IN" sz="2000" dirty="0">
              <a:solidFill>
                <a:srgbClr val="00B050"/>
              </a:solidFill>
              <a:latin typeface="Algerian" pitchFamily="8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68940"/>
          </a:xfrm>
        </p:spPr>
        <p:txBody>
          <a:bodyPr>
            <a:normAutofit/>
          </a:bodyPr>
          <a:lstStyle/>
          <a:p>
            <a:r>
              <a:rPr lang="en-IN" dirty="0" smtClean="0"/>
              <a:t/>
            </a:r>
            <a:br>
              <a:rPr lang="en-IN" dirty="0" smtClean="0"/>
            </a:br>
            <a:r>
              <a:rPr lang="en-IN" b="1" dirty="0" smtClean="0">
                <a:solidFill>
                  <a:schemeClr val="accent5">
                    <a:lumMod val="75000"/>
                  </a:schemeClr>
                </a:solidFill>
                <a:latin typeface="Bahnschrift Condensed" pitchFamily="34" charset="0"/>
              </a:rPr>
              <a:t>HUMAN RIGHTS</a:t>
            </a:r>
            <a:endParaRPr lang="en-IN" b="1" dirty="0">
              <a:solidFill>
                <a:schemeClr val="accent5">
                  <a:lumMod val="75000"/>
                </a:schemeClr>
              </a:solidFill>
              <a:latin typeface="Bahnschrift Condensed"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HUMAN RIGHTS</a:t>
            </a:r>
            <a:endParaRPr lang="en-IN" dirty="0">
              <a:solidFill>
                <a:srgbClr val="FF0000"/>
              </a:solidFill>
            </a:endParaRPr>
          </a:p>
        </p:txBody>
      </p:sp>
      <p:sp>
        <p:nvSpPr>
          <p:cNvPr id="3" name="Content Placeholder 2"/>
          <p:cNvSpPr>
            <a:spLocks noGrp="1"/>
          </p:cNvSpPr>
          <p:nvPr>
            <p:ph idx="1"/>
          </p:nvPr>
        </p:nvSpPr>
        <p:spPr/>
        <p:txBody>
          <a:bodyPr>
            <a:normAutofit/>
          </a:bodyPr>
          <a:lstStyle/>
          <a:p>
            <a:pPr algn="just">
              <a:buNone/>
            </a:pPr>
            <a:r>
              <a:rPr lang="en-IN" dirty="0" smtClean="0">
                <a:solidFill>
                  <a:srgbClr val="7030A0"/>
                </a:solidFill>
              </a:rPr>
              <a:t>Human Rights are rights inherent to all human beings, regardless of race, sex, nationality, ethnicity, language, religion or any other status. Human rights include the right to life and liberty, freedom from slavery and torture, freedom of opinion and expression, the right to work and education and many more. Everyone is entitled to this rights without discrimination.</a:t>
            </a:r>
          </a:p>
          <a:p>
            <a:pPr>
              <a:buNone/>
            </a:pPr>
            <a:endParaRPr lang="en-IN" dirty="0">
              <a:solidFill>
                <a:srgbClr val="7030A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solidFill>
                  <a:srgbClr val="FF0000"/>
                </a:solidFill>
              </a:rPr>
              <a:t>Basic Characteristics of Human Rights</a:t>
            </a:r>
            <a:br>
              <a:rPr lang="en-IN" dirty="0" smtClean="0">
                <a:solidFill>
                  <a:srgbClr val="FF0000"/>
                </a:solidFill>
              </a:rPr>
            </a:br>
            <a:endParaRPr lang="en-IN"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lgn="just"/>
            <a:r>
              <a:rPr lang="en-IN" dirty="0" smtClean="0"/>
              <a:t> </a:t>
            </a:r>
            <a:r>
              <a:rPr lang="en-IN" b="1" dirty="0" smtClean="0">
                <a:solidFill>
                  <a:srgbClr val="C00000"/>
                </a:solidFill>
              </a:rPr>
              <a:t>Inherent</a:t>
            </a:r>
            <a:r>
              <a:rPr lang="en-IN" dirty="0" smtClean="0">
                <a:solidFill>
                  <a:srgbClr val="C00000"/>
                </a:solidFill>
              </a:rPr>
              <a:t>: </a:t>
            </a:r>
            <a:r>
              <a:rPr lang="en-IN" dirty="0" smtClean="0">
                <a:solidFill>
                  <a:srgbClr val="7030A0"/>
                </a:solidFill>
              </a:rPr>
              <a:t>Human Rights are inherent because they are not granted by any person or authority</a:t>
            </a:r>
          </a:p>
          <a:p>
            <a:pPr algn="just"/>
            <a:r>
              <a:rPr lang="en-IN" b="1" dirty="0" smtClean="0">
                <a:solidFill>
                  <a:srgbClr val="C00000"/>
                </a:solidFill>
              </a:rPr>
              <a:t> Fundamental: </a:t>
            </a:r>
            <a:r>
              <a:rPr lang="en-IN" dirty="0" smtClean="0">
                <a:solidFill>
                  <a:srgbClr val="7030A0"/>
                </a:solidFill>
              </a:rPr>
              <a:t>Human Rare fundamental rights because without them the life and dignity of man will be meaningless</a:t>
            </a:r>
          </a:p>
          <a:p>
            <a:pPr algn="just"/>
            <a:r>
              <a:rPr lang="en-IN" dirty="0" smtClean="0">
                <a:solidFill>
                  <a:srgbClr val="C00000"/>
                </a:solidFill>
              </a:rPr>
              <a:t> </a:t>
            </a:r>
            <a:r>
              <a:rPr lang="en-IN" b="1" dirty="0" smtClean="0">
                <a:solidFill>
                  <a:srgbClr val="C00000"/>
                </a:solidFill>
              </a:rPr>
              <a:t>Inalienable: </a:t>
            </a:r>
            <a:r>
              <a:rPr lang="en-IN" dirty="0" smtClean="0">
                <a:solidFill>
                  <a:srgbClr val="7030A0"/>
                </a:solidFill>
              </a:rPr>
              <a:t>Human Rights cannot be taken away, no one has the right to deprive another person of them for any reason.</a:t>
            </a:r>
          </a:p>
          <a:p>
            <a:pPr algn="just"/>
            <a:r>
              <a:rPr lang="en-IN" dirty="0" smtClean="0">
                <a:solidFill>
                  <a:srgbClr val="C00000"/>
                </a:solidFill>
              </a:rPr>
              <a:t> </a:t>
            </a:r>
            <a:r>
              <a:rPr lang="en-IN" b="1" dirty="0" err="1" smtClean="0">
                <a:solidFill>
                  <a:srgbClr val="C00000"/>
                </a:solidFill>
              </a:rPr>
              <a:t>Imprescriptible</a:t>
            </a:r>
            <a:r>
              <a:rPr lang="en-IN" b="1" dirty="0" smtClean="0">
                <a:solidFill>
                  <a:srgbClr val="C00000"/>
                </a:solidFill>
              </a:rPr>
              <a:t>: </a:t>
            </a:r>
            <a:r>
              <a:rPr lang="en-IN" dirty="0" smtClean="0">
                <a:solidFill>
                  <a:srgbClr val="7030A0"/>
                </a:solidFill>
              </a:rPr>
              <a:t>Human Rights do not prescribe and cannot be lost even if man fails to use or assert them.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IN" b="1" dirty="0" smtClean="0">
                <a:solidFill>
                  <a:srgbClr val="C00000"/>
                </a:solidFill>
              </a:rPr>
              <a:t>Indivisible: </a:t>
            </a:r>
            <a:r>
              <a:rPr lang="en-IN" dirty="0" smtClean="0">
                <a:solidFill>
                  <a:srgbClr val="7030A0"/>
                </a:solidFill>
              </a:rPr>
              <a:t>To live in dignity all human being are entitled to freedom, security and decent standards of living. Human Rights are indivisible, they are not capable of being divided.</a:t>
            </a:r>
          </a:p>
          <a:p>
            <a:pPr algn="just"/>
            <a:r>
              <a:rPr lang="en-IN" dirty="0" smtClean="0">
                <a:solidFill>
                  <a:srgbClr val="C00000"/>
                </a:solidFill>
              </a:rPr>
              <a:t> </a:t>
            </a:r>
            <a:r>
              <a:rPr lang="en-IN" b="1" dirty="0" smtClean="0">
                <a:solidFill>
                  <a:srgbClr val="C00000"/>
                </a:solidFill>
              </a:rPr>
              <a:t>Universal: </a:t>
            </a:r>
            <a:r>
              <a:rPr lang="en-IN" dirty="0" smtClean="0">
                <a:solidFill>
                  <a:srgbClr val="7030A0"/>
                </a:solidFill>
              </a:rPr>
              <a:t>Human Rights are universal in application and they apply irrespective of ones origin, status or condition, place were one lives.</a:t>
            </a:r>
          </a:p>
          <a:p>
            <a:pPr algn="just"/>
            <a:r>
              <a:rPr lang="en-IN" dirty="0" smtClean="0">
                <a:solidFill>
                  <a:srgbClr val="C00000"/>
                </a:solidFill>
              </a:rPr>
              <a:t> </a:t>
            </a:r>
            <a:r>
              <a:rPr lang="en-IN" b="1" dirty="0" smtClean="0">
                <a:solidFill>
                  <a:srgbClr val="C00000"/>
                </a:solidFill>
              </a:rPr>
              <a:t>Interdependent: </a:t>
            </a:r>
            <a:r>
              <a:rPr lang="en-IN" dirty="0" smtClean="0">
                <a:solidFill>
                  <a:srgbClr val="7030A0"/>
                </a:solidFill>
              </a:rPr>
              <a:t>Human Rights are interdependent because the fulfilment or exercise or one cannot be had without the realisation of the others.</a:t>
            </a:r>
            <a:endParaRPr lang="en-IN" dirty="0">
              <a:solidFill>
                <a:srgbClr val="7030A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smtClean="0"/>
          </a:p>
          <a:p>
            <a:endParaRPr lang="en-IN" dirty="0" smtClean="0"/>
          </a:p>
          <a:p>
            <a:endParaRPr lang="en-IN" dirty="0" smtClean="0"/>
          </a:p>
          <a:p>
            <a:r>
              <a:rPr lang="en-IN" sz="4400" dirty="0" smtClean="0">
                <a:solidFill>
                  <a:srgbClr val="FF0000"/>
                </a:solidFill>
              </a:rPr>
              <a:t>                    THANK YOU </a:t>
            </a:r>
            <a:endParaRPr lang="en-IN" sz="4400"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257</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MARTHOMA COLLEGE, THIRUVALLA   DEPARTMENT OF POLITICAL SCIENCE     </vt:lpstr>
      <vt:lpstr>Slide 2</vt:lpstr>
      <vt:lpstr> HUMAN RIGHTS</vt:lpstr>
      <vt:lpstr>HUMAN RIGHTS</vt:lpstr>
      <vt:lpstr>Basic Characteristics of Human Rights </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MARTHOMA COLLEGE, THIRUVALLA   DEPARTMENT OF POLITICAL SCIENCE</dc:title>
  <dc:creator>pol</dc:creator>
  <cp:lastModifiedBy>pol</cp:lastModifiedBy>
  <cp:revision>8</cp:revision>
  <dcterms:created xsi:type="dcterms:W3CDTF">2019-07-16T07:16:01Z</dcterms:created>
  <dcterms:modified xsi:type="dcterms:W3CDTF">2019-07-16T09:59:39Z</dcterms:modified>
</cp:coreProperties>
</file>