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25" r:id="rId4"/>
    <p:sldId id="258" r:id="rId5"/>
    <p:sldId id="259" r:id="rId6"/>
    <p:sldId id="260" r:id="rId7"/>
    <p:sldId id="261" r:id="rId8"/>
    <p:sldId id="263" r:id="rId9"/>
    <p:sldId id="264" r:id="rId10"/>
    <p:sldId id="262" r:id="rId11"/>
    <p:sldId id="266" r:id="rId12"/>
    <p:sldId id="267" r:id="rId13"/>
    <p:sldId id="273" r:id="rId14"/>
    <p:sldId id="275" r:id="rId15"/>
    <p:sldId id="277" r:id="rId16"/>
    <p:sldId id="287" r:id="rId17"/>
    <p:sldId id="288" r:id="rId18"/>
    <p:sldId id="289" r:id="rId19"/>
    <p:sldId id="296" r:id="rId20"/>
    <p:sldId id="304" r:id="rId21"/>
    <p:sldId id="305" r:id="rId22"/>
    <p:sldId id="297" r:id="rId23"/>
    <p:sldId id="307" r:id="rId24"/>
    <p:sldId id="306" r:id="rId25"/>
    <p:sldId id="308" r:id="rId26"/>
    <p:sldId id="309" r:id="rId27"/>
    <p:sldId id="298" r:id="rId28"/>
    <p:sldId id="299" r:id="rId29"/>
    <p:sldId id="301" r:id="rId30"/>
    <p:sldId id="319" r:id="rId31"/>
    <p:sldId id="302" r:id="rId32"/>
    <p:sldId id="321" r:id="rId33"/>
    <p:sldId id="322" r:id="rId34"/>
    <p:sldId id="323" r:id="rId35"/>
    <p:sldId id="320" r:id="rId36"/>
    <p:sldId id="303" r:id="rId37"/>
    <p:sldId id="324" r:id="rId38"/>
    <p:sldId id="300" r:id="rId39"/>
    <p:sldId id="284" r:id="rId40"/>
    <p:sldId id="282" r:id="rId41"/>
    <p:sldId id="283" r:id="rId42"/>
    <p:sldId id="278" r:id="rId43"/>
    <p:sldId id="279" r:id="rId44"/>
    <p:sldId id="280" r:id="rId45"/>
    <p:sldId id="281" r:id="rId46"/>
    <p:sldId id="276" r:id="rId47"/>
    <p:sldId id="285" r:id="rId48"/>
    <p:sldId id="286" r:id="rId49"/>
    <p:sldId id="290" r:id="rId50"/>
    <p:sldId id="291" r:id="rId51"/>
    <p:sldId id="292" r:id="rId52"/>
    <p:sldId id="293" r:id="rId53"/>
    <p:sldId id="294" r:id="rId54"/>
    <p:sldId id="295" r:id="rId55"/>
    <p:sldId id="317" r:id="rId56"/>
    <p:sldId id="310" r:id="rId57"/>
    <p:sldId id="311" r:id="rId58"/>
    <p:sldId id="312" r:id="rId59"/>
    <p:sldId id="313" r:id="rId60"/>
    <p:sldId id="314" r:id="rId61"/>
    <p:sldId id="315" r:id="rId62"/>
    <p:sldId id="316" r:id="rId63"/>
    <p:sldId id="318" r:id="rId64"/>
    <p:sldId id="326" r:id="rId65"/>
    <p:sldId id="32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02" autoAdjust="0"/>
    <p:restoredTop sz="94660"/>
  </p:normalViewPr>
  <p:slideViewPr>
    <p:cSldViewPr>
      <p:cViewPr varScale="1">
        <p:scale>
          <a:sx n="68" d="100"/>
          <a:sy n="68" d="100"/>
        </p:scale>
        <p:origin x="-16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DE209708-A16C-4B8D-A05C-E4F25C70A53E}"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E209708-A16C-4B8D-A05C-E4F25C70A53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E209708-A16C-4B8D-A05C-E4F25C70A53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E209708-A16C-4B8D-A05C-E4F25C70A53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E209708-A16C-4B8D-A05C-E4F25C70A53E}"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E209708-A16C-4B8D-A05C-E4F25C70A53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E209708-A16C-4B8D-A05C-E4F25C70A53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E209708-A16C-4B8D-A05C-E4F25C70A53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E209708-A16C-4B8D-A05C-E4F25C70A53E}"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E209708-A16C-4B8D-A05C-E4F25C70A53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53BD0B2-9804-4F3A-8073-39374D431BA4}" type="datetimeFigureOut">
              <a:rPr lang="en-GB" smtClean="0"/>
              <a:pPr/>
              <a:t>16/07/2019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E209708-A16C-4B8D-A05C-E4F25C70A53E}"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53BD0B2-9804-4F3A-8073-39374D431BA4}" type="datetimeFigureOut">
              <a:rPr lang="en-GB" smtClean="0"/>
              <a:pPr/>
              <a:t>16/07/2019</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E209708-A16C-4B8D-A05C-E4F25C70A53E}"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1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hyperlink" Target="Movie%20clips/Triumph%20of%20the%20Will%20-%20Marching.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ovie%20clips/The%20Shawshank%20Redemption%20-%20Helicopter%20Shot%20in%20Single%20Take.mp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ovie%20clips/Tilt%20up%20shot%20of%20a%20grouping%20of%20skyscrapers%20in%20New%20York%20City..mp4" TargetMode="External"/><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ovie%20clips/Slow%20panning%20shot%20of%20older%20buildings%20in%20NYC..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ovie%20clips/Pulp%20Fiction%20_The%20Gold%20Watch_%20Tracking%20Shot%20(HD).mp4" TargetMode="External"/><Relationship Id="rId2" Type="http://schemas.openxmlformats.org/officeDocument/2006/relationships/hyperlink" Target="Movie%20clips/Le%20Plaisir%20-%20Crane%20Shot.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ovie%20clips/The%20Battleship%20Potemkin%20-%20Sergei%20Eisenstein%20-%201925%20Odessa%20steps%20-%20Rhythmic.mp4" TargetMode="External"/><Relationship Id="rId2" Type="http://schemas.openxmlformats.org/officeDocument/2006/relationships/hyperlink" Target="Movie%20clips/Kuleshov%20Effect%20_%20Effetto%20Kuleshov.mp4" TargetMode="External"/><Relationship Id="rId1" Type="http://schemas.openxmlformats.org/officeDocument/2006/relationships/slideLayout" Target="../slideLayouts/slideLayout2.xml"/><Relationship Id="rId4" Type="http://schemas.openxmlformats.org/officeDocument/2006/relationships/hyperlink" Target="Movie%20clips/MIse%20en%20Scene.mp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Layout" Target="../slideLayouts/slideLayout2.xml"/><Relationship Id="rId1" Type="http://schemas.openxmlformats.org/officeDocument/2006/relationships/video" Target="file:///E:\ACADEMICS%20ME\Acad\MA%20III%20Sem\Texts%20and%20Performance\Movie%20clips\The%20Shawshank%20Redemption%20-%20Helicopter%20Shot%20in%20Single%20Take.mp4" TargetMode="Externa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Layout" Target="../slideLayouts/slideLayout2.xml"/><Relationship Id="rId1" Type="http://schemas.openxmlformats.org/officeDocument/2006/relationships/video" Target="file:///E:\ACADEMICS%20ME\Acad\MA%20III%20Sem\Texts%20and%20Performance\Movie%20clips\Tilt%20up%20shot%20of%20a%20grouping%20of%20skyscrapers%20in%20New%20York%20City..mp4" TargetMode="Externa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Layout" Target="../slideLayouts/slideLayout2.xml"/><Relationship Id="rId1" Type="http://schemas.openxmlformats.org/officeDocument/2006/relationships/video" Target="file:///E:\ACADEMICS%20ME\Acad\MA%20III%20Sem\Texts%20and%20Performance\Movie%20clips\Slow%20panning%20shot%20of%20older%20buildings%20in%20NYC..mp4" TargetMode="Externa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Layout" Target="../slideLayouts/slideLayout2.xml"/><Relationship Id="rId1" Type="http://schemas.openxmlformats.org/officeDocument/2006/relationships/video" Target="file:///E:\ACADEMICS%20ME\Acad\MA%20III%20Sem\Texts%20and%20Performance\Movie%20clips\Le%20Plaisir%20-%20Crane%20Shot.mp4" TargetMode="Externa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Layout" Target="../slideLayouts/slideLayout2.xml"/><Relationship Id="rId1" Type="http://schemas.openxmlformats.org/officeDocument/2006/relationships/video" Target="file:///E:\ACADEMICS%20ME\Acad\MA%20III%20Sem\Texts%20and%20Performance\Movie%20clips\Pulp%20Fiction%20_The%20Gold%20Watch_%20Tracking%20Shot%20(HD).mp4" TargetMode="Externa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ovie%20clips/Continuity%20Error_%20GLADIATOR%20(2000).mp4" TargetMode="Externa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268760"/>
            <a:ext cx="7406640" cy="1472184"/>
          </a:xfrm>
        </p:spPr>
        <p:txBody>
          <a:bodyPr/>
          <a:lstStyle/>
          <a:p>
            <a:r>
              <a:rPr lang="en-US" b="1" dirty="0"/>
              <a:t>Elements of </a:t>
            </a:r>
            <a:r>
              <a:rPr lang="en-US" b="1" dirty="0" smtClean="0"/>
              <a:t>Film</a:t>
            </a:r>
            <a:endParaRPr lang="en-GB" dirty="0"/>
          </a:p>
        </p:txBody>
      </p:sp>
      <p:sp>
        <p:nvSpPr>
          <p:cNvPr id="3" name="Subtitle 2"/>
          <p:cNvSpPr>
            <a:spLocks noGrp="1"/>
          </p:cNvSpPr>
          <p:nvPr>
            <p:ph type="subTitle" idx="1"/>
          </p:nvPr>
        </p:nvSpPr>
        <p:spPr>
          <a:xfrm>
            <a:off x="1331640" y="3861048"/>
            <a:ext cx="7406640" cy="1752600"/>
          </a:xfrm>
        </p:spPr>
        <p:txBody>
          <a:bodyPr>
            <a:normAutofit lnSpcReduction="10000"/>
          </a:bodyPr>
          <a:lstStyle/>
          <a:p>
            <a:pPr algn="ctr"/>
            <a:r>
              <a:rPr lang="en-GB" dirty="0" err="1" smtClean="0"/>
              <a:t>Rahul</a:t>
            </a:r>
            <a:r>
              <a:rPr lang="en-GB" dirty="0" smtClean="0"/>
              <a:t> N</a:t>
            </a:r>
          </a:p>
          <a:p>
            <a:pPr algn="ctr"/>
            <a:r>
              <a:rPr lang="en-GB" dirty="0" smtClean="0"/>
              <a:t>Assistant Professor</a:t>
            </a:r>
          </a:p>
          <a:p>
            <a:pPr algn="ctr"/>
            <a:r>
              <a:rPr lang="en-GB" dirty="0" smtClean="0"/>
              <a:t>Department of </a:t>
            </a:r>
            <a:r>
              <a:rPr lang="en-GB" dirty="0" smtClean="0"/>
              <a:t>English</a:t>
            </a:r>
            <a:endParaRPr lang="en-GB" dirty="0" smtClean="0"/>
          </a:p>
          <a:p>
            <a:pPr algn="ctr"/>
            <a:r>
              <a:rPr lang="en-GB" dirty="0" smtClean="0"/>
              <a:t>Mar </a:t>
            </a:r>
            <a:r>
              <a:rPr lang="en-GB" dirty="0" err="1" smtClean="0"/>
              <a:t>Thoma</a:t>
            </a:r>
            <a:r>
              <a:rPr lang="en-GB" dirty="0" smtClean="0"/>
              <a:t> College, </a:t>
            </a:r>
            <a:r>
              <a:rPr lang="en-GB" dirty="0" err="1" smtClean="0"/>
              <a:t>Tiruvalla</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Camera and Image</a:t>
            </a:r>
            <a:endParaRPr lang="en-GB" dirty="0"/>
          </a:p>
        </p:txBody>
      </p:sp>
      <p:sp>
        <p:nvSpPr>
          <p:cNvPr id="3" name="Content Placeholder 2"/>
          <p:cNvSpPr>
            <a:spLocks noGrp="1"/>
          </p:cNvSpPr>
          <p:nvPr>
            <p:ph idx="1"/>
          </p:nvPr>
        </p:nvSpPr>
        <p:spPr>
          <a:xfrm>
            <a:off x="1187624" y="1447800"/>
            <a:ext cx="7746064" cy="4800600"/>
          </a:xfrm>
        </p:spPr>
        <p:txBody>
          <a:bodyPr/>
          <a:lstStyle/>
          <a:p>
            <a:r>
              <a:rPr lang="en-US" b="1" dirty="0" smtClean="0"/>
              <a:t>The Non-Presence of the Camera</a:t>
            </a:r>
            <a:endParaRPr lang="en-IN" dirty="0" smtClean="0"/>
          </a:p>
          <a:p>
            <a:r>
              <a:rPr lang="en-US" b="1" dirty="0" smtClean="0"/>
              <a:t>The Shape of the Image</a:t>
            </a:r>
            <a:endParaRPr lang="en-IN" dirty="0" smtClean="0"/>
          </a:p>
          <a:p>
            <a:r>
              <a:rPr lang="en-US" b="1" dirty="0" smtClean="0"/>
              <a:t>The Image and its Physical Representation</a:t>
            </a:r>
            <a:endParaRPr lang="en-IN" dirty="0" smtClean="0"/>
          </a:p>
          <a:p>
            <a:r>
              <a:rPr lang="en-US" b="1" dirty="0" smtClean="0"/>
              <a:t>The Distance Between Camera and Object</a:t>
            </a:r>
            <a:endParaRPr lang="en-IN" dirty="0" smtClean="0"/>
          </a:p>
          <a:p>
            <a:r>
              <a:rPr lang="en-US" b="1" dirty="0" smtClean="0"/>
              <a:t>The Movement of the Camera</a:t>
            </a:r>
            <a:endParaRPr lang="en-IN" dirty="0" smtClean="0"/>
          </a:p>
          <a:p>
            <a:pPr>
              <a:buNone/>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The Non-Presence of the Camera</a:t>
            </a:r>
            <a:r>
              <a:rPr lang="en-IN" dirty="0" smtClean="0"/>
              <a:t/>
            </a:r>
            <a:br>
              <a:rPr lang="en-IN" dirty="0" smtClean="0"/>
            </a:br>
            <a:endParaRPr lang="en-GB" dirty="0"/>
          </a:p>
        </p:txBody>
      </p:sp>
      <p:sp>
        <p:nvSpPr>
          <p:cNvPr id="3" name="Content Placeholder 2"/>
          <p:cNvSpPr>
            <a:spLocks noGrp="1"/>
          </p:cNvSpPr>
          <p:nvPr>
            <p:ph idx="1"/>
          </p:nvPr>
        </p:nvSpPr>
        <p:spPr>
          <a:xfrm>
            <a:off x="1187624" y="1052736"/>
            <a:ext cx="7746064" cy="5805264"/>
          </a:xfrm>
        </p:spPr>
        <p:txBody>
          <a:bodyPr>
            <a:normAutofit fontScale="92500" lnSpcReduction="20000"/>
          </a:bodyPr>
          <a:lstStyle/>
          <a:p>
            <a:pPr lvl="0"/>
            <a:r>
              <a:rPr lang="en-US" dirty="0" smtClean="0"/>
              <a:t>Camera – line of division between the photographed and the perceiving (spectator/character/implied observer).</a:t>
            </a:r>
            <a:endParaRPr lang="en-IN" dirty="0" smtClean="0"/>
          </a:p>
          <a:p>
            <a:pPr lvl="0"/>
            <a:r>
              <a:rPr lang="en-US" dirty="0" smtClean="0"/>
              <a:t>Things in front are shown, and when the camera moves to face the area behind, we do not see the director or others – free from all traces of production. </a:t>
            </a:r>
            <a:endParaRPr lang="en-IN" dirty="0" smtClean="0"/>
          </a:p>
          <a:p>
            <a:pPr lvl="0"/>
            <a:r>
              <a:rPr lang="en-US" dirty="0" smtClean="0"/>
              <a:t>180° rule – camera is limited to take in from one edge of a hypothetical semi circle.</a:t>
            </a:r>
            <a:endParaRPr lang="en-IN" dirty="0" smtClean="0"/>
          </a:p>
          <a:p>
            <a:pPr lvl="0"/>
            <a:r>
              <a:rPr lang="en-US" dirty="0" smtClean="0"/>
              <a:t>Directors have used a single shot that rotates the camera in a complete circle, showing ‘everything’.  Yet nothing is ‘revealed’ here.</a:t>
            </a:r>
            <a:endParaRPr lang="en-IN" dirty="0" smtClean="0"/>
          </a:p>
          <a:p>
            <a:pPr lvl="0"/>
            <a:r>
              <a:rPr lang="en-US" dirty="0" smtClean="0"/>
              <a:t>The mystery of the camera and its invisible place is preserved.</a:t>
            </a:r>
            <a:endParaRPr lang="en-IN"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The Shape of the Image</a:t>
            </a:r>
            <a:r>
              <a:rPr lang="en-IN" sz="3000" dirty="0" smtClean="0"/>
              <a:t/>
            </a:r>
            <a:br>
              <a:rPr lang="en-IN" sz="3000" dirty="0" smtClean="0"/>
            </a:br>
            <a:endParaRPr lang="en-GB" sz="3000" dirty="0"/>
          </a:p>
        </p:txBody>
      </p:sp>
      <p:sp>
        <p:nvSpPr>
          <p:cNvPr id="3" name="Content Placeholder 2"/>
          <p:cNvSpPr>
            <a:spLocks noGrp="1"/>
          </p:cNvSpPr>
          <p:nvPr>
            <p:ph idx="1"/>
          </p:nvPr>
        </p:nvSpPr>
        <p:spPr>
          <a:xfrm>
            <a:off x="1043608" y="1124744"/>
            <a:ext cx="8100392" cy="5733256"/>
          </a:xfrm>
        </p:spPr>
        <p:txBody>
          <a:bodyPr>
            <a:normAutofit fontScale="85000" lnSpcReduction="20000"/>
          </a:bodyPr>
          <a:lstStyle/>
          <a:p>
            <a:pPr lvl="0"/>
            <a:r>
              <a:rPr lang="en-US" dirty="0" smtClean="0"/>
              <a:t>Images must be centralized – spectators get disconcerted if image spills over the screen.</a:t>
            </a:r>
            <a:endParaRPr lang="en-IN" dirty="0" smtClean="0"/>
          </a:p>
          <a:p>
            <a:pPr lvl="0"/>
            <a:r>
              <a:rPr lang="en-US" dirty="0" smtClean="0"/>
              <a:t>The frame enables to put the image in a central position.</a:t>
            </a:r>
            <a:endParaRPr lang="en-IN" dirty="0" smtClean="0"/>
          </a:p>
          <a:p>
            <a:pPr lvl="0"/>
            <a:r>
              <a:rPr lang="en-US" dirty="0" smtClean="0"/>
              <a:t>The shape of the images/‘aspect ratio’ has changed from 1.33:1 in 1950s to a ‘standard’ of 1.85:1, and even 2.55:1.</a:t>
            </a:r>
            <a:endParaRPr lang="en-IN" dirty="0" smtClean="0"/>
          </a:p>
          <a:p>
            <a:pPr lvl="0"/>
            <a:r>
              <a:rPr lang="en-US" dirty="0" smtClean="0"/>
              <a:t>Still, the tendency of the spectator is to look toward the centre of the image. This is a tradition of perspective originating in </a:t>
            </a:r>
            <a:r>
              <a:rPr lang="en-US" dirty="0" smtClean="0">
                <a:hlinkClick r:id="rId2" action="ppaction://hlinksldjump"/>
              </a:rPr>
              <a:t>paintings of 15</a:t>
            </a:r>
            <a:r>
              <a:rPr lang="en-US" baseline="30000" dirty="0" smtClean="0">
                <a:hlinkClick r:id="rId2" action="ppaction://hlinksldjump"/>
              </a:rPr>
              <a:t>th</a:t>
            </a:r>
            <a:r>
              <a:rPr lang="en-US" dirty="0" smtClean="0">
                <a:hlinkClick r:id="rId2" action="ppaction://hlinksldjump"/>
              </a:rPr>
              <a:t> century</a:t>
            </a:r>
            <a:r>
              <a:rPr lang="en-US" dirty="0" smtClean="0"/>
              <a:t>, congruent with the converging focal planes of the eye. (Paintings by </a:t>
            </a:r>
            <a:r>
              <a:rPr lang="en-US" dirty="0" smtClean="0">
                <a:hlinkClick r:id="rId3" action="ppaction://hlinksldjump"/>
              </a:rPr>
              <a:t>Jackson Pollock </a:t>
            </a:r>
            <a:r>
              <a:rPr lang="en-US" dirty="0" smtClean="0"/>
              <a:t>/</a:t>
            </a:r>
            <a:r>
              <a:rPr lang="en-US" dirty="0" smtClean="0">
                <a:hlinkClick r:id="rId4" action="ppaction://hlinksldjump"/>
              </a:rPr>
              <a:t>Andy Warhol </a:t>
            </a:r>
            <a:r>
              <a:rPr lang="en-US" dirty="0" smtClean="0"/>
              <a:t>try to combat this gravitational pull)</a:t>
            </a:r>
            <a:endParaRPr lang="en-IN" dirty="0" smtClean="0"/>
          </a:p>
          <a:p>
            <a:pPr lvl="0"/>
            <a:r>
              <a:rPr lang="en-US" dirty="0" smtClean="0"/>
              <a:t>The culturally inherited perspective laws make us infer planar depth. Perspective painting.</a:t>
            </a:r>
            <a:endParaRPr lang="en-IN"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normAutofit/>
          </a:bodyPr>
          <a:lstStyle/>
          <a:p>
            <a:r>
              <a:rPr lang="en-GB" sz="3200" dirty="0" smtClean="0"/>
              <a:t>The Shape of the Image Contd.</a:t>
            </a:r>
            <a:endParaRPr lang="en-GB" sz="3200" dirty="0"/>
          </a:p>
        </p:txBody>
      </p:sp>
      <p:sp>
        <p:nvSpPr>
          <p:cNvPr id="3" name="Content Placeholder 2"/>
          <p:cNvSpPr>
            <a:spLocks noGrp="1"/>
          </p:cNvSpPr>
          <p:nvPr>
            <p:ph idx="1"/>
          </p:nvPr>
        </p:nvSpPr>
        <p:spPr>
          <a:xfrm>
            <a:off x="899592" y="1196752"/>
            <a:ext cx="8034096" cy="5661248"/>
          </a:xfrm>
        </p:spPr>
        <p:txBody>
          <a:bodyPr>
            <a:normAutofit fontScale="77500" lnSpcReduction="20000"/>
          </a:bodyPr>
          <a:lstStyle/>
          <a:p>
            <a:pPr lvl="0"/>
            <a:r>
              <a:rPr lang="en-US" dirty="0" smtClean="0"/>
              <a:t>Films that utilize perspective are doubly </a:t>
            </a:r>
            <a:r>
              <a:rPr lang="en-US" dirty="0" err="1" smtClean="0"/>
              <a:t>centred</a:t>
            </a:r>
            <a:r>
              <a:rPr lang="en-US" dirty="0" smtClean="0"/>
              <a:t>. Images place the most significant action in the centre of the frame, and the sightlines in the composition move to a limitless horizon at the rear centre of the image.</a:t>
            </a:r>
          </a:p>
          <a:p>
            <a:r>
              <a:rPr lang="en-US" b="1" dirty="0" smtClean="0"/>
              <a:t>Composition</a:t>
            </a:r>
            <a:r>
              <a:rPr lang="en-US" dirty="0" smtClean="0"/>
              <a:t> – evokes the distribution of parts within the frame. </a:t>
            </a:r>
          </a:p>
          <a:p>
            <a:r>
              <a:rPr lang="en-US" dirty="0" smtClean="0"/>
              <a:t>An image can be made to seem rigid – marching troops (</a:t>
            </a:r>
            <a:r>
              <a:rPr lang="en-US" dirty="0" err="1" smtClean="0"/>
              <a:t>Leni</a:t>
            </a:r>
            <a:r>
              <a:rPr lang="en-US" dirty="0" smtClean="0"/>
              <a:t> </a:t>
            </a:r>
            <a:r>
              <a:rPr lang="en-US" dirty="0" err="1" smtClean="0"/>
              <a:t>Reinfenstahl’s</a:t>
            </a:r>
            <a:r>
              <a:rPr lang="en-US" dirty="0" smtClean="0"/>
              <a:t> </a:t>
            </a:r>
            <a:r>
              <a:rPr lang="en-US" i="1" dirty="0" smtClean="0">
                <a:hlinkClick r:id="rId2" action="ppaction://hlinkfile"/>
              </a:rPr>
              <a:t>Triumph of the Will</a:t>
            </a:r>
            <a:r>
              <a:rPr lang="en-US" dirty="0" smtClean="0"/>
              <a:t>)/dancing chorus line in a musical lend fixity. </a:t>
            </a:r>
          </a:p>
          <a:p>
            <a:r>
              <a:rPr lang="en-US" dirty="0" smtClean="0"/>
              <a:t>Sculptural immobility lent by solemn architecture (</a:t>
            </a:r>
            <a:r>
              <a:rPr lang="en-US" dirty="0" smtClean="0">
                <a:hlinkClick r:id="rId3" action="ppaction://hlinksldjump"/>
              </a:rPr>
              <a:t>German Expressionists</a:t>
            </a:r>
            <a:r>
              <a:rPr lang="en-US" dirty="0" smtClean="0"/>
              <a:t>) and massive structures (Orson Welles). </a:t>
            </a:r>
          </a:p>
          <a:p>
            <a:r>
              <a:rPr lang="en-US" dirty="0" smtClean="0"/>
              <a:t>Fluidity by making people and objects to be in motion through the frame (Howard Hawks). </a:t>
            </a:r>
          </a:p>
          <a:p>
            <a:r>
              <a:rPr lang="en-US" dirty="0" smtClean="0"/>
              <a:t>Frame is also used as an insufficient container as by Jean Renoir.</a:t>
            </a:r>
            <a:endParaRPr lang="en-IN" dirty="0" smtClean="0"/>
          </a:p>
          <a:p>
            <a:pPr lvl="0"/>
            <a:endParaRPr lang="en-IN"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6090"/>
          </a:xfrm>
        </p:spPr>
        <p:txBody>
          <a:bodyPr>
            <a:normAutofit fontScale="90000"/>
          </a:bodyPr>
          <a:lstStyle/>
          <a:p>
            <a:r>
              <a:rPr lang="en-GB" sz="4400" dirty="0" smtClean="0"/>
              <a:t>The Shape of the Image Contd.</a:t>
            </a:r>
            <a:endParaRPr lang="en-GB" dirty="0"/>
          </a:p>
        </p:txBody>
      </p:sp>
      <p:sp>
        <p:nvSpPr>
          <p:cNvPr id="3" name="Content Placeholder 2"/>
          <p:cNvSpPr>
            <a:spLocks noGrp="1"/>
          </p:cNvSpPr>
          <p:nvPr>
            <p:ph idx="1"/>
          </p:nvPr>
        </p:nvSpPr>
        <p:spPr>
          <a:xfrm>
            <a:off x="683568" y="1447800"/>
            <a:ext cx="8250120" cy="5149552"/>
          </a:xfrm>
        </p:spPr>
        <p:txBody>
          <a:bodyPr/>
          <a:lstStyle/>
          <a:p>
            <a:pPr lvl="0"/>
            <a:r>
              <a:rPr lang="en-US" dirty="0" smtClean="0"/>
              <a:t>These directors see the frame as it were an opening unto the scene of action, events move past the camera, creating an ‘event’ through movement.</a:t>
            </a:r>
            <a:endParaRPr lang="en-IN" dirty="0" smtClean="0"/>
          </a:p>
          <a:p>
            <a:pPr lvl="0"/>
            <a:r>
              <a:rPr lang="en-US" dirty="0" smtClean="0">
                <a:hlinkClick r:id="rId2" action="ppaction://hlinksldjump"/>
              </a:rPr>
              <a:t>John Ford </a:t>
            </a:r>
            <a:r>
              <a:rPr lang="en-US" dirty="0" smtClean="0"/>
              <a:t>in his movies utilizes open spaces and places people to provide a kind of posed, epic portraiture.</a:t>
            </a:r>
            <a:endParaRPr lang="en-IN"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50120" cy="836712"/>
          </a:xfrm>
        </p:spPr>
        <p:txBody>
          <a:bodyPr>
            <a:normAutofit fontScale="90000"/>
          </a:bodyPr>
          <a:lstStyle/>
          <a:p>
            <a:r>
              <a:rPr lang="en-US" sz="3300" b="1" dirty="0" smtClean="0"/>
              <a:t>The Image and its Physical Representation</a:t>
            </a:r>
            <a:endParaRPr lang="en-GB" dirty="0"/>
          </a:p>
        </p:txBody>
      </p:sp>
      <p:sp>
        <p:nvSpPr>
          <p:cNvPr id="3" name="Content Placeholder 2"/>
          <p:cNvSpPr>
            <a:spLocks noGrp="1"/>
          </p:cNvSpPr>
          <p:nvPr>
            <p:ph idx="1"/>
          </p:nvPr>
        </p:nvSpPr>
        <p:spPr>
          <a:xfrm>
            <a:off x="971600" y="980728"/>
            <a:ext cx="7962088" cy="5688632"/>
          </a:xfrm>
        </p:spPr>
        <p:txBody>
          <a:bodyPr/>
          <a:lstStyle/>
          <a:p>
            <a:pPr lvl="0"/>
            <a:r>
              <a:rPr lang="en-US" dirty="0" smtClean="0"/>
              <a:t>The conventional image is focused with sharp outlines.</a:t>
            </a:r>
            <a:endParaRPr lang="en-IN" dirty="0" smtClean="0"/>
          </a:p>
          <a:p>
            <a:pPr lvl="0"/>
            <a:r>
              <a:rPr lang="en-US" dirty="0" smtClean="0"/>
              <a:t>Unless loss of focus is part of the aesthetic design (blurring when hero is knocked out/ fog)</a:t>
            </a:r>
            <a:endParaRPr lang="en-IN" dirty="0" smtClean="0"/>
          </a:p>
          <a:p>
            <a:pPr lvl="0"/>
            <a:r>
              <a:rPr lang="en-US" dirty="0" smtClean="0"/>
              <a:t>Focus won’t be lost on centre/on leading actors</a:t>
            </a:r>
            <a:endParaRPr lang="en-IN" dirty="0" smtClean="0"/>
          </a:p>
          <a:p>
            <a:pPr lvl="0"/>
            <a:r>
              <a:rPr lang="en-US" dirty="0" smtClean="0"/>
              <a:t>‘Deep focus’ maintains sharp focus on objects whether they’re in the foreground or background of the frame. (</a:t>
            </a:r>
            <a:r>
              <a:rPr lang="en-US" dirty="0" smtClean="0">
                <a:hlinkClick r:id="rId2" action="ppaction://hlinksldjump"/>
              </a:rPr>
              <a:t>Citizen Kane</a:t>
            </a:r>
            <a:r>
              <a:rPr lang="en-US" dirty="0" smtClean="0"/>
              <a:t>)</a:t>
            </a:r>
            <a:endParaRPr lang="en-IN"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50120" cy="836712"/>
          </a:xfrm>
        </p:spPr>
        <p:txBody>
          <a:bodyPr>
            <a:normAutofit fontScale="90000"/>
          </a:bodyPr>
          <a:lstStyle/>
          <a:p>
            <a:r>
              <a:rPr lang="en-US" sz="3300" b="1" dirty="0" smtClean="0"/>
              <a:t>The Image and its Physical Representation</a:t>
            </a:r>
            <a:endParaRPr lang="en-GB" dirty="0"/>
          </a:p>
        </p:txBody>
      </p:sp>
      <p:sp>
        <p:nvSpPr>
          <p:cNvPr id="3" name="Content Placeholder 2"/>
          <p:cNvSpPr>
            <a:spLocks noGrp="1"/>
          </p:cNvSpPr>
          <p:nvPr>
            <p:ph idx="1"/>
          </p:nvPr>
        </p:nvSpPr>
        <p:spPr>
          <a:xfrm>
            <a:off x="971600" y="980728"/>
            <a:ext cx="7962088" cy="5877272"/>
          </a:xfrm>
        </p:spPr>
        <p:txBody>
          <a:bodyPr>
            <a:normAutofit fontScale="62500" lnSpcReduction="20000"/>
          </a:bodyPr>
          <a:lstStyle/>
          <a:p>
            <a:pPr lvl="0"/>
            <a:r>
              <a:rPr lang="en-US" sz="3700" dirty="0" smtClean="0"/>
              <a:t>This use of special lenses pushes focus to an extreme, artificially stylized degree.</a:t>
            </a:r>
            <a:endParaRPr lang="en-IN" sz="3700" dirty="0" smtClean="0"/>
          </a:p>
          <a:p>
            <a:pPr lvl="0"/>
            <a:r>
              <a:rPr lang="en-US" sz="3700" dirty="0" smtClean="0"/>
              <a:t>Light coming through the aperture – greater the light, darker the negative, and the print is reversed to look as it appears to the eye.</a:t>
            </a:r>
            <a:endParaRPr lang="en-IN" sz="3700" dirty="0" smtClean="0"/>
          </a:p>
          <a:p>
            <a:pPr lvl="0"/>
            <a:r>
              <a:rPr lang="en-US" sz="3700" dirty="0" smtClean="0"/>
              <a:t>But, the photochemical process can be made to differ subtly, and tones and values can be controlled and drastically changed.</a:t>
            </a:r>
            <a:endParaRPr lang="en-IN" sz="3700" dirty="0" smtClean="0"/>
          </a:p>
          <a:p>
            <a:pPr lvl="0"/>
            <a:r>
              <a:rPr lang="en-US" sz="3700" dirty="0" smtClean="0"/>
              <a:t>Many cameramen operated with freedom and guarded their secrets as to how they attained certain effects.</a:t>
            </a:r>
          </a:p>
          <a:p>
            <a:pPr lvl="0"/>
            <a:endParaRPr lang="en-IN" sz="3700" dirty="0" smtClean="0"/>
          </a:p>
          <a:p>
            <a:pPr lvl="0"/>
            <a:r>
              <a:rPr lang="en-US" sz="3700" dirty="0" smtClean="0"/>
              <a:t>But, 1920s film industry – effort to standardize – screen was set at standard ratio, projectors regulated at a constant speed of 24fps, focus and exposure of the stock was regulated.</a:t>
            </a:r>
            <a:endParaRPr lang="en-IN" sz="3700" dirty="0" smtClean="0"/>
          </a:p>
          <a:p>
            <a:pPr lvl="0"/>
            <a:r>
              <a:rPr lang="en-US" sz="3700" dirty="0" smtClean="0"/>
              <a:t>Large studios and massive production schedules – required regularized product and uniform results, and so, variations had to be achieved under more controlled conditions.</a:t>
            </a:r>
            <a:endParaRPr lang="en-IN" sz="3700"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50120" cy="836712"/>
          </a:xfrm>
        </p:spPr>
        <p:txBody>
          <a:bodyPr>
            <a:normAutofit fontScale="90000"/>
          </a:bodyPr>
          <a:lstStyle/>
          <a:p>
            <a:r>
              <a:rPr lang="en-US" sz="3300" b="1" dirty="0" smtClean="0"/>
              <a:t>The Image and its Physical Representation</a:t>
            </a:r>
            <a:endParaRPr lang="en-GB" dirty="0"/>
          </a:p>
        </p:txBody>
      </p:sp>
      <p:sp>
        <p:nvSpPr>
          <p:cNvPr id="3" name="Content Placeholder 2"/>
          <p:cNvSpPr>
            <a:spLocks noGrp="1"/>
          </p:cNvSpPr>
          <p:nvPr>
            <p:ph idx="1"/>
          </p:nvPr>
        </p:nvSpPr>
        <p:spPr>
          <a:xfrm>
            <a:off x="971600" y="980728"/>
            <a:ext cx="7962088" cy="5877272"/>
          </a:xfrm>
        </p:spPr>
        <p:txBody>
          <a:bodyPr>
            <a:normAutofit fontScale="92500" lnSpcReduction="10000"/>
          </a:bodyPr>
          <a:lstStyle/>
          <a:p>
            <a:pPr lvl="0"/>
            <a:r>
              <a:rPr lang="en-US" sz="2800" dirty="0" smtClean="0"/>
              <a:t>The early films of the comedians (‘Golden Age of Comedy’ - Chaplin, Keaton, Lloyd, Sennett) were shot with available light to get the special look – the film business was moved to California due to its clear, </a:t>
            </a:r>
            <a:r>
              <a:rPr lang="en-US" sz="2800" dirty="0" err="1" smtClean="0"/>
              <a:t>smogless</a:t>
            </a:r>
            <a:r>
              <a:rPr lang="en-US" sz="2800" dirty="0" smtClean="0"/>
              <a:t> uniformity of the sun.</a:t>
            </a:r>
            <a:endParaRPr lang="en-IN" sz="2800" dirty="0" smtClean="0"/>
          </a:p>
          <a:p>
            <a:pPr lvl="0"/>
            <a:r>
              <a:rPr lang="en-US" sz="2800" dirty="0" smtClean="0"/>
              <a:t>As film making moved into the constructed environments of studios, the range of effects got narrowed.</a:t>
            </a:r>
            <a:endParaRPr lang="en-IN" sz="2800" dirty="0" smtClean="0"/>
          </a:p>
          <a:p>
            <a:pPr lvl="0"/>
            <a:r>
              <a:rPr lang="en-US" sz="2800" dirty="0" smtClean="0"/>
              <a:t>Film became a more controlled product and more sophisticated – a practiced eye needed to spot variations in lighting, camera movement, subtle editing and other devices.</a:t>
            </a:r>
            <a:endParaRPr lang="en-IN" sz="2800" dirty="0" smtClean="0"/>
          </a:p>
          <a:p>
            <a:pPr lvl="0"/>
            <a:r>
              <a:rPr lang="en-US" sz="2800" dirty="0" smtClean="0"/>
              <a:t>Studios tried to duplicate the even lighting of California sun or to mold lighting – play of light source and shadows – so as to yield visual meaning.</a:t>
            </a:r>
            <a:endParaRPr lang="en-IN" sz="2800"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50120" cy="836712"/>
          </a:xfrm>
        </p:spPr>
        <p:txBody>
          <a:bodyPr>
            <a:normAutofit fontScale="90000"/>
          </a:bodyPr>
          <a:lstStyle/>
          <a:p>
            <a:r>
              <a:rPr lang="en-US" sz="3300" b="1" dirty="0" smtClean="0"/>
              <a:t>The Image and its Physical Representation</a:t>
            </a:r>
            <a:endParaRPr lang="en-GB" dirty="0"/>
          </a:p>
        </p:txBody>
      </p:sp>
      <p:sp>
        <p:nvSpPr>
          <p:cNvPr id="3" name="Content Placeholder 2"/>
          <p:cNvSpPr>
            <a:spLocks noGrp="1"/>
          </p:cNvSpPr>
          <p:nvPr>
            <p:ph idx="1"/>
          </p:nvPr>
        </p:nvSpPr>
        <p:spPr>
          <a:xfrm>
            <a:off x="971600" y="980728"/>
            <a:ext cx="7962088" cy="5877272"/>
          </a:xfrm>
        </p:spPr>
        <p:txBody>
          <a:bodyPr>
            <a:normAutofit fontScale="85000" lnSpcReduction="10000"/>
          </a:bodyPr>
          <a:lstStyle/>
          <a:p>
            <a:pPr lvl="0"/>
            <a:r>
              <a:rPr lang="en-US" dirty="0" smtClean="0">
                <a:hlinkClick r:id="rId2" action="ppaction://hlinksldjump"/>
              </a:rPr>
              <a:t>Greta </a:t>
            </a:r>
            <a:r>
              <a:rPr lang="en-US" dirty="0" err="1" smtClean="0">
                <a:hlinkClick r:id="rId2" action="ppaction://hlinksldjump"/>
              </a:rPr>
              <a:t>Garbo</a:t>
            </a:r>
            <a:r>
              <a:rPr lang="en-US" dirty="0" smtClean="0">
                <a:hlinkClick r:id="rId2" action="ppaction://hlinksldjump"/>
              </a:rPr>
              <a:t> </a:t>
            </a:r>
            <a:r>
              <a:rPr lang="en-US" dirty="0" smtClean="0"/>
              <a:t>worked for MGM which aimed at production of images with a consistently high-gloss, with even light, except for moments of particular dramatic atmosphere.</a:t>
            </a:r>
            <a:endParaRPr lang="en-IN" dirty="0" smtClean="0"/>
          </a:p>
          <a:p>
            <a:pPr lvl="0"/>
            <a:r>
              <a:rPr lang="en-US" dirty="0" smtClean="0">
                <a:hlinkClick r:id="rId3" action="ppaction://hlinksldjump"/>
              </a:rPr>
              <a:t>Dietrich’s </a:t>
            </a:r>
            <a:r>
              <a:rPr lang="en-US" dirty="0" smtClean="0"/>
              <a:t>work at Paramount under Josef von Sternberg, featured extremely complex and varied light. Sternberg constructed Dietrich’s face through lighting, with series of spotlights. He used her face as the whitest element of the image, so she was called on less to act than to emanate, and had fewer emotions than </a:t>
            </a:r>
            <a:r>
              <a:rPr lang="en-US" dirty="0" err="1" smtClean="0"/>
              <a:t>Garbo</a:t>
            </a:r>
            <a:r>
              <a:rPr lang="en-US" dirty="0" smtClean="0"/>
              <a:t> and elicited emotions from others.</a:t>
            </a:r>
            <a:endParaRPr lang="en-IN" dirty="0" smtClean="0"/>
          </a:p>
          <a:p>
            <a:pPr lvl="0"/>
            <a:r>
              <a:rPr lang="en-US" dirty="0" smtClean="0"/>
              <a:t>In both cases, lighting was used as a means of shaping the image in artificial ways. The image itself, through framing and composition, tends to the artificial.</a:t>
            </a:r>
            <a:endParaRPr lang="en-IN" dirty="0" smtClean="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t>The Distance Between Camera and Object</a:t>
            </a:r>
            <a:endParaRPr lang="en-GB" dirty="0"/>
          </a:p>
        </p:txBody>
      </p:sp>
      <p:sp>
        <p:nvSpPr>
          <p:cNvPr id="3" name="Content Placeholder 2"/>
          <p:cNvSpPr>
            <a:spLocks noGrp="1"/>
          </p:cNvSpPr>
          <p:nvPr>
            <p:ph idx="1"/>
          </p:nvPr>
        </p:nvSpPr>
        <p:spPr>
          <a:xfrm>
            <a:off x="899592" y="1340768"/>
            <a:ext cx="7992888" cy="5184576"/>
          </a:xfrm>
        </p:spPr>
        <p:txBody>
          <a:bodyPr>
            <a:normAutofit fontScale="92500"/>
          </a:bodyPr>
          <a:lstStyle/>
          <a:p>
            <a:pPr lvl="0"/>
            <a:r>
              <a:rPr lang="en-US" dirty="0" smtClean="0"/>
              <a:t>Variation of distance between camera and the photographed lends visual meaning.</a:t>
            </a:r>
            <a:endParaRPr lang="en-IN" dirty="0" smtClean="0"/>
          </a:p>
          <a:p>
            <a:pPr lvl="0"/>
            <a:r>
              <a:rPr lang="en-US" dirty="0" smtClean="0"/>
              <a:t>Early films (</a:t>
            </a:r>
            <a:r>
              <a:rPr lang="en-US" dirty="0" err="1" smtClean="0"/>
              <a:t>Lumiere</a:t>
            </a:r>
            <a:r>
              <a:rPr lang="en-US" dirty="0" smtClean="0"/>
              <a:t>/Porter) it was usually 10-15 feet.</a:t>
            </a:r>
            <a:endParaRPr lang="en-IN" dirty="0" smtClean="0"/>
          </a:p>
          <a:p>
            <a:pPr lvl="0"/>
            <a:r>
              <a:rPr lang="en-US" dirty="0" smtClean="0"/>
              <a:t>Moviegoers had not assimilated facial close-ups (by DW Griffith) into cinematic grammar.</a:t>
            </a:r>
            <a:endParaRPr lang="en-IN" dirty="0" smtClean="0"/>
          </a:p>
          <a:p>
            <a:pPr lvl="0"/>
            <a:r>
              <a:rPr lang="en-US" dirty="0" smtClean="0"/>
              <a:t>35 years later, startling extreme close-ups were used by Orson Welles and Gregg Tolland</a:t>
            </a:r>
            <a:endParaRPr lang="en-IN" dirty="0" smtClean="0"/>
          </a:p>
          <a:p>
            <a:pPr lvl="0"/>
            <a:r>
              <a:rPr lang="en-US" dirty="0" smtClean="0"/>
              <a:t>No dividing line between a close shot and a medium shot.</a:t>
            </a:r>
            <a:endParaRPr lang="en-IN"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94122"/>
          </a:xfrm>
        </p:spPr>
        <p:txBody>
          <a:bodyPr/>
          <a:lstStyle/>
          <a:p>
            <a:r>
              <a:rPr lang="en-GB" dirty="0" smtClean="0"/>
              <a:t>Introduction</a:t>
            </a:r>
            <a:endParaRPr lang="en-GB" dirty="0"/>
          </a:p>
        </p:txBody>
      </p:sp>
      <p:sp>
        <p:nvSpPr>
          <p:cNvPr id="3" name="Content Placeholder 2"/>
          <p:cNvSpPr>
            <a:spLocks noGrp="1"/>
          </p:cNvSpPr>
          <p:nvPr>
            <p:ph idx="1"/>
          </p:nvPr>
        </p:nvSpPr>
        <p:spPr>
          <a:xfrm>
            <a:off x="1115616" y="1447800"/>
            <a:ext cx="7818072" cy="5410200"/>
          </a:xfrm>
        </p:spPr>
        <p:txBody>
          <a:bodyPr>
            <a:normAutofit fontScale="77500" lnSpcReduction="20000"/>
          </a:bodyPr>
          <a:lstStyle/>
          <a:p>
            <a:pPr lvl="0"/>
            <a:r>
              <a:rPr lang="en-US" dirty="0"/>
              <a:t>Film, a recent phenomenon, borrowed a lot from other </a:t>
            </a:r>
            <a:r>
              <a:rPr lang="en-US" dirty="0" smtClean="0"/>
              <a:t>forms</a:t>
            </a:r>
          </a:p>
          <a:p>
            <a:pPr lvl="0"/>
            <a:endParaRPr lang="en-IN" dirty="0"/>
          </a:p>
          <a:p>
            <a:pPr lvl="0"/>
            <a:r>
              <a:rPr lang="en-US" dirty="0"/>
              <a:t>Criteria and terminology of painting/drama often applied to </a:t>
            </a:r>
            <a:r>
              <a:rPr lang="en-US" dirty="0" smtClean="0"/>
              <a:t>films</a:t>
            </a:r>
          </a:p>
          <a:p>
            <a:pPr lvl="0"/>
            <a:endParaRPr lang="en-IN" dirty="0"/>
          </a:p>
          <a:p>
            <a:pPr lvl="0"/>
            <a:r>
              <a:rPr lang="en-US" dirty="0"/>
              <a:t>Film combines in complex ways, those characteristics other forms exhibit in particular ways only – </a:t>
            </a:r>
            <a:r>
              <a:rPr lang="en-US" dirty="0" smtClean="0"/>
              <a:t/>
            </a:r>
            <a:br>
              <a:rPr lang="en-US" dirty="0" smtClean="0"/>
            </a:br>
            <a:r>
              <a:rPr lang="en-US" b="1" dirty="0" smtClean="0"/>
              <a:t>painting</a:t>
            </a:r>
            <a:r>
              <a:rPr lang="en-US" b="1" dirty="0"/>
              <a:t>: images</a:t>
            </a:r>
            <a:r>
              <a:rPr lang="en-US" dirty="0"/>
              <a:t>, </a:t>
            </a:r>
            <a:r>
              <a:rPr lang="en-US" b="1" dirty="0"/>
              <a:t>novels: words </a:t>
            </a:r>
            <a:r>
              <a:rPr lang="en-US" dirty="0"/>
              <a:t>– </a:t>
            </a:r>
            <a:r>
              <a:rPr lang="en-US" b="1" dirty="0"/>
              <a:t>film combines images and words</a:t>
            </a:r>
            <a:r>
              <a:rPr lang="en-US" b="1" dirty="0" smtClean="0"/>
              <a:t>.</a:t>
            </a:r>
          </a:p>
          <a:p>
            <a:pPr lvl="0"/>
            <a:endParaRPr lang="en-IN" dirty="0"/>
          </a:p>
          <a:p>
            <a:pPr lvl="0"/>
            <a:r>
              <a:rPr lang="en-US" dirty="0"/>
              <a:t>Films and fiction – narrative; </a:t>
            </a:r>
            <a:r>
              <a:rPr lang="en-US" dirty="0" smtClean="0"/>
              <a:t/>
            </a:r>
            <a:br>
              <a:rPr lang="en-US" dirty="0" smtClean="0"/>
            </a:br>
            <a:r>
              <a:rPr lang="en-US" dirty="0" smtClean="0"/>
              <a:t>Films </a:t>
            </a:r>
            <a:r>
              <a:rPr lang="en-US" dirty="0"/>
              <a:t>and poetry </a:t>
            </a:r>
            <a:r>
              <a:rPr lang="en-US" dirty="0" smtClean="0"/>
              <a:t>– metaphors</a:t>
            </a:r>
            <a:r>
              <a:rPr lang="en-US" dirty="0"/>
              <a:t>; </a:t>
            </a:r>
            <a:r>
              <a:rPr lang="en-US" dirty="0" smtClean="0"/>
              <a:t/>
            </a:r>
            <a:br>
              <a:rPr lang="en-US" dirty="0" smtClean="0"/>
            </a:br>
            <a:r>
              <a:rPr lang="en-US" dirty="0" smtClean="0"/>
              <a:t>Films </a:t>
            </a:r>
            <a:r>
              <a:rPr lang="en-US" dirty="0"/>
              <a:t>and drama – presentation of action. </a:t>
            </a:r>
            <a:r>
              <a:rPr lang="en-US" dirty="0" smtClean="0"/>
              <a:t/>
            </a:r>
            <a:br>
              <a:rPr lang="en-US" dirty="0" smtClean="0"/>
            </a:br>
            <a:r>
              <a:rPr lang="en-US" dirty="0" smtClean="0"/>
              <a:t>Films </a:t>
            </a:r>
            <a:r>
              <a:rPr lang="en-US" dirty="0"/>
              <a:t>also convey information as argument, like essay</a:t>
            </a:r>
            <a:r>
              <a:rPr lang="en-US" dirty="0" smtClean="0"/>
              <a:t>.</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t>The Distance Between Camera and Object</a:t>
            </a:r>
            <a:endParaRPr lang="en-GB" dirty="0"/>
          </a:p>
        </p:txBody>
      </p:sp>
      <p:sp>
        <p:nvSpPr>
          <p:cNvPr id="3" name="Content Placeholder 2"/>
          <p:cNvSpPr>
            <a:spLocks noGrp="1"/>
          </p:cNvSpPr>
          <p:nvPr>
            <p:ph idx="1"/>
          </p:nvPr>
        </p:nvSpPr>
        <p:spPr>
          <a:xfrm>
            <a:off x="1151112" y="1412776"/>
            <a:ext cx="7992888" cy="5445224"/>
          </a:xfrm>
        </p:spPr>
        <p:txBody>
          <a:bodyPr>
            <a:normAutofit fontScale="85000" lnSpcReduction="10000"/>
          </a:bodyPr>
          <a:lstStyle/>
          <a:p>
            <a:pPr lvl="0"/>
            <a:r>
              <a:rPr lang="en-US" dirty="0" smtClean="0"/>
              <a:t>The position of camera shapes our attitude to the events and the shape of the events also.</a:t>
            </a:r>
            <a:endParaRPr lang="en-IN" dirty="0" smtClean="0"/>
          </a:p>
          <a:p>
            <a:pPr lvl="0"/>
            <a:r>
              <a:rPr lang="en-US" dirty="0" smtClean="0"/>
              <a:t>A murder/robbery scene – a distant camera makes one go in for a closer look.  A close shot makes you want to step back to put things in perspective.</a:t>
            </a:r>
            <a:endParaRPr lang="en-IN" dirty="0" smtClean="0"/>
          </a:p>
          <a:p>
            <a:pPr lvl="0"/>
            <a:r>
              <a:rPr lang="en-US" dirty="0" smtClean="0"/>
              <a:t>A mixture of focal lengths provides a blending of perspectives that satisfies viewer’s needs to identify and participate, and to detach himself from a situation that might jeopardize him. </a:t>
            </a:r>
            <a:endParaRPr lang="en-IN" dirty="0" smtClean="0"/>
          </a:p>
          <a:p>
            <a:pPr lvl="0"/>
            <a:r>
              <a:rPr lang="en-US" dirty="0" smtClean="0"/>
              <a:t>Based on this theory, classical film construction varies distance with care.</a:t>
            </a:r>
            <a:endParaRPr lang="en-IN" dirty="0" smtClean="0"/>
          </a:p>
          <a:p>
            <a:r>
              <a:rPr lang="en-US" dirty="0" smtClean="0"/>
              <a:t>Viewers learn to ‘read’ this movement, even anticipating when we see the murderer’s face.</a:t>
            </a:r>
            <a:endParaRPr lang="en-IN"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t>The Distance Between Camera and Object</a:t>
            </a:r>
            <a:endParaRPr lang="en-GB" dirty="0"/>
          </a:p>
        </p:txBody>
      </p:sp>
      <p:sp>
        <p:nvSpPr>
          <p:cNvPr id="3" name="Content Placeholder 2"/>
          <p:cNvSpPr>
            <a:spLocks noGrp="1"/>
          </p:cNvSpPr>
          <p:nvPr>
            <p:ph idx="1"/>
          </p:nvPr>
        </p:nvSpPr>
        <p:spPr>
          <a:xfrm>
            <a:off x="1151112" y="1412776"/>
            <a:ext cx="7992888" cy="5445224"/>
          </a:xfrm>
        </p:spPr>
        <p:txBody>
          <a:bodyPr>
            <a:normAutofit fontScale="85000" lnSpcReduction="20000"/>
          </a:bodyPr>
          <a:lstStyle/>
          <a:p>
            <a:pPr lvl="0"/>
            <a:r>
              <a:rPr lang="en-US" dirty="0" smtClean="0"/>
              <a:t>Variations of these movements produce startling effects.</a:t>
            </a:r>
            <a:endParaRPr lang="en-IN" dirty="0" smtClean="0"/>
          </a:p>
          <a:p>
            <a:pPr lvl="0"/>
            <a:r>
              <a:rPr lang="en-US" dirty="0" smtClean="0"/>
              <a:t>An </a:t>
            </a:r>
            <a:r>
              <a:rPr lang="en-US" dirty="0" smtClean="0">
                <a:hlinkClick r:id="rId2" action="ppaction://hlinkfile"/>
              </a:rPr>
              <a:t>establishing shot </a:t>
            </a:r>
            <a:r>
              <a:rPr lang="en-US" dirty="0" smtClean="0"/>
              <a:t>– for e.g. for a murder scene, a shot including much of the potential field, with a separate shot of the advancing murderer.</a:t>
            </a:r>
            <a:endParaRPr lang="en-IN" dirty="0" smtClean="0"/>
          </a:p>
          <a:p>
            <a:pPr lvl="0"/>
            <a:r>
              <a:rPr lang="en-US" dirty="0" smtClean="0"/>
              <a:t>If in place of the establishing shot, a close-up shot of the murder weapon – a bread knife – the attention captured by it plays in our minds throughout the scene. </a:t>
            </a:r>
            <a:endParaRPr lang="en-IN" dirty="0" smtClean="0"/>
          </a:p>
          <a:p>
            <a:pPr lvl="0"/>
            <a:r>
              <a:rPr lang="en-US" dirty="0" smtClean="0"/>
              <a:t>Incremental repetition causes the murder to seem to confirm the suspicion, though explicit shock is lost.</a:t>
            </a:r>
            <a:endParaRPr lang="en-IN" dirty="0" smtClean="0"/>
          </a:p>
          <a:p>
            <a:pPr lvl="0"/>
            <a:r>
              <a:rPr lang="en-US" dirty="0" smtClean="0"/>
              <a:t>The choice of camera’s location – an element of the shot – defines the action and presents us with the field of vision.</a:t>
            </a:r>
            <a:endParaRPr lang="en-IN"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The Movement of the Camera</a:t>
            </a:r>
            <a:endParaRPr lang="en-GB" sz="3000" dirty="0"/>
          </a:p>
        </p:txBody>
      </p:sp>
      <p:sp>
        <p:nvSpPr>
          <p:cNvPr id="3" name="Content Placeholder 2"/>
          <p:cNvSpPr>
            <a:spLocks noGrp="1"/>
          </p:cNvSpPr>
          <p:nvPr>
            <p:ph idx="1"/>
          </p:nvPr>
        </p:nvSpPr>
        <p:spPr>
          <a:xfrm>
            <a:off x="755576" y="1447800"/>
            <a:ext cx="8388424" cy="5410200"/>
          </a:xfrm>
        </p:spPr>
        <p:txBody>
          <a:bodyPr>
            <a:normAutofit/>
          </a:bodyPr>
          <a:lstStyle/>
          <a:p>
            <a:pPr lvl="0"/>
            <a:r>
              <a:rPr lang="en-US" dirty="0" smtClean="0"/>
              <a:t>‘Moving pictures’</a:t>
            </a:r>
            <a:endParaRPr lang="en-IN" dirty="0" smtClean="0"/>
          </a:p>
          <a:p>
            <a:pPr lvl="0"/>
            <a:r>
              <a:rPr lang="en-US" dirty="0" smtClean="0"/>
              <a:t>Double movement – of camera and of object photographed – accounts for film’s complexity</a:t>
            </a:r>
            <a:endParaRPr lang="en-IN" dirty="0" smtClean="0"/>
          </a:p>
          <a:p>
            <a:pPr lvl="0"/>
            <a:r>
              <a:rPr lang="en-US" b="1" dirty="0" smtClean="0"/>
              <a:t>Camera movement on a base</a:t>
            </a:r>
            <a:r>
              <a:rPr lang="en-US" dirty="0" smtClean="0"/>
              <a:t> – a series of gestures made along a fixed axis of rotation. They often appear as movement, and the shape of the images change.</a:t>
            </a:r>
            <a:endParaRPr lang="en-IN"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The Movement of the Camera</a:t>
            </a:r>
            <a:endParaRPr lang="en-GB" sz="3000" dirty="0"/>
          </a:p>
        </p:txBody>
      </p:sp>
      <p:sp>
        <p:nvSpPr>
          <p:cNvPr id="3" name="Content Placeholder 2"/>
          <p:cNvSpPr>
            <a:spLocks noGrp="1"/>
          </p:cNvSpPr>
          <p:nvPr>
            <p:ph idx="1"/>
          </p:nvPr>
        </p:nvSpPr>
        <p:spPr>
          <a:xfrm>
            <a:off x="755576" y="1447800"/>
            <a:ext cx="8388424" cy="5410200"/>
          </a:xfrm>
        </p:spPr>
        <p:txBody>
          <a:bodyPr>
            <a:normAutofit/>
          </a:bodyPr>
          <a:lstStyle/>
          <a:p>
            <a:pPr lvl="0"/>
            <a:r>
              <a:rPr lang="en-US" b="1" dirty="0" smtClean="0"/>
              <a:t>The camera can tilt vertically on its base</a:t>
            </a:r>
            <a:endParaRPr lang="en-IN" dirty="0" smtClean="0"/>
          </a:p>
          <a:p>
            <a:pPr lvl="1"/>
            <a:r>
              <a:rPr lang="en-US" dirty="0" smtClean="0">
                <a:hlinkClick r:id="rId2" action="ppaction://hlinksldjump"/>
              </a:rPr>
              <a:t>Image from varying angles </a:t>
            </a:r>
            <a:r>
              <a:rPr lang="en-US" dirty="0" smtClean="0"/>
              <a:t>– directly overhead, high angled, eye level to low angled shots. </a:t>
            </a:r>
            <a:endParaRPr lang="en-IN" dirty="0" smtClean="0"/>
          </a:p>
          <a:p>
            <a:pPr lvl="1"/>
            <a:r>
              <a:rPr lang="en-US" dirty="0" smtClean="0"/>
              <a:t>Camera style – traditional criterion for interpretation.</a:t>
            </a:r>
            <a:endParaRPr lang="en-IN" dirty="0" smtClean="0"/>
          </a:p>
          <a:p>
            <a:pPr lvl="1"/>
            <a:r>
              <a:rPr lang="en-US" dirty="0" smtClean="0"/>
              <a:t>Low angles – dominate the audience (exceptions as Hitler in </a:t>
            </a:r>
            <a:r>
              <a:rPr lang="en-US" i="1" dirty="0" smtClean="0"/>
              <a:t>Triumph of the Will</a:t>
            </a:r>
            <a:r>
              <a:rPr lang="en-US" dirty="0" smtClean="0"/>
              <a:t>)</a:t>
            </a:r>
            <a:endParaRPr lang="en-IN" dirty="0" smtClean="0"/>
          </a:p>
          <a:p>
            <a:pPr lvl="1"/>
            <a:r>
              <a:rPr lang="en-US" dirty="0" smtClean="0"/>
              <a:t>Conventional narratives avoid extremes, employing eye level shots or slight deflections.</a:t>
            </a:r>
          </a:p>
          <a:p>
            <a:pPr lvl="1"/>
            <a:r>
              <a:rPr lang="en-US" dirty="0" smtClean="0">
                <a:hlinkClick r:id="rId3" action="ppaction://hlinkfile"/>
              </a:rPr>
              <a:t>Tilt shot</a:t>
            </a:r>
            <a:endParaRPr lang="en-IN" dirty="0" smtClean="0"/>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The Movement of the Camera</a:t>
            </a:r>
            <a:endParaRPr lang="en-GB" sz="3000" dirty="0"/>
          </a:p>
        </p:txBody>
      </p:sp>
      <p:sp>
        <p:nvSpPr>
          <p:cNvPr id="3" name="Content Placeholder 2"/>
          <p:cNvSpPr>
            <a:spLocks noGrp="1"/>
          </p:cNvSpPr>
          <p:nvPr>
            <p:ph idx="1"/>
          </p:nvPr>
        </p:nvSpPr>
        <p:spPr>
          <a:xfrm>
            <a:off x="755576" y="1447800"/>
            <a:ext cx="8388424" cy="5410200"/>
          </a:xfrm>
        </p:spPr>
        <p:txBody>
          <a:bodyPr>
            <a:normAutofit/>
          </a:bodyPr>
          <a:lstStyle/>
          <a:p>
            <a:pPr lvl="0"/>
            <a:r>
              <a:rPr lang="en-US" b="1" dirty="0" smtClean="0"/>
              <a:t>The Camera can, fixed on its base, swivel from side to side, horizontally</a:t>
            </a:r>
            <a:r>
              <a:rPr lang="en-US" dirty="0" smtClean="0"/>
              <a:t>.</a:t>
            </a:r>
            <a:endParaRPr lang="en-IN" dirty="0" smtClean="0"/>
          </a:p>
          <a:p>
            <a:pPr lvl="1"/>
            <a:r>
              <a:rPr lang="en-US" dirty="0" smtClean="0"/>
              <a:t>Often undetectable, in a close up shot of a face, a slight lateral movement traces a glance.</a:t>
            </a:r>
            <a:endParaRPr lang="en-IN" dirty="0" smtClean="0"/>
          </a:p>
          <a:p>
            <a:pPr lvl="1"/>
            <a:r>
              <a:rPr lang="en-US" dirty="0" smtClean="0"/>
              <a:t>Delineation of physical space and the revelation of an object’s presence – camera looks down at a stagecoach and ‘pans’ to reveal a band of hostile Indians.</a:t>
            </a:r>
          </a:p>
          <a:p>
            <a:pPr lvl="1"/>
            <a:r>
              <a:rPr lang="en-US" dirty="0" smtClean="0">
                <a:hlinkClick r:id="rId2" action="ppaction://hlinkfile"/>
              </a:rPr>
              <a:t>Pan shot</a:t>
            </a:r>
            <a:endParaRPr lang="en-US" dirty="0" smtClean="0"/>
          </a:p>
          <a:p>
            <a:pPr lvl="1"/>
            <a:endParaRPr lang="en-IN" dirty="0" smtClean="0"/>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The Movement of the Camera</a:t>
            </a:r>
            <a:endParaRPr lang="en-GB" sz="3000" dirty="0"/>
          </a:p>
        </p:txBody>
      </p:sp>
      <p:sp>
        <p:nvSpPr>
          <p:cNvPr id="3" name="Content Placeholder 2"/>
          <p:cNvSpPr>
            <a:spLocks noGrp="1"/>
          </p:cNvSpPr>
          <p:nvPr>
            <p:ph idx="1"/>
          </p:nvPr>
        </p:nvSpPr>
        <p:spPr>
          <a:xfrm>
            <a:off x="755576" y="1447800"/>
            <a:ext cx="8388424" cy="5410200"/>
          </a:xfrm>
        </p:spPr>
        <p:txBody>
          <a:bodyPr>
            <a:normAutofit lnSpcReduction="10000"/>
          </a:bodyPr>
          <a:lstStyle/>
          <a:p>
            <a:pPr lvl="0"/>
            <a:r>
              <a:rPr lang="en-US" b="1" dirty="0" smtClean="0"/>
              <a:t>Movement involving actual transportation of the camera</a:t>
            </a:r>
            <a:r>
              <a:rPr lang="en-US" dirty="0" smtClean="0"/>
              <a:t>. </a:t>
            </a:r>
            <a:endParaRPr lang="en-IN" dirty="0" smtClean="0"/>
          </a:p>
          <a:p>
            <a:pPr lvl="1"/>
            <a:r>
              <a:rPr lang="en-US" dirty="0" smtClean="0"/>
              <a:t>A </a:t>
            </a:r>
            <a:r>
              <a:rPr lang="en-US" dirty="0" smtClean="0">
                <a:hlinkClick r:id="rId2" action="ppaction://hlinkfile"/>
              </a:rPr>
              <a:t>Crane shot </a:t>
            </a:r>
            <a:r>
              <a:rPr lang="en-US" dirty="0" smtClean="0"/>
              <a:t>places the camera and its operator in a flexible bucket that arcs out over the area - Fluid movement away from or toward an object, varying the angle.</a:t>
            </a:r>
            <a:endParaRPr lang="en-IN" dirty="0" smtClean="0"/>
          </a:p>
          <a:p>
            <a:pPr lvl="1"/>
            <a:r>
              <a:rPr lang="en-US" dirty="0" smtClean="0"/>
              <a:t>A </a:t>
            </a:r>
            <a:r>
              <a:rPr lang="en-US" dirty="0" smtClean="0">
                <a:hlinkClick r:id="rId3" action="ppaction://hlinkfile"/>
              </a:rPr>
              <a:t>tracking shot </a:t>
            </a:r>
            <a:r>
              <a:rPr lang="en-US" dirty="0" smtClean="0"/>
              <a:t>– camera placed on a flat bed dolly and tracks similar to railroads are laid down – follow the movement of actors.</a:t>
            </a:r>
            <a:endParaRPr lang="en-IN" dirty="0" smtClean="0"/>
          </a:p>
          <a:p>
            <a:pPr lvl="1"/>
            <a:r>
              <a:rPr lang="en-US" dirty="0" smtClean="0"/>
              <a:t>These shots can be very complex, registering the point of view of a character and intensify that identification. (</a:t>
            </a:r>
            <a:r>
              <a:rPr lang="en-US" dirty="0" err="1" smtClean="0"/>
              <a:t>Ophuls’s</a:t>
            </a:r>
            <a:r>
              <a:rPr lang="en-US" dirty="0" smtClean="0"/>
              <a:t> </a:t>
            </a:r>
            <a:r>
              <a:rPr lang="en-US" i="1" dirty="0" smtClean="0"/>
              <a:t>Letter from the Unknown</a:t>
            </a:r>
            <a:r>
              <a:rPr lang="en-US" dirty="0" smtClean="0"/>
              <a:t>)</a:t>
            </a:r>
            <a:endParaRPr lang="en-IN" dirty="0" smtClean="0"/>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The Movement of the Camera</a:t>
            </a:r>
            <a:endParaRPr lang="en-GB" sz="3000" dirty="0"/>
          </a:p>
        </p:txBody>
      </p:sp>
      <p:sp>
        <p:nvSpPr>
          <p:cNvPr id="3" name="Content Placeholder 2"/>
          <p:cNvSpPr>
            <a:spLocks noGrp="1"/>
          </p:cNvSpPr>
          <p:nvPr>
            <p:ph idx="1"/>
          </p:nvPr>
        </p:nvSpPr>
        <p:spPr>
          <a:xfrm>
            <a:off x="755576" y="1447800"/>
            <a:ext cx="8388424" cy="5410200"/>
          </a:xfrm>
        </p:spPr>
        <p:txBody>
          <a:bodyPr>
            <a:normAutofit fontScale="92500" lnSpcReduction="10000"/>
          </a:bodyPr>
          <a:lstStyle/>
          <a:p>
            <a:pPr lvl="1"/>
            <a:r>
              <a:rPr lang="en-US" dirty="0" smtClean="0"/>
              <a:t>Tracking shots that combine movement of the vertical axis require complicated cinematic arrangements – films using lateral movement of the camera avoid tracks and dolly, and films a chase through the window of a car or from the back of a pickup truck. The tires are under-inflated to absorb excess vibration. (Francois </a:t>
            </a:r>
            <a:r>
              <a:rPr lang="en-US" dirty="0" err="1" smtClean="0"/>
              <a:t>Truffat’s</a:t>
            </a:r>
            <a:r>
              <a:rPr lang="en-US" dirty="0" smtClean="0"/>
              <a:t> </a:t>
            </a:r>
            <a:r>
              <a:rPr lang="en-US" i="1" dirty="0" smtClean="0"/>
              <a:t>400 Blows</a:t>
            </a:r>
            <a:r>
              <a:rPr lang="en-US" dirty="0" smtClean="0"/>
              <a:t>)</a:t>
            </a:r>
            <a:endParaRPr lang="en-IN" dirty="0" smtClean="0"/>
          </a:p>
          <a:p>
            <a:pPr lvl="1"/>
            <a:r>
              <a:rPr lang="en-US" dirty="0" smtClean="0"/>
              <a:t>Tracking shots are being used rarely of late – </a:t>
            </a:r>
            <a:endParaRPr lang="en-IN" dirty="0" smtClean="0"/>
          </a:p>
          <a:p>
            <a:pPr lvl="2"/>
            <a:r>
              <a:rPr lang="en-US" dirty="0" smtClean="0"/>
              <a:t>Development of Lighter equipment – camera held by the operator.</a:t>
            </a:r>
            <a:endParaRPr lang="en-IN" dirty="0" smtClean="0"/>
          </a:p>
          <a:p>
            <a:pPr lvl="2"/>
            <a:r>
              <a:rPr lang="en-US" dirty="0" smtClean="0"/>
              <a:t>Demise of the studios with vast sound stages and technicians</a:t>
            </a:r>
            <a:endParaRPr lang="en-IN" dirty="0" smtClean="0"/>
          </a:p>
          <a:p>
            <a:pPr lvl="2"/>
            <a:r>
              <a:rPr lang="en-US" dirty="0" smtClean="0"/>
              <a:t>Directors want films to be more immediate and shot in less elaborate ways.</a:t>
            </a:r>
            <a:endParaRPr lang="en-IN" dirty="0" smtClean="0"/>
          </a:p>
          <a:p>
            <a:pPr lvl="2"/>
            <a:r>
              <a:rPr lang="en-US" dirty="0" smtClean="0"/>
              <a:t>Advent of special wide-angle and telephoto lenses substitute the movement of the apparatus.</a:t>
            </a:r>
            <a:endParaRPr lang="en-IN" dirty="0" smtClean="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Editing and Narrative</a:t>
            </a:r>
            <a:endParaRPr lang="en-GB" dirty="0"/>
          </a:p>
        </p:txBody>
      </p:sp>
      <p:sp>
        <p:nvSpPr>
          <p:cNvPr id="3" name="Content Placeholder 2"/>
          <p:cNvSpPr>
            <a:spLocks noGrp="1"/>
          </p:cNvSpPr>
          <p:nvPr>
            <p:ph idx="1"/>
          </p:nvPr>
        </p:nvSpPr>
        <p:spPr>
          <a:xfrm>
            <a:off x="1043608" y="1447800"/>
            <a:ext cx="7890080" cy="5410200"/>
          </a:xfrm>
        </p:spPr>
        <p:txBody>
          <a:bodyPr>
            <a:normAutofit fontScale="85000" lnSpcReduction="20000"/>
          </a:bodyPr>
          <a:lstStyle/>
          <a:p>
            <a:pPr lvl="0"/>
            <a:r>
              <a:rPr lang="en-US" dirty="0" smtClean="0"/>
              <a:t>Audience remember moments from films as ‘shot’</a:t>
            </a:r>
            <a:endParaRPr lang="en-IN" dirty="0" smtClean="0"/>
          </a:p>
          <a:p>
            <a:pPr lvl="0"/>
            <a:r>
              <a:rPr lang="en-US" b="1" dirty="0" smtClean="0"/>
              <a:t>Shot</a:t>
            </a:r>
            <a:r>
              <a:rPr lang="en-US" dirty="0" smtClean="0"/>
              <a:t> vs. </a:t>
            </a:r>
            <a:r>
              <a:rPr lang="en-US" b="1" dirty="0" smtClean="0"/>
              <a:t>Footage</a:t>
            </a:r>
            <a:r>
              <a:rPr lang="en-US" dirty="0" smtClean="0"/>
              <a:t> – footage ~ all events recorded when camera is running – from different angles, in movement or in stasis, with different lenses and differing lighting. Footage to be sifted and arranged during editing.</a:t>
            </a:r>
            <a:endParaRPr lang="en-IN" dirty="0" smtClean="0"/>
          </a:p>
          <a:p>
            <a:pPr lvl="0"/>
            <a:r>
              <a:rPr lang="en-US" dirty="0" smtClean="0"/>
              <a:t>Few scripts contain directions about placement of camera or actors, and if found, are mostly disregarded by directors.</a:t>
            </a:r>
            <a:endParaRPr lang="en-IN" dirty="0" smtClean="0"/>
          </a:p>
          <a:p>
            <a:pPr lvl="0"/>
            <a:r>
              <a:rPr lang="en-US" dirty="0" smtClean="0"/>
              <a:t>Mechanisms of cinema have operated all along on ‘Apelles principle’, to synchronize the divisions that are mandatory in construction of a film. (Apelles – Gk painter who painted fruits so real that birds pecked at them)</a:t>
            </a:r>
            <a:endParaRPr lang="en-IN" dirty="0" smtClean="0"/>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smtClean="0"/>
              <a:t>Editing and Narrative: Key Terms</a:t>
            </a:r>
            <a:endParaRPr lang="en-GB" sz="3200" dirty="0"/>
          </a:p>
        </p:txBody>
      </p:sp>
      <p:sp>
        <p:nvSpPr>
          <p:cNvPr id="3" name="Content Placeholder 2"/>
          <p:cNvSpPr>
            <a:spLocks noGrp="1"/>
          </p:cNvSpPr>
          <p:nvPr>
            <p:ph idx="1"/>
          </p:nvPr>
        </p:nvSpPr>
        <p:spPr>
          <a:xfrm>
            <a:off x="971600" y="1447800"/>
            <a:ext cx="7962088" cy="5410200"/>
          </a:xfrm>
        </p:spPr>
        <p:txBody>
          <a:bodyPr>
            <a:normAutofit fontScale="85000" lnSpcReduction="10000"/>
          </a:bodyPr>
          <a:lstStyle/>
          <a:p>
            <a:pPr lvl="1"/>
            <a:r>
              <a:rPr lang="en-US" b="1" dirty="0" smtClean="0"/>
              <a:t>The Take</a:t>
            </a:r>
            <a:r>
              <a:rPr lang="en-US" dirty="0" smtClean="0"/>
              <a:t>:</a:t>
            </a:r>
            <a:endParaRPr lang="en-IN" dirty="0" smtClean="0"/>
          </a:p>
          <a:p>
            <a:pPr lvl="1">
              <a:buFont typeface="Wingdings" pitchFamily="2" charset="2"/>
              <a:buChar char="Ø"/>
            </a:pPr>
            <a:r>
              <a:rPr lang="en-US" dirty="0" smtClean="0"/>
              <a:t>The least likely element in the pattern of film continuity to show up in the final version</a:t>
            </a:r>
            <a:endParaRPr lang="en-IN" dirty="0" smtClean="0"/>
          </a:p>
          <a:p>
            <a:pPr lvl="1">
              <a:buFont typeface="Wingdings" pitchFamily="2" charset="2"/>
              <a:buChar char="Ø"/>
            </a:pPr>
            <a:r>
              <a:rPr lang="en-US" dirty="0" smtClean="0"/>
              <a:t>Each one of the many recordings of the same scene will be called a take.</a:t>
            </a:r>
            <a:endParaRPr lang="en-IN" dirty="0" smtClean="0"/>
          </a:p>
          <a:p>
            <a:pPr lvl="1">
              <a:buFont typeface="Wingdings" pitchFamily="2" charset="2"/>
              <a:buChar char="Ø"/>
            </a:pPr>
            <a:r>
              <a:rPr lang="en-US" dirty="0" smtClean="0"/>
              <a:t>Film operates on the premise of surplus, from which the ‘real film’ will be ‘cut’.</a:t>
            </a:r>
            <a:endParaRPr lang="en-IN" dirty="0" smtClean="0"/>
          </a:p>
          <a:p>
            <a:pPr lvl="1">
              <a:buFont typeface="Wingdings" pitchFamily="2" charset="2"/>
              <a:buChar char="Ø"/>
            </a:pPr>
            <a:r>
              <a:rPr lang="en-US" dirty="0" smtClean="0"/>
              <a:t>Some directors use ‘long takes’ – the time taken to unfold them on screen is exactly the time taken to record them. No interruptions to the temporal and spatial unity of the event, as if the film is ‘untouched by human hands’</a:t>
            </a:r>
            <a:endParaRPr lang="en-IN" dirty="0" smtClean="0"/>
          </a:p>
          <a:p>
            <a:pPr lvl="1">
              <a:buFont typeface="Wingdings" pitchFamily="2" charset="2"/>
              <a:buChar char="Ø"/>
            </a:pPr>
            <a:r>
              <a:rPr lang="en-US" dirty="0" smtClean="0"/>
              <a:t>A Take – points to the harmony and synchronization between the registration of an event by the camera and its reception by the audience.</a:t>
            </a:r>
            <a:br>
              <a:rPr lang="en-US" dirty="0" smtClean="0"/>
            </a:b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1043608" y="1447800"/>
            <a:ext cx="7890080" cy="5410200"/>
          </a:xfrm>
        </p:spPr>
        <p:txBody>
          <a:bodyPr/>
          <a:lstStyle/>
          <a:p>
            <a:pPr lvl="1"/>
            <a:r>
              <a:rPr lang="en-US" b="1" dirty="0" smtClean="0"/>
              <a:t>The Shot:</a:t>
            </a:r>
            <a:endParaRPr lang="en-IN" dirty="0" smtClean="0"/>
          </a:p>
          <a:p>
            <a:pPr marL="538163" lvl="2">
              <a:buFont typeface="Wingdings" pitchFamily="2" charset="2"/>
              <a:buChar char="Ø"/>
            </a:pPr>
            <a:r>
              <a:rPr lang="en-US" dirty="0" smtClean="0"/>
              <a:t>A shot differs from a take, it designates an edited unit of the finished film. Some takes never become shots, but all shots are takes.</a:t>
            </a:r>
            <a:endParaRPr lang="en-IN" dirty="0" smtClean="0"/>
          </a:p>
          <a:p>
            <a:pPr marL="538163" lvl="2">
              <a:buFont typeface="Wingdings" pitchFamily="2" charset="2"/>
              <a:buChar char="Ø"/>
            </a:pPr>
            <a:r>
              <a:rPr lang="en-US" dirty="0" smtClean="0"/>
              <a:t>It could be filmed as a single continuous action, as one shot. Or interrupt the same action in between, moving the camera to a different position and start up again. Shooting the event as a single continuous also gives the opportunity of doing other takes, with different camera angles or positions or lighting.</a:t>
            </a:r>
            <a:endParaRPr lang="en-IN" dirty="0" smtClean="0"/>
          </a:p>
          <a:p>
            <a:pPr marL="538163" lvl="2">
              <a:buFont typeface="Wingdings" pitchFamily="2" charset="2"/>
              <a:buChar char="Ø"/>
            </a:pPr>
            <a:r>
              <a:rPr lang="en-US" dirty="0" smtClean="0"/>
              <a:t>The take which is finally chosen to print in the finished film is designated as a </a:t>
            </a:r>
            <a:r>
              <a:rPr lang="en-US" b="1" dirty="0" smtClean="0"/>
              <a:t>shot</a:t>
            </a:r>
            <a:r>
              <a:rPr lang="en-US" dirty="0" smtClean="0"/>
              <a:t>.</a:t>
            </a:r>
            <a:endParaRPr lang="en-IN"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hlinkClick r:id="rId2" action="ppaction://hlinkfile"/>
              </a:rPr>
              <a:t>Kuleshov Effect</a:t>
            </a:r>
            <a:endParaRPr lang="en-IN" dirty="0" smtClean="0"/>
          </a:p>
          <a:p>
            <a:r>
              <a:rPr lang="en-IN" dirty="0" smtClean="0"/>
              <a:t>Eisenstein’s </a:t>
            </a:r>
            <a:r>
              <a:rPr lang="en-IN" dirty="0" smtClean="0">
                <a:hlinkClick r:id="rId3" action="ppaction://hlinkfile"/>
              </a:rPr>
              <a:t>Montage</a:t>
            </a:r>
            <a:endParaRPr lang="en-IN" dirty="0" smtClean="0"/>
          </a:p>
          <a:p>
            <a:r>
              <a:rPr lang="en-IN" dirty="0" smtClean="0">
                <a:hlinkClick r:id="rId4" action="ppaction://hlinkfile"/>
              </a:rPr>
              <a:t>Mise en scene</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1043608" y="1447800"/>
            <a:ext cx="8100392" cy="5410200"/>
          </a:xfrm>
        </p:spPr>
        <p:txBody>
          <a:bodyPr>
            <a:normAutofit/>
          </a:bodyPr>
          <a:lstStyle/>
          <a:p>
            <a:pPr lvl="1"/>
            <a:r>
              <a:rPr lang="en-US" b="1" dirty="0" smtClean="0"/>
              <a:t>The Shot:</a:t>
            </a:r>
            <a:endParaRPr lang="en-IN" dirty="0" smtClean="0"/>
          </a:p>
          <a:p>
            <a:pPr marL="538163" lvl="2"/>
            <a:r>
              <a:rPr lang="en-US" dirty="0" smtClean="0"/>
              <a:t>Shot – sometimes mistaken as connected with shooting. Sometimes, this is true as in the case of the snow sequence in Citizen Kane, taken with the long take.</a:t>
            </a:r>
            <a:endParaRPr lang="en-IN" dirty="0" smtClean="0"/>
          </a:p>
          <a:p>
            <a:pPr marL="538163" lvl="2"/>
            <a:r>
              <a:rPr lang="en-US" dirty="0" smtClean="0"/>
              <a:t>What is filmed in a single shot could be represented in the text of the film as a series of shots.</a:t>
            </a:r>
            <a:endParaRPr lang="en-IN" dirty="0" smtClean="0"/>
          </a:p>
          <a:p>
            <a:pPr marL="538163" lvl="2"/>
            <a:r>
              <a:rPr lang="en-US" dirty="0" smtClean="0"/>
              <a:t>Shot – begins and ends with specifically marked cinematic punctuation – a cut, or other optical device. Or, a shot designates a portion of the edited version of a film, and doesn’t refer to the shooting process, but to the process of structuring, or, ‘editing’.</a:t>
            </a:r>
            <a:endParaRPr lang="en-IN" dirty="0" smtClean="0"/>
          </a:p>
          <a:p>
            <a:pPr marL="538163" lvl="2"/>
            <a:r>
              <a:rPr lang="en-US" dirty="0" smtClean="0"/>
              <a:t>Shots may be brief or lengthy, can include movement, or be still, can be taken any distance from the object.</a:t>
            </a:r>
            <a:endParaRPr lang="en-IN"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971600" y="1447800"/>
            <a:ext cx="7962088" cy="5410200"/>
          </a:xfrm>
        </p:spPr>
        <p:txBody>
          <a:bodyPr>
            <a:normAutofit fontScale="92500" lnSpcReduction="10000"/>
          </a:bodyPr>
          <a:lstStyle/>
          <a:p>
            <a:pPr lvl="1"/>
            <a:r>
              <a:rPr lang="en-US" b="1" dirty="0" smtClean="0"/>
              <a:t>The Fact of </a:t>
            </a:r>
            <a:r>
              <a:rPr lang="en-US" b="1" dirty="0" err="1" smtClean="0"/>
              <a:t>Synchronisation</a:t>
            </a:r>
            <a:endParaRPr lang="en-IN" dirty="0" smtClean="0"/>
          </a:p>
          <a:p>
            <a:pPr marL="446088" lvl="2"/>
            <a:r>
              <a:rPr lang="en-US" dirty="0" smtClean="0"/>
              <a:t>Image and sound are recorded separately – i.e. by different mechanisms.</a:t>
            </a:r>
            <a:endParaRPr lang="en-IN" dirty="0" smtClean="0"/>
          </a:p>
          <a:p>
            <a:pPr marL="446088" lvl="2"/>
            <a:r>
              <a:rPr lang="en-US" dirty="0" smtClean="0"/>
              <a:t>Dubbing and re-recording led to diversification of sources on the soundtrack, but with little experimentation.</a:t>
            </a:r>
            <a:endParaRPr lang="en-IN" dirty="0" smtClean="0"/>
          </a:p>
          <a:p>
            <a:pPr marL="446088" lvl="2"/>
            <a:r>
              <a:rPr lang="en-US" dirty="0" smtClean="0"/>
              <a:t>Few attempts were made at deliberate discontinuity and disharmony between image track and soundtrack. Many viewers fail to distinguish between the two.</a:t>
            </a:r>
            <a:endParaRPr lang="en-IN" dirty="0" smtClean="0"/>
          </a:p>
          <a:p>
            <a:pPr marL="446088" lvl="2"/>
            <a:r>
              <a:rPr lang="en-US" dirty="0" smtClean="0"/>
              <a:t>Image and sound made to appear to have been harmoniously together from the beginning – accomplished in two stages – filming and printing stages.</a:t>
            </a:r>
            <a:endParaRPr lang="en-IN" dirty="0" smtClean="0"/>
          </a:p>
          <a:p>
            <a:pPr marL="446088" lvl="2"/>
            <a:r>
              <a:rPr lang="en-US" dirty="0" smtClean="0"/>
              <a:t>Sprocket holes enable the film to be projected ensuring synchronization.</a:t>
            </a:r>
            <a:endParaRPr lang="en-IN" dirty="0" smtClean="0"/>
          </a:p>
          <a:p>
            <a:pPr marL="446088" lvl="2"/>
            <a:r>
              <a:rPr lang="en-US" dirty="0" smtClean="0"/>
              <a:t>Synchronization – regulation of the cinematic apparatus – things taken apart for editing are put back so as to disguise the fact that they had ever been separated.</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323528" y="1196752"/>
            <a:ext cx="8820472" cy="5661248"/>
          </a:xfrm>
        </p:spPr>
        <p:txBody>
          <a:bodyPr>
            <a:normAutofit fontScale="77500" lnSpcReduction="20000"/>
          </a:bodyPr>
          <a:lstStyle/>
          <a:p>
            <a:pPr lvl="1"/>
            <a:r>
              <a:rPr lang="en-US" b="1" dirty="0" smtClean="0"/>
              <a:t>The Cut</a:t>
            </a:r>
            <a:endParaRPr lang="en-IN" dirty="0" smtClean="0"/>
          </a:p>
          <a:p>
            <a:pPr lvl="1"/>
            <a:r>
              <a:rPr lang="en-US" sz="3100" dirty="0" smtClean="0"/>
              <a:t>Most fundamental procedure of editing – the joining of two separate pieces of film to present them as related.</a:t>
            </a:r>
            <a:endParaRPr lang="en-IN" sz="3100" dirty="0" smtClean="0"/>
          </a:p>
          <a:p>
            <a:pPr lvl="1"/>
            <a:r>
              <a:rPr lang="en-US" sz="3100" dirty="0" smtClean="0"/>
              <a:t>Though literally, means interruption of a shot, the term ‘cutting’ refers to the construction of two or more shots end to end.</a:t>
            </a:r>
            <a:endParaRPr lang="en-IN" sz="3100" dirty="0" smtClean="0"/>
          </a:p>
          <a:p>
            <a:pPr lvl="1"/>
            <a:r>
              <a:rPr lang="en-US" sz="3100" dirty="0" smtClean="0"/>
              <a:t>Classic narrative cutting – make the breaks in construction of film invisible – the end of one shot and the beginning of the next will match.</a:t>
            </a:r>
            <a:endParaRPr lang="en-IN" sz="3100" dirty="0" smtClean="0"/>
          </a:p>
          <a:p>
            <a:pPr lvl="1"/>
            <a:r>
              <a:rPr lang="en-US" sz="3100" dirty="0" smtClean="0"/>
              <a:t>If the cut moves the audience great distances in time and space – a break is unavoidable.</a:t>
            </a:r>
            <a:endParaRPr lang="en-IN" sz="3100" dirty="0" smtClean="0"/>
          </a:p>
          <a:p>
            <a:pPr lvl="1"/>
            <a:r>
              <a:rPr lang="en-US" sz="3100" dirty="0" smtClean="0"/>
              <a:t>A cut that unites two shots of a couple talking – one shot reversing the other – will be registered less as a movement than as a negligible joining of two opposed points of view.</a:t>
            </a:r>
            <a:endParaRPr lang="en-IN" sz="3100" dirty="0" smtClean="0"/>
          </a:p>
          <a:p>
            <a:pPr lvl="1"/>
            <a:r>
              <a:rPr lang="en-US" sz="3100" dirty="0" smtClean="0"/>
              <a:t>Cuts that do not work to preserve the continuity are called “jump cuts” – vary from small ‘flaws’ in continuity. Modernist directors may take liberties with cuts.</a:t>
            </a:r>
            <a:endParaRPr lang="en-GB" sz="31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323528" y="1196752"/>
            <a:ext cx="8820472" cy="5661248"/>
          </a:xfrm>
        </p:spPr>
        <p:txBody>
          <a:bodyPr>
            <a:normAutofit fontScale="92500" lnSpcReduction="20000"/>
          </a:bodyPr>
          <a:lstStyle/>
          <a:p>
            <a:pPr lvl="1"/>
            <a:r>
              <a:rPr lang="en-US" b="1" dirty="0" smtClean="0"/>
              <a:t>Optical Effects</a:t>
            </a:r>
            <a:endParaRPr lang="en-IN" dirty="0" smtClean="0"/>
          </a:p>
          <a:p>
            <a:pPr lvl="2"/>
            <a:r>
              <a:rPr lang="en-US" sz="2600" dirty="0" smtClean="0"/>
              <a:t>Other than a cut, pieces of film can be joined by modifying the image.</a:t>
            </a:r>
            <a:endParaRPr lang="en-IN" sz="2600" dirty="0" smtClean="0"/>
          </a:p>
          <a:p>
            <a:pPr lvl="2"/>
            <a:r>
              <a:rPr lang="en-US" sz="2600" dirty="0" smtClean="0"/>
              <a:t>A </a:t>
            </a:r>
            <a:r>
              <a:rPr lang="en-US" sz="2600" b="1" i="1" dirty="0" smtClean="0"/>
              <a:t>dissolve</a:t>
            </a:r>
            <a:r>
              <a:rPr lang="en-US" sz="2600" dirty="0" smtClean="0"/>
              <a:t> superimposes one image on another.  A </a:t>
            </a:r>
            <a:r>
              <a:rPr lang="en-US" sz="2600" b="1" i="1" dirty="0" smtClean="0"/>
              <a:t>lap</a:t>
            </a:r>
            <a:r>
              <a:rPr lang="en-US" sz="2600" b="1" dirty="0" smtClean="0"/>
              <a:t> </a:t>
            </a:r>
            <a:r>
              <a:rPr lang="en-US" sz="2600" b="1" i="1" dirty="0" smtClean="0"/>
              <a:t>dissolve</a:t>
            </a:r>
            <a:r>
              <a:rPr lang="en-US" sz="2600" dirty="0" smtClean="0"/>
              <a:t> slows down the transition by making one image fully visible while another is superimposed upon it.  An image can </a:t>
            </a:r>
            <a:r>
              <a:rPr lang="en-US" sz="2600" b="1" i="1" dirty="0" smtClean="0"/>
              <a:t>fade away</a:t>
            </a:r>
            <a:r>
              <a:rPr lang="en-US" sz="2600" dirty="0" smtClean="0"/>
              <a:t> so that the frame contains a momentary blankness. </a:t>
            </a:r>
            <a:br>
              <a:rPr lang="en-US" sz="2600" dirty="0" smtClean="0"/>
            </a:br>
            <a:r>
              <a:rPr lang="en-US" sz="2600" dirty="0" smtClean="0"/>
              <a:t>A </a:t>
            </a:r>
            <a:r>
              <a:rPr lang="en-US" sz="2600" b="1" i="1" dirty="0" smtClean="0"/>
              <a:t>fade in</a:t>
            </a:r>
            <a:r>
              <a:rPr lang="en-US" sz="2600" dirty="0" smtClean="0"/>
              <a:t> makes an image emerge from this blankness, as opposed to </a:t>
            </a:r>
            <a:r>
              <a:rPr lang="en-US" sz="2600" i="1" dirty="0" smtClean="0"/>
              <a:t>fade out</a:t>
            </a:r>
            <a:r>
              <a:rPr lang="en-US" sz="2600" dirty="0" smtClean="0"/>
              <a:t>. An image might be retained on screen while focus is made slightly less definite as in a </a:t>
            </a:r>
            <a:r>
              <a:rPr lang="en-US" sz="2600" b="1" i="1" dirty="0" smtClean="0"/>
              <a:t>freeze</a:t>
            </a:r>
            <a:r>
              <a:rPr lang="en-US" sz="2600" dirty="0" smtClean="0"/>
              <a:t>.  </a:t>
            </a:r>
            <a:r>
              <a:rPr lang="en-US" sz="2600" b="1" i="1" dirty="0" smtClean="0"/>
              <a:t>Iris</a:t>
            </a:r>
            <a:r>
              <a:rPr lang="en-US" sz="2600" i="1" dirty="0" smtClean="0"/>
              <a:t> </a:t>
            </a:r>
            <a:r>
              <a:rPr lang="en-US" sz="2600" dirty="0" smtClean="0"/>
              <a:t>(</a:t>
            </a:r>
            <a:r>
              <a:rPr lang="en-US" sz="2600" i="1" dirty="0" smtClean="0"/>
              <a:t>in</a:t>
            </a:r>
            <a:r>
              <a:rPr lang="en-US" sz="2600" dirty="0" smtClean="0"/>
              <a:t> or </a:t>
            </a:r>
            <a:r>
              <a:rPr lang="en-US" sz="2600" i="1" dirty="0" smtClean="0"/>
              <a:t>out</a:t>
            </a:r>
            <a:r>
              <a:rPr lang="en-US" sz="2600" dirty="0" smtClean="0"/>
              <a:t>) begins/ends the rectangular frame as a point of circular light, and the </a:t>
            </a:r>
            <a:r>
              <a:rPr lang="en-US" sz="2600" b="1" dirty="0" smtClean="0"/>
              <a:t>wipe</a:t>
            </a:r>
            <a:r>
              <a:rPr lang="en-US" sz="2600" dirty="0" smtClean="0"/>
              <a:t> changes the image by moving a line across the screen.</a:t>
            </a:r>
          </a:p>
          <a:p>
            <a:pPr lvl="2"/>
            <a:r>
              <a:rPr lang="en-US" sz="2600" dirty="0" smtClean="0"/>
              <a:t>An optical device moves the film in time or space.  A dissolve accompanied by a pictorial emblem – whirling leaves or wind blowing pages of a calendar – to indicate movement into the past or ‘Flashback’.</a:t>
            </a:r>
            <a:endParaRPr lang="en-GB" sz="2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251520" y="1196752"/>
            <a:ext cx="8892480" cy="5661248"/>
          </a:xfrm>
        </p:spPr>
        <p:txBody>
          <a:bodyPr>
            <a:normAutofit fontScale="92500" lnSpcReduction="20000"/>
          </a:bodyPr>
          <a:lstStyle/>
          <a:p>
            <a:pPr lvl="1"/>
            <a:r>
              <a:rPr lang="en-US" b="1" dirty="0" smtClean="0"/>
              <a:t>The Sequence</a:t>
            </a:r>
            <a:endParaRPr lang="en-IN" dirty="0" smtClean="0"/>
          </a:p>
          <a:p>
            <a:pPr lvl="2"/>
            <a:r>
              <a:rPr lang="en-US" sz="2600" dirty="0" smtClean="0"/>
              <a:t>A film’s patterning effects made available through smaller units called sequences.</a:t>
            </a:r>
            <a:endParaRPr lang="en-IN" sz="2600" dirty="0" smtClean="0"/>
          </a:p>
          <a:p>
            <a:pPr lvl="2"/>
            <a:r>
              <a:rPr lang="en-US" sz="2600" dirty="0" smtClean="0"/>
              <a:t>A sequence may be a single lengthy shot, but mostly a compilation of several shots.  Directors may establish continuity and unity within this limited area, as a whole with organic development.  They may also promote discontinuity, subverting cinematic articulation.</a:t>
            </a:r>
            <a:endParaRPr lang="en-IN" sz="2600" dirty="0" smtClean="0"/>
          </a:p>
          <a:p>
            <a:pPr lvl="2"/>
            <a:r>
              <a:rPr lang="en-US" sz="2600" dirty="0" smtClean="0"/>
              <a:t>Rhythmic parallelism – movement back and forth between parallel activities build the action into a pattern that could be resolved when the two actions came together. </a:t>
            </a:r>
            <a:endParaRPr lang="en-IN" sz="2600" dirty="0" smtClean="0"/>
          </a:p>
          <a:p>
            <a:pPr lvl="2"/>
            <a:r>
              <a:rPr lang="en-US" sz="2600" dirty="0" smtClean="0"/>
              <a:t>Cross cutting or montage – a series of shots which seem to stand in some significant relation to the resolution of the narrative pattern, a series of shots welded together to form a thematic and formal whole.</a:t>
            </a:r>
          </a:p>
          <a:p>
            <a:pPr lvl="2"/>
            <a:r>
              <a:rPr lang="en-US" sz="2600" dirty="0" smtClean="0"/>
              <a:t>Eisenstein placed shots together to make them discontinuous. But others were concerned with establishing unified patterns.</a:t>
            </a:r>
            <a:endParaRPr lang="en-GB" sz="2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971600" y="1447800"/>
            <a:ext cx="7962088" cy="5410200"/>
          </a:xfrm>
        </p:spPr>
        <p:txBody>
          <a:bodyPr>
            <a:normAutofit/>
          </a:bodyPr>
          <a:lstStyle/>
          <a:p>
            <a:pPr marL="265113" lvl="1" indent="-236538"/>
            <a:r>
              <a:rPr lang="en-US" b="1" dirty="0" smtClean="0"/>
              <a:t>Examples of Cinematic Narration</a:t>
            </a:r>
            <a:endParaRPr lang="en-IN" dirty="0" smtClean="0"/>
          </a:p>
          <a:p>
            <a:pPr marL="450850" lvl="2"/>
            <a:r>
              <a:rPr lang="en-US" dirty="0" smtClean="0"/>
              <a:t>Cinematic Narration – not only the arrangement of visual events to tell a story, but also the way in which these events are presented to us. Unlike in written fiction, in film, the events are before us – we see and hear them. The film maker’s problem is to give them human significance, without overstating it.</a:t>
            </a:r>
            <a:endParaRPr lang="en-IN" dirty="0" smtClean="0"/>
          </a:p>
          <a:p>
            <a:pPr marL="989013" lvl="2" indent="-449263"/>
            <a:r>
              <a:rPr lang="en-US" b="1" dirty="0" smtClean="0"/>
              <a:t>Narration by External Narrator:</a:t>
            </a:r>
            <a:endParaRPr lang="en-IN" dirty="0" smtClean="0"/>
          </a:p>
          <a:p>
            <a:pPr marL="989013" lvl="3" indent="-449263"/>
            <a:r>
              <a:rPr lang="en-US" dirty="0" smtClean="0"/>
              <a:t>Disembodied narrative voice robs the eye of its joys in discovering. An authoritative spokesman would define the problem, establish setting and introduce central characters (‘News on the March’ newsreel in Citizen </a:t>
            </a:r>
            <a:r>
              <a:rPr lang="en-US" dirty="0" err="1" smtClean="0"/>
              <a:t>kane</a:t>
            </a:r>
            <a:r>
              <a:rPr lang="en-US" dirty="0" smtClean="0"/>
              <a:t>). </a:t>
            </a:r>
            <a:endParaRPr lang="en-IN" dirty="0" smtClean="0"/>
          </a:p>
          <a:p>
            <a:pPr marL="989013" lvl="3" indent="-449263"/>
            <a:r>
              <a:rPr lang="en-US" dirty="0" smtClean="0"/>
              <a:t>Narration by someone totally outside the plot relinquishes omniscience in </a:t>
            </a:r>
            <a:r>
              <a:rPr lang="en-US" dirty="0" err="1" smtClean="0"/>
              <a:t>favour</a:t>
            </a:r>
            <a:r>
              <a:rPr lang="en-US" dirty="0" smtClean="0"/>
              <a:t> of distance and detachment.</a:t>
            </a:r>
            <a:endParaRPr lang="en-IN" dirty="0" smtClean="0"/>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50106"/>
          </a:xfrm>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1043608" y="1340768"/>
            <a:ext cx="8100392" cy="5517232"/>
          </a:xfrm>
        </p:spPr>
        <p:txBody>
          <a:bodyPr/>
          <a:lstStyle/>
          <a:p>
            <a:pPr marL="722313" lvl="2" indent="-361950"/>
            <a:r>
              <a:rPr lang="en-US" b="1" dirty="0" smtClean="0"/>
              <a:t>Narration by Internal Narrator:</a:t>
            </a:r>
            <a:endParaRPr lang="en-IN" dirty="0" smtClean="0"/>
          </a:p>
          <a:p>
            <a:pPr marL="722313" lvl="3" indent="-361950"/>
            <a:r>
              <a:rPr lang="en-US" dirty="0" smtClean="0"/>
              <a:t>A more common technique – like novels utilizing first person narration – camera and narration usually work in counterpoint. The camera records, while the voice of a central character interprets and explains.</a:t>
            </a:r>
            <a:endParaRPr lang="en-IN" dirty="0" smtClean="0"/>
          </a:p>
          <a:p>
            <a:pPr marL="722313" lvl="3" indent="-361950"/>
            <a:r>
              <a:rPr lang="en-US" dirty="0" smtClean="0"/>
              <a:t>If the camera were to become a true first person narrator, it would record the world as though the lens were the eyes of the protagonist – a highly stylized and unwieldy method.</a:t>
            </a:r>
            <a:endParaRPr lang="en-IN" dirty="0" smtClean="0"/>
          </a:p>
          <a:p>
            <a:pPr marL="722313" lvl="2" indent="-361950"/>
            <a:r>
              <a:rPr lang="en-US" b="1" dirty="0" smtClean="0"/>
              <a:t>Camera as Narrator:</a:t>
            </a:r>
            <a:endParaRPr lang="en-IN" dirty="0" smtClean="0"/>
          </a:p>
          <a:p>
            <a:pPr marL="722313" lvl="3" indent="-361950"/>
            <a:r>
              <a:rPr lang="en-US" dirty="0" smtClean="0"/>
              <a:t>The camera establishes a relation between two formerly discrete areas through movement, or repeats a movement made in another </a:t>
            </a:r>
            <a:r>
              <a:rPr lang="en-US" dirty="0" err="1" smtClean="0"/>
              <a:t>rpart</a:t>
            </a:r>
            <a:r>
              <a:rPr lang="en-US" dirty="0" smtClean="0"/>
              <a:t> of the film, or pulls back to obscure an act.</a:t>
            </a:r>
            <a:endParaRPr lang="en-IN" dirty="0" smtClean="0"/>
          </a:p>
          <a:p>
            <a:pPr marL="722313" lvl="3" indent="-361950"/>
            <a:r>
              <a:rPr lang="en-US" dirty="0" smtClean="0"/>
              <a:t>Forces the narrator to become conscious of what might have been an invisible and unthought-of mechanism.</a:t>
            </a:r>
            <a:endParaRPr lang="en-IN"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50106"/>
          </a:xfrm>
        </p:spPr>
        <p:txBody>
          <a:bodyPr>
            <a:normAutofit/>
          </a:bodyPr>
          <a:lstStyle/>
          <a:p>
            <a:r>
              <a:rPr lang="en-US" sz="3200" b="1" dirty="0" smtClean="0"/>
              <a:t>Editing and Narrative: Key Terms</a:t>
            </a:r>
            <a:endParaRPr lang="en-GB" sz="3200" dirty="0"/>
          </a:p>
        </p:txBody>
      </p:sp>
      <p:sp>
        <p:nvSpPr>
          <p:cNvPr id="3" name="Content Placeholder 2"/>
          <p:cNvSpPr>
            <a:spLocks noGrp="1"/>
          </p:cNvSpPr>
          <p:nvPr>
            <p:ph idx="1"/>
          </p:nvPr>
        </p:nvSpPr>
        <p:spPr>
          <a:xfrm>
            <a:off x="1043608" y="1340768"/>
            <a:ext cx="8100392" cy="5517232"/>
          </a:xfrm>
        </p:spPr>
        <p:txBody>
          <a:bodyPr>
            <a:normAutofit/>
          </a:bodyPr>
          <a:lstStyle/>
          <a:p>
            <a:pPr marL="631825" lvl="2" indent="-361950"/>
            <a:r>
              <a:rPr lang="en-US" b="1" dirty="0" smtClean="0"/>
              <a:t>Modernist Narrative:</a:t>
            </a:r>
            <a:endParaRPr lang="en-IN" dirty="0" smtClean="0"/>
          </a:p>
          <a:p>
            <a:pPr marL="631825" lvl="3" indent="-361950"/>
            <a:r>
              <a:rPr lang="en-US" dirty="0" smtClean="0"/>
              <a:t>Film narrative has become very problematic recently. The look and shape of movies changed during the 1960s.</a:t>
            </a:r>
            <a:endParaRPr lang="en-IN" dirty="0" smtClean="0"/>
          </a:p>
          <a:p>
            <a:pPr marL="631825" lvl="3" indent="-361950"/>
            <a:r>
              <a:rPr lang="en-US" dirty="0" smtClean="0"/>
              <a:t>Experimentations with new, composite narratives. Jean-Luc Godard played with inherited American generic models – narratives using monologues, straight characterization, action sequences, songs silences – before arriving at a position of distrusting any narrative.</a:t>
            </a:r>
            <a:endParaRPr lang="en-IN" dirty="0" smtClean="0"/>
          </a:p>
          <a:p>
            <a:pPr marL="631825" lvl="3" indent="-361950"/>
            <a:r>
              <a:rPr lang="en-US" dirty="0" smtClean="0"/>
              <a:t>Godard’s </a:t>
            </a:r>
            <a:r>
              <a:rPr lang="en-US" i="1" dirty="0" err="1" smtClean="0"/>
              <a:t>Pierrot</a:t>
            </a:r>
            <a:r>
              <a:rPr lang="en-US" i="1" dirty="0" smtClean="0"/>
              <a:t> le </a:t>
            </a:r>
            <a:r>
              <a:rPr lang="en-US" i="1" dirty="0" err="1" smtClean="0"/>
              <a:t>Fou</a:t>
            </a:r>
            <a:r>
              <a:rPr lang="en-US" dirty="0" smtClean="0"/>
              <a:t> utilizes songs sung by Anna Karenina, printed titles, radio announcements, passages read out, stream of consciousness voice over, monologues addressing the audience directly, fairy tales and parables, a printed and narrated diary, poems, a film within the film and anecdotes by characters seen only once.</a:t>
            </a:r>
          </a:p>
          <a:p>
            <a:pPr marL="631825" lvl="3" indent="-361950"/>
            <a:r>
              <a:rPr lang="en-US" dirty="0" smtClean="0"/>
              <a:t>These narrative postures irritate and confuse the viewers, but promote an extraordinary freedom within the film. </a:t>
            </a:r>
            <a:br>
              <a:rPr lang="en-US" dirty="0" smtClean="0"/>
            </a:b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6090"/>
          </a:xfrm>
        </p:spPr>
        <p:txBody>
          <a:bodyPr>
            <a:normAutofit fontScale="90000"/>
          </a:bodyPr>
          <a:lstStyle/>
          <a:p>
            <a:pPr algn="ctr"/>
            <a:r>
              <a:rPr lang="en-GB" b="1" dirty="0" smtClean="0"/>
              <a:t>Film Noirs</a:t>
            </a:r>
            <a:endParaRPr lang="en-GB" b="1" dirty="0"/>
          </a:p>
        </p:txBody>
      </p:sp>
      <p:sp>
        <p:nvSpPr>
          <p:cNvPr id="3" name="Content Placeholder 2"/>
          <p:cNvSpPr>
            <a:spLocks noGrp="1"/>
          </p:cNvSpPr>
          <p:nvPr>
            <p:ph idx="1"/>
          </p:nvPr>
        </p:nvSpPr>
        <p:spPr/>
        <p:txBody>
          <a:bodyPr/>
          <a:lstStyle/>
          <a:p>
            <a:endParaRPr lang="en-GB"/>
          </a:p>
        </p:txBody>
      </p:sp>
      <p:pic>
        <p:nvPicPr>
          <p:cNvPr id="1026" name="Picture 2" descr="C:\Users\user\Pictures\film_noir2.jpg">
            <a:hlinkClick r:id="rId2" action="ppaction://hlinksldjump"/>
          </p:cNvPr>
          <p:cNvPicPr>
            <a:picLocks noChangeAspect="1" noChangeArrowheads="1"/>
          </p:cNvPicPr>
          <p:nvPr/>
        </p:nvPicPr>
        <p:blipFill>
          <a:blip r:embed="rId3" cstate="print"/>
          <a:srcRect/>
          <a:stretch>
            <a:fillRect/>
          </a:stretch>
        </p:blipFill>
        <p:spPr bwMode="auto">
          <a:xfrm>
            <a:off x="35496" y="908720"/>
            <a:ext cx="9073008" cy="50405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Specific </a:t>
            </a:r>
            <a:r>
              <a:rPr lang="en-US" b="1" dirty="0" smtClean="0"/>
              <a:t>Mechanisms: </a:t>
            </a:r>
            <a:r>
              <a:rPr lang="en-GB" b="1" dirty="0" smtClean="0"/>
              <a:t>Shot</a:t>
            </a:r>
            <a:r>
              <a:rPr lang="en-GB" dirty="0" smtClean="0"/>
              <a:t/>
            </a:r>
            <a:br>
              <a:rPr lang="en-GB" dirty="0" smtClean="0"/>
            </a:br>
            <a:endParaRPr lang="en-GB" dirty="0"/>
          </a:p>
        </p:txBody>
      </p:sp>
      <p:sp>
        <p:nvSpPr>
          <p:cNvPr id="3" name="Content Placeholder 2"/>
          <p:cNvSpPr>
            <a:spLocks noGrp="1"/>
          </p:cNvSpPr>
          <p:nvPr>
            <p:ph idx="1"/>
          </p:nvPr>
        </p:nvSpPr>
        <p:spPr>
          <a:xfrm>
            <a:off x="1187624" y="1447800"/>
            <a:ext cx="7746064" cy="4800600"/>
          </a:xfrm>
        </p:spPr>
        <p:txBody>
          <a:bodyPr>
            <a:normAutofit/>
          </a:bodyPr>
          <a:lstStyle/>
          <a:p>
            <a:r>
              <a:rPr lang="en-GB" sz="2800" b="1" dirty="0" smtClean="0"/>
              <a:t>Shot/Word</a:t>
            </a:r>
            <a:r>
              <a:rPr lang="en-GB" sz="2800" dirty="0" smtClean="0"/>
              <a:t>: important to distinguish between a word and another similar in sound while reading// to understand a shot and discriminate one shot and another.</a:t>
            </a:r>
            <a:br>
              <a:rPr lang="en-GB" sz="2800" dirty="0" smtClean="0"/>
            </a:br>
            <a:endParaRPr lang="en-GB" sz="2800" dirty="0" smtClean="0"/>
          </a:p>
          <a:p>
            <a:r>
              <a:rPr lang="en-GB" sz="2800" b="1" dirty="0" smtClean="0"/>
              <a:t>Word/Shot analogy breaks down </a:t>
            </a:r>
            <a:r>
              <a:rPr lang="en-GB" sz="2800" dirty="0" smtClean="0"/>
              <a:t>– finite no. of words in a language vs. infinite no. of possible shots.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642096" cy="706090"/>
          </a:xfrm>
        </p:spPr>
        <p:txBody>
          <a:bodyPr>
            <a:normAutofit fontScale="90000"/>
          </a:bodyPr>
          <a:lstStyle/>
          <a:p>
            <a:r>
              <a:rPr lang="en-GB" dirty="0" smtClean="0"/>
              <a:t>       Perspective Painting</a:t>
            </a:r>
            <a:endParaRPr lang="en-GB" dirty="0"/>
          </a:p>
        </p:txBody>
      </p:sp>
      <p:pic>
        <p:nvPicPr>
          <p:cNvPr id="4" name="il_fi" descr="http://willkempartschool.com/wp-content/uploads/2011/10/perspective-painting-beginners.jpg"/>
          <p:cNvPicPr>
            <a:picLocks noGrp="1"/>
          </p:cNvPicPr>
          <p:nvPr>
            <p:ph idx="1"/>
          </p:nvPr>
        </p:nvPicPr>
        <p:blipFill>
          <a:blip r:embed="rId2" cstate="print"/>
          <a:srcRect/>
          <a:stretch>
            <a:fillRect/>
          </a:stretch>
        </p:blipFill>
        <p:spPr bwMode="auto">
          <a:xfrm>
            <a:off x="539552" y="764704"/>
            <a:ext cx="8352928"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642096" cy="706090"/>
          </a:xfrm>
        </p:spPr>
        <p:txBody>
          <a:bodyPr>
            <a:normAutofit fontScale="90000"/>
          </a:bodyPr>
          <a:lstStyle/>
          <a:p>
            <a:r>
              <a:rPr lang="en-GB" dirty="0" smtClean="0"/>
              <a:t>       Perspective Painting</a:t>
            </a:r>
            <a:endParaRPr lang="en-GB" dirty="0"/>
          </a:p>
        </p:txBody>
      </p:sp>
      <p:sp>
        <p:nvSpPr>
          <p:cNvPr id="5" name="Content Placeholder 4"/>
          <p:cNvSpPr>
            <a:spLocks noGrp="1"/>
          </p:cNvSpPr>
          <p:nvPr>
            <p:ph idx="1"/>
          </p:nvPr>
        </p:nvSpPr>
        <p:spPr/>
        <p:txBody>
          <a:bodyPr/>
          <a:lstStyle/>
          <a:p>
            <a:endParaRPr lang="en-GB"/>
          </a:p>
        </p:txBody>
      </p:sp>
      <p:pic>
        <p:nvPicPr>
          <p:cNvPr id="6" name="Picture 5" descr="http://winmakati.com/wp-content/uploads/2013/06/Leonardo_da_Vinci-The_Last_Supper.jpg">
            <a:hlinkClick r:id="rId2" action="ppaction://hlinksldjump"/>
          </p:cNvPr>
          <p:cNvPicPr/>
          <p:nvPr/>
        </p:nvPicPr>
        <p:blipFill>
          <a:blip r:embed="rId3" cstate="print"/>
          <a:srcRect/>
          <a:stretch>
            <a:fillRect/>
          </a:stretch>
        </p:blipFill>
        <p:spPr bwMode="auto">
          <a:xfrm>
            <a:off x="251520" y="908720"/>
            <a:ext cx="889248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620688"/>
          </a:xfrm>
        </p:spPr>
        <p:txBody>
          <a:bodyPr>
            <a:normAutofit fontScale="90000"/>
          </a:bodyPr>
          <a:lstStyle/>
          <a:p>
            <a:r>
              <a:rPr lang="en-GB" dirty="0" smtClean="0"/>
              <a:t>Jason Pollock</a:t>
            </a:r>
            <a:endParaRPr lang="en-GB" dirty="0"/>
          </a:p>
        </p:txBody>
      </p:sp>
      <p:pic>
        <p:nvPicPr>
          <p:cNvPr id="6" name="il_fi" descr="http://www.metmuseum.org/toah/images/h2/h2_57.92.jpg"/>
          <p:cNvPicPr/>
          <p:nvPr/>
        </p:nvPicPr>
        <p:blipFill>
          <a:blip r:embed="rId2" cstate="print"/>
          <a:srcRect/>
          <a:stretch>
            <a:fillRect/>
          </a:stretch>
        </p:blipFill>
        <p:spPr bwMode="auto">
          <a:xfrm>
            <a:off x="1187624" y="1412776"/>
            <a:ext cx="6984776"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620688"/>
          </a:xfrm>
        </p:spPr>
        <p:txBody>
          <a:bodyPr>
            <a:normAutofit fontScale="90000"/>
          </a:bodyPr>
          <a:lstStyle/>
          <a:p>
            <a:r>
              <a:rPr lang="en-GB" dirty="0" smtClean="0"/>
              <a:t>Jason Pollock</a:t>
            </a:r>
            <a:endParaRPr lang="en-GB" dirty="0"/>
          </a:p>
        </p:txBody>
      </p:sp>
      <p:pic>
        <p:nvPicPr>
          <p:cNvPr id="4" name="Picture 3" descr="Jackson Pollock 1943 Mural">
            <a:hlinkClick r:id="rId2" action="ppaction://hlinksldjump"/>
          </p:cNvPr>
          <p:cNvPicPr/>
          <p:nvPr/>
        </p:nvPicPr>
        <p:blipFill>
          <a:blip r:embed="rId3" cstate="print"/>
          <a:srcRect/>
          <a:stretch>
            <a:fillRect/>
          </a:stretch>
        </p:blipFill>
        <p:spPr bwMode="auto">
          <a:xfrm>
            <a:off x="1115616" y="1628800"/>
            <a:ext cx="7272808"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8178112" cy="778098"/>
          </a:xfrm>
        </p:spPr>
        <p:txBody>
          <a:bodyPr>
            <a:normAutofit fontScale="90000"/>
          </a:bodyPr>
          <a:lstStyle/>
          <a:p>
            <a:r>
              <a:rPr lang="en-GB" sz="3200" dirty="0" smtClean="0"/>
              <a:t>German Expressionists/ </a:t>
            </a:r>
            <a:r>
              <a:rPr lang="en-GB" sz="3200" i="1" dirty="0" smtClean="0"/>
              <a:t>The Cabinet of Dr. </a:t>
            </a:r>
            <a:r>
              <a:rPr lang="en-GB" sz="3200" i="1" dirty="0" err="1" smtClean="0"/>
              <a:t>Caligari</a:t>
            </a:r>
            <a:endParaRPr lang="en-GB" sz="3200" i="1" dirty="0"/>
          </a:p>
        </p:txBody>
      </p:sp>
      <p:pic>
        <p:nvPicPr>
          <p:cNvPr id="4" name="il_fi" descr="http://1.bp.blogspot.com/-s6vuGmBI0iI/UJAYS8FgeHI/AAAAAAAAAOc/MlWX7oj0zpE/s1600/tumblr_mbccr26z4r1qabynso1_1280.jpg">
            <a:hlinkClick r:id="rId2" action="ppaction://hlinksldjump"/>
          </p:cNvPr>
          <p:cNvPicPr>
            <a:picLocks noGrp="1"/>
          </p:cNvPicPr>
          <p:nvPr>
            <p:ph idx="1"/>
          </p:nvPr>
        </p:nvPicPr>
        <p:blipFill>
          <a:blip r:embed="rId3" cstate="print"/>
          <a:srcRect/>
          <a:stretch>
            <a:fillRect/>
          </a:stretch>
        </p:blipFill>
        <p:spPr bwMode="auto">
          <a:xfrm>
            <a:off x="683568" y="1196752"/>
            <a:ext cx="7416824"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Ford</a:t>
            </a:r>
            <a:endParaRPr lang="en-GB" dirty="0"/>
          </a:p>
        </p:txBody>
      </p:sp>
      <p:pic>
        <p:nvPicPr>
          <p:cNvPr id="4" name="Content Placeholder 3" descr="Women in The Searchers"/>
          <p:cNvPicPr>
            <a:picLocks noGrp="1"/>
          </p:cNvPicPr>
          <p:nvPr>
            <p:ph idx="1"/>
          </p:nvPr>
        </p:nvPicPr>
        <p:blipFill>
          <a:blip r:embed="rId2" cstate="print"/>
          <a:srcRect/>
          <a:stretch>
            <a:fillRect/>
          </a:stretch>
        </p:blipFill>
        <p:spPr bwMode="auto">
          <a:xfrm>
            <a:off x="1043608" y="1484784"/>
            <a:ext cx="7632848"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052736"/>
          </a:xfrm>
        </p:spPr>
        <p:txBody>
          <a:bodyPr/>
          <a:lstStyle/>
          <a:p>
            <a:pPr algn="ctr"/>
            <a:r>
              <a:rPr lang="en-GB" dirty="0" smtClean="0"/>
              <a:t>John Ford</a:t>
            </a:r>
            <a:endParaRPr lang="en-GB" dirty="0"/>
          </a:p>
        </p:txBody>
      </p:sp>
      <p:pic>
        <p:nvPicPr>
          <p:cNvPr id="4" name="il_fi" descr="http://www.dvdbeaver.com/film/dvdreviews22/a%20Stagecoach%20John%20Ford%20John%20Wayne/o%20Stagecoach%20John%20Ford%20John%20Wayne%202134.jpg">
            <a:hlinkClick r:id="rId2" action="ppaction://hlinksldjump"/>
          </p:cNvPr>
          <p:cNvPicPr>
            <a:picLocks noGrp="1"/>
          </p:cNvPicPr>
          <p:nvPr>
            <p:ph idx="1"/>
          </p:nvPr>
        </p:nvPicPr>
        <p:blipFill>
          <a:blip r:embed="rId3" cstate="print"/>
          <a:srcRect/>
          <a:stretch>
            <a:fillRect/>
          </a:stretch>
        </p:blipFill>
        <p:spPr bwMode="auto">
          <a:xfrm>
            <a:off x="1115616" y="908720"/>
            <a:ext cx="7632848"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4082"/>
          </a:xfrm>
        </p:spPr>
        <p:txBody>
          <a:bodyPr>
            <a:normAutofit fontScale="90000"/>
          </a:bodyPr>
          <a:lstStyle/>
          <a:p>
            <a:r>
              <a:rPr lang="en-GB" dirty="0" smtClean="0"/>
              <a:t>Deep Focus in </a:t>
            </a:r>
            <a:r>
              <a:rPr lang="en-GB" i="1" dirty="0" smtClean="0"/>
              <a:t>Citizen Kane</a:t>
            </a:r>
            <a:endParaRPr lang="en-GB" i="1" dirty="0"/>
          </a:p>
        </p:txBody>
      </p:sp>
      <p:sp>
        <p:nvSpPr>
          <p:cNvPr id="3" name="Content Placeholder 2"/>
          <p:cNvSpPr>
            <a:spLocks noGrp="1"/>
          </p:cNvSpPr>
          <p:nvPr>
            <p:ph idx="1"/>
          </p:nvPr>
        </p:nvSpPr>
        <p:spPr/>
        <p:txBody>
          <a:bodyPr/>
          <a:lstStyle/>
          <a:p>
            <a:endParaRPr lang="en-GB" dirty="0"/>
          </a:p>
        </p:txBody>
      </p:sp>
      <p:pic>
        <p:nvPicPr>
          <p:cNvPr id="1026" name="Picture 2" descr="E:\ACADEMICS ME\Acad\MA III Sem\Texts n Perf\citizen kane deep focus.jpg"/>
          <p:cNvPicPr>
            <a:picLocks noChangeAspect="1" noChangeArrowheads="1"/>
          </p:cNvPicPr>
          <p:nvPr/>
        </p:nvPicPr>
        <p:blipFill>
          <a:blip r:embed="rId2" cstate="print"/>
          <a:srcRect/>
          <a:stretch>
            <a:fillRect/>
          </a:stretch>
        </p:blipFill>
        <p:spPr bwMode="auto">
          <a:xfrm>
            <a:off x="467544" y="980728"/>
            <a:ext cx="7848872" cy="588665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4082"/>
          </a:xfrm>
        </p:spPr>
        <p:txBody>
          <a:bodyPr>
            <a:normAutofit fontScale="90000"/>
          </a:bodyPr>
          <a:lstStyle/>
          <a:p>
            <a:r>
              <a:rPr lang="en-GB" dirty="0" smtClean="0"/>
              <a:t>Deep Focus in </a:t>
            </a:r>
            <a:r>
              <a:rPr lang="en-GB" i="1" dirty="0" smtClean="0"/>
              <a:t>Citizen Kane</a:t>
            </a:r>
            <a:endParaRPr lang="en-GB" i="1" dirty="0"/>
          </a:p>
        </p:txBody>
      </p:sp>
      <p:sp>
        <p:nvSpPr>
          <p:cNvPr id="3" name="Content Placeholder 2"/>
          <p:cNvSpPr>
            <a:spLocks noGrp="1"/>
          </p:cNvSpPr>
          <p:nvPr>
            <p:ph idx="1"/>
          </p:nvPr>
        </p:nvSpPr>
        <p:spPr/>
        <p:txBody>
          <a:bodyPr/>
          <a:lstStyle/>
          <a:p>
            <a:endParaRPr lang="en-GB" dirty="0"/>
          </a:p>
        </p:txBody>
      </p:sp>
      <p:pic>
        <p:nvPicPr>
          <p:cNvPr id="2050" name="Picture 2" descr="E:\ACADEMICS ME\Acad\MA III Sem\Texts n Perf\Deep F KANEdeep.jpg">
            <a:hlinkClick r:id="rId2" action="ppaction://hlinksldjump"/>
          </p:cNvPr>
          <p:cNvPicPr>
            <a:picLocks noChangeAspect="1" noChangeArrowheads="1"/>
          </p:cNvPicPr>
          <p:nvPr/>
        </p:nvPicPr>
        <p:blipFill>
          <a:blip r:embed="rId3" cstate="print"/>
          <a:srcRect/>
          <a:stretch>
            <a:fillRect/>
          </a:stretch>
        </p:blipFill>
        <p:spPr bwMode="auto">
          <a:xfrm>
            <a:off x="755576" y="1041400"/>
            <a:ext cx="8128000" cy="5816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Greta </a:t>
            </a:r>
            <a:r>
              <a:rPr lang="en-GB" b="1" dirty="0" err="1" smtClean="0"/>
              <a:t>Garbo</a:t>
            </a:r>
            <a:endParaRPr lang="en-GB" b="1" dirty="0"/>
          </a:p>
        </p:txBody>
      </p:sp>
      <p:sp>
        <p:nvSpPr>
          <p:cNvPr id="3" name="Content Placeholder 2"/>
          <p:cNvSpPr>
            <a:spLocks noGrp="1"/>
          </p:cNvSpPr>
          <p:nvPr>
            <p:ph idx="1"/>
          </p:nvPr>
        </p:nvSpPr>
        <p:spPr/>
        <p:txBody>
          <a:bodyPr/>
          <a:lstStyle/>
          <a:p>
            <a:endParaRPr lang="en-GB"/>
          </a:p>
        </p:txBody>
      </p:sp>
      <p:pic>
        <p:nvPicPr>
          <p:cNvPr id="4" name="irc_mi" descr="http://thevintagespectator.files.wordpress.com/2013/04/greta-garbo-with-leo-the-lion-spring-of-1926-photo-by-don-gillum-for-mgm.jpg"/>
          <p:cNvPicPr/>
          <p:nvPr/>
        </p:nvPicPr>
        <p:blipFill>
          <a:blip r:embed="rId2" cstate="print"/>
          <a:srcRect/>
          <a:stretch>
            <a:fillRect/>
          </a:stretch>
        </p:blipFill>
        <p:spPr bwMode="auto">
          <a:xfrm>
            <a:off x="971600" y="1340768"/>
            <a:ext cx="7704856"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Specific </a:t>
            </a:r>
            <a:r>
              <a:rPr lang="en-US" b="1" dirty="0" smtClean="0"/>
              <a:t>Mechanisms: </a:t>
            </a:r>
            <a:r>
              <a:rPr lang="en-GB" b="1" dirty="0" smtClean="0"/>
              <a:t>Images</a:t>
            </a:r>
            <a:r>
              <a:rPr lang="en-GB" dirty="0" smtClean="0"/>
              <a:t/>
            </a:r>
            <a:br>
              <a:rPr lang="en-GB" dirty="0" smtClean="0"/>
            </a:br>
            <a:endParaRPr lang="en-GB" dirty="0"/>
          </a:p>
        </p:txBody>
      </p:sp>
      <p:sp>
        <p:nvSpPr>
          <p:cNvPr id="3" name="Content Placeholder 2"/>
          <p:cNvSpPr>
            <a:spLocks noGrp="1"/>
          </p:cNvSpPr>
          <p:nvPr>
            <p:ph idx="1"/>
          </p:nvPr>
        </p:nvSpPr>
        <p:spPr>
          <a:xfrm>
            <a:off x="971600" y="1340768"/>
            <a:ext cx="8172400" cy="5256584"/>
          </a:xfrm>
        </p:spPr>
        <p:txBody>
          <a:bodyPr>
            <a:normAutofit/>
          </a:bodyPr>
          <a:lstStyle/>
          <a:p>
            <a:pPr marL="342900" lvl="2" indent="-342900"/>
            <a:r>
              <a:rPr lang="en-US" sz="2800" b="1" dirty="0"/>
              <a:t>Record faithfully</a:t>
            </a:r>
            <a:r>
              <a:rPr lang="en-US" sz="2800" dirty="0"/>
              <a:t> – a legacy of the camera and the technology that goes into the ‘finished product</a:t>
            </a:r>
            <a:r>
              <a:rPr lang="en-US" sz="2800" dirty="0" smtClean="0"/>
              <a:t>’.</a:t>
            </a:r>
            <a:br>
              <a:rPr lang="en-US" sz="2800" dirty="0" smtClean="0"/>
            </a:br>
            <a:endParaRPr lang="en-US" sz="2800" dirty="0" smtClean="0"/>
          </a:p>
          <a:p>
            <a:pPr marL="553212" lvl="3" indent="-342900"/>
            <a:r>
              <a:rPr lang="en-US" sz="2400" dirty="0" smtClean="0"/>
              <a:t>Traffic </a:t>
            </a:r>
            <a:r>
              <a:rPr lang="en-US" sz="2400" dirty="0"/>
              <a:t>moving in the streets/ “traffic moving in the streets</a:t>
            </a:r>
            <a:r>
              <a:rPr lang="en-US" sz="2400" dirty="0" smtClean="0"/>
              <a:t>”</a:t>
            </a:r>
            <a:r>
              <a:rPr lang="en-US" dirty="0" smtClean="0"/>
              <a:t/>
            </a:r>
            <a:br>
              <a:rPr lang="en-US" dirty="0" smtClean="0"/>
            </a:br>
            <a:endParaRPr lang="en-IN" dirty="0"/>
          </a:p>
          <a:p>
            <a:r>
              <a:rPr lang="en-US" sz="2800" dirty="0"/>
              <a:t>Everything that we see in films has gone through </a:t>
            </a:r>
            <a:r>
              <a:rPr lang="en-US" sz="2800" b="1" dirty="0"/>
              <a:t>an extremely complicated process</a:t>
            </a:r>
            <a:r>
              <a:rPr lang="en-US" sz="2800" dirty="0"/>
              <a:t> intended at reproducing the objects and the </a:t>
            </a:r>
            <a:r>
              <a:rPr lang="en-US" sz="2800" dirty="0" smtClean="0"/>
              <a:t>people so that </a:t>
            </a:r>
            <a:r>
              <a:rPr lang="en-US" sz="2800" b="1" dirty="0"/>
              <a:t>all intervening fictional processes are </a:t>
            </a:r>
            <a:r>
              <a:rPr lang="en-US" sz="2800" b="1" dirty="0" smtClean="0"/>
              <a:t>invisible.</a:t>
            </a:r>
            <a:endParaRPr lang="en-IN" sz="2800" dirty="0"/>
          </a:p>
          <a:p>
            <a:endParaRPr lang="en-GB"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Greta </a:t>
            </a:r>
            <a:r>
              <a:rPr lang="en-GB" b="1" dirty="0" err="1" smtClean="0"/>
              <a:t>Garbo</a:t>
            </a:r>
            <a:r>
              <a:rPr lang="en-GB" b="1" dirty="0" smtClean="0"/>
              <a:t> 2</a:t>
            </a:r>
            <a:endParaRPr lang="en-GB" b="1" dirty="0"/>
          </a:p>
        </p:txBody>
      </p:sp>
      <p:sp>
        <p:nvSpPr>
          <p:cNvPr id="3" name="Content Placeholder 2"/>
          <p:cNvSpPr>
            <a:spLocks noGrp="1"/>
          </p:cNvSpPr>
          <p:nvPr>
            <p:ph idx="1"/>
          </p:nvPr>
        </p:nvSpPr>
        <p:spPr/>
        <p:txBody>
          <a:bodyPr/>
          <a:lstStyle/>
          <a:p>
            <a:endParaRPr lang="en-GB"/>
          </a:p>
        </p:txBody>
      </p:sp>
      <p:pic>
        <p:nvPicPr>
          <p:cNvPr id="5" name="irc_mi" descr="http://www.silentera.com/video/img/frames/fleshAndTheDevil-warner.jpg">
            <a:hlinkClick r:id="rId2" action="ppaction://hlinksldjump"/>
          </p:cNvPr>
          <p:cNvPicPr/>
          <p:nvPr/>
        </p:nvPicPr>
        <p:blipFill>
          <a:blip r:embed="rId3" cstate="print"/>
          <a:srcRect/>
          <a:stretch>
            <a:fillRect/>
          </a:stretch>
        </p:blipFill>
        <p:spPr bwMode="auto">
          <a:xfrm>
            <a:off x="1187624" y="1268760"/>
            <a:ext cx="7344816" cy="558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Dietrich</a:t>
            </a:r>
            <a:endParaRPr lang="en-GB" b="1" dirty="0"/>
          </a:p>
        </p:txBody>
      </p:sp>
      <p:pic>
        <p:nvPicPr>
          <p:cNvPr id="4" name="Content Placeholder 3" descr="http://foglobe.com/data_images/main/marlene-dietrich/marlene-dietrich-02.jpg"/>
          <p:cNvPicPr>
            <a:picLocks noGrp="1"/>
          </p:cNvPicPr>
          <p:nvPr>
            <p:ph idx="1"/>
          </p:nvPr>
        </p:nvPicPr>
        <p:blipFill>
          <a:blip r:embed="rId2" cstate="print"/>
          <a:srcRect/>
          <a:stretch>
            <a:fillRect/>
          </a:stretch>
        </p:blipFill>
        <p:spPr bwMode="auto">
          <a:xfrm>
            <a:off x="2051720" y="1052736"/>
            <a:ext cx="5184576"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22114"/>
          </a:xfrm>
        </p:spPr>
        <p:txBody>
          <a:bodyPr/>
          <a:lstStyle/>
          <a:p>
            <a:pPr algn="ctr"/>
            <a:r>
              <a:rPr lang="en-GB" b="1" dirty="0" smtClean="0"/>
              <a:t>Dietrich 2</a:t>
            </a:r>
            <a:endParaRPr lang="en-GB" b="1" dirty="0"/>
          </a:p>
        </p:txBody>
      </p:sp>
      <p:pic>
        <p:nvPicPr>
          <p:cNvPr id="6" name="irc_mi" descr="http://3.bp.blogspot.com/-xWsMrZp9ASg/TcKUd6F_aUI/AAAAAAAAAek/iOuGE2BUUyU/s1600/Marlene%2BDietrich%2B042432.jpg">
            <a:hlinkClick r:id="rId2" action="ppaction://hlinksldjump"/>
          </p:cNvPr>
          <p:cNvPicPr>
            <a:picLocks noGrp="1"/>
          </p:cNvPicPr>
          <p:nvPr>
            <p:ph idx="1"/>
          </p:nvPr>
        </p:nvPicPr>
        <p:blipFill>
          <a:blip r:embed="rId3" cstate="print"/>
          <a:srcRect/>
          <a:stretch>
            <a:fillRect/>
          </a:stretch>
        </p:blipFill>
        <p:spPr bwMode="auto">
          <a:xfrm>
            <a:off x="1331640" y="1124744"/>
            <a:ext cx="7056784" cy="55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4082"/>
          </a:xfrm>
        </p:spPr>
        <p:txBody>
          <a:bodyPr>
            <a:normAutofit fontScale="90000"/>
          </a:bodyPr>
          <a:lstStyle/>
          <a:p>
            <a:pPr algn="ctr"/>
            <a:r>
              <a:rPr lang="en-GB" b="1" dirty="0" smtClean="0"/>
              <a:t>Andy Warhol</a:t>
            </a:r>
            <a:endParaRPr lang="en-GB" b="1" dirty="0"/>
          </a:p>
        </p:txBody>
      </p:sp>
      <p:sp>
        <p:nvSpPr>
          <p:cNvPr id="3" name="Content Placeholder 2"/>
          <p:cNvSpPr>
            <a:spLocks noGrp="1"/>
          </p:cNvSpPr>
          <p:nvPr>
            <p:ph idx="1"/>
          </p:nvPr>
        </p:nvSpPr>
        <p:spPr>
          <a:xfrm>
            <a:off x="1435608" y="1268760"/>
            <a:ext cx="7498080" cy="4979640"/>
          </a:xfrm>
        </p:spPr>
        <p:txBody>
          <a:bodyPr/>
          <a:lstStyle/>
          <a:p>
            <a:endParaRPr lang="en-GB" dirty="0"/>
          </a:p>
        </p:txBody>
      </p:sp>
      <p:pic>
        <p:nvPicPr>
          <p:cNvPr id="3074" name="Picture 2" descr="E:\ACADEMICS ME\Acad\MA III Sem\Texts n Perf\Andy Marilyn-Monroe-con-andy-warhol-cuadro.jpg">
            <a:hlinkClick r:id="rId2" action="ppaction://hlinksldjump"/>
          </p:cNvPr>
          <p:cNvPicPr>
            <a:picLocks noChangeAspect="1" noChangeArrowheads="1"/>
          </p:cNvPicPr>
          <p:nvPr/>
        </p:nvPicPr>
        <p:blipFill>
          <a:blip r:embed="rId3" cstate="print"/>
          <a:srcRect/>
          <a:stretch>
            <a:fillRect/>
          </a:stretch>
        </p:blipFill>
        <p:spPr bwMode="auto">
          <a:xfrm>
            <a:off x="1763688" y="1007350"/>
            <a:ext cx="5616624" cy="58506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50106"/>
          </a:xfrm>
        </p:spPr>
        <p:txBody>
          <a:bodyPr/>
          <a:lstStyle/>
          <a:p>
            <a:pPr algn="ctr"/>
            <a:r>
              <a:rPr lang="en-GB" b="1" i="1" dirty="0" smtClean="0"/>
              <a:t>All the President’s Men</a:t>
            </a:r>
            <a:endParaRPr lang="en-GB" b="1" i="1" dirty="0"/>
          </a:p>
        </p:txBody>
      </p:sp>
      <p:pic>
        <p:nvPicPr>
          <p:cNvPr id="4098" name="Picture 2" descr="E:\ACADEMICS ME\Acad\MA III Sem\Texts n Perf\120623051243-avlon-newspaper-movies-story-top.jpg">
            <a:hlinkClick r:id="rId2" action="ppaction://hlinksldjump"/>
          </p:cNvPr>
          <p:cNvPicPr>
            <a:picLocks noChangeAspect="1" noChangeArrowheads="1"/>
          </p:cNvPicPr>
          <p:nvPr/>
        </p:nvPicPr>
        <p:blipFill>
          <a:blip r:embed="rId3" cstate="print"/>
          <a:srcRect/>
          <a:stretch>
            <a:fillRect/>
          </a:stretch>
        </p:blipFill>
        <p:spPr bwMode="auto">
          <a:xfrm>
            <a:off x="439033" y="1772816"/>
            <a:ext cx="8704967" cy="489654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7498080" cy="980728"/>
          </a:xfrm>
        </p:spPr>
        <p:txBody>
          <a:bodyPr/>
          <a:lstStyle/>
          <a:p>
            <a:r>
              <a:rPr lang="en-GB" dirty="0" smtClean="0">
                <a:hlinkClick r:id="rId3" action="ppaction://hlinksldjump"/>
              </a:rPr>
              <a:t>Establishing Shot</a:t>
            </a:r>
            <a:endParaRPr lang="en-GB" dirty="0"/>
          </a:p>
        </p:txBody>
      </p:sp>
      <p:pic>
        <p:nvPicPr>
          <p:cNvPr id="8" name="The Shawshank Redemption - Helicopter Shot in Single Take.mp4">
            <a:hlinkClick r:id="" action="ppaction://media"/>
          </p:cNvPr>
          <p:cNvPicPr>
            <a:picLocks noGrp="1" noRot="1" noChangeAspect="1"/>
          </p:cNvPicPr>
          <p:nvPr>
            <p:ph idx="1"/>
            <a:videoFile r:link="rId1"/>
          </p:nvPr>
        </p:nvPicPr>
        <p:blipFill>
          <a:blip r:embed="rId4" cstate="print"/>
          <a:stretch>
            <a:fillRect/>
          </a:stretch>
        </p:blipFill>
        <p:spPr>
          <a:xfrm>
            <a:off x="1117600" y="1562100"/>
            <a:ext cx="813435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4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Overhead Shot</a:t>
            </a:r>
            <a:endParaRPr lang="en-GB" dirty="0"/>
          </a:p>
        </p:txBody>
      </p:sp>
      <p:pic>
        <p:nvPicPr>
          <p:cNvPr id="4" name="irc_mi" descr="http://image.moparmusclemagazine.com/f/8941841+w750+st0/mopp_0610_02_z_bbod+1969_dodge_super_bee+overhead_shot.jpg"/>
          <p:cNvPicPr>
            <a:picLocks noGrp="1"/>
          </p:cNvPicPr>
          <p:nvPr>
            <p:ph idx="1"/>
          </p:nvPr>
        </p:nvPicPr>
        <p:blipFill>
          <a:blip r:embed="rId2" cstate="print"/>
          <a:srcRect/>
          <a:stretch>
            <a:fillRect/>
          </a:stretch>
        </p:blipFill>
        <p:spPr bwMode="auto">
          <a:xfrm>
            <a:off x="1403648" y="1268760"/>
            <a:ext cx="7056784"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 level shot</a:t>
            </a:r>
            <a:endParaRPr lang="en-GB" dirty="0"/>
          </a:p>
        </p:txBody>
      </p:sp>
      <p:sp>
        <p:nvSpPr>
          <p:cNvPr id="3" name="Content Placeholder 2"/>
          <p:cNvSpPr>
            <a:spLocks noGrp="1"/>
          </p:cNvSpPr>
          <p:nvPr>
            <p:ph idx="1"/>
          </p:nvPr>
        </p:nvSpPr>
        <p:spPr/>
        <p:txBody>
          <a:bodyPr/>
          <a:lstStyle/>
          <a:p>
            <a:endParaRPr lang="en-GB"/>
          </a:p>
        </p:txBody>
      </p:sp>
      <p:pic>
        <p:nvPicPr>
          <p:cNvPr id="4" name="irc_mi" descr="http://2.bp.blogspot.com/_kYwSsebTY2Q/S89MngbOY_I/AAAAAAAAAC0/PgWUKCw1Y2k/s1600/sherlock_holmes_2009_640x425_856024.jpg"/>
          <p:cNvPicPr/>
          <p:nvPr/>
        </p:nvPicPr>
        <p:blipFill>
          <a:blip r:embed="rId2" cstate="print"/>
          <a:srcRect/>
          <a:stretch>
            <a:fillRect/>
          </a:stretch>
        </p:blipFill>
        <p:spPr bwMode="auto">
          <a:xfrm>
            <a:off x="1043608" y="1484784"/>
            <a:ext cx="7795905"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 angle shot</a:t>
            </a:r>
            <a:endParaRPr lang="en-GB" dirty="0"/>
          </a:p>
        </p:txBody>
      </p:sp>
      <p:sp>
        <p:nvSpPr>
          <p:cNvPr id="3" name="Content Placeholder 2"/>
          <p:cNvSpPr>
            <a:spLocks noGrp="1"/>
          </p:cNvSpPr>
          <p:nvPr>
            <p:ph idx="1"/>
          </p:nvPr>
        </p:nvSpPr>
        <p:spPr/>
        <p:txBody>
          <a:bodyPr/>
          <a:lstStyle/>
          <a:p>
            <a:endParaRPr lang="en-GB" dirty="0"/>
          </a:p>
        </p:txBody>
      </p:sp>
      <p:pic>
        <p:nvPicPr>
          <p:cNvPr id="4" name="Picture 3" descr="http://behance.vo.llnwd.net/profiles12/1094029/projects/3703258/10d0ac69c1de1f0a445777d5d719a814.jpg"/>
          <p:cNvPicPr/>
          <p:nvPr/>
        </p:nvPicPr>
        <p:blipFill>
          <a:blip r:embed="rId2" cstate="print"/>
          <a:srcRect/>
          <a:stretch>
            <a:fillRect/>
          </a:stretch>
        </p:blipFill>
        <p:spPr bwMode="auto">
          <a:xfrm>
            <a:off x="1403648" y="1772816"/>
            <a:ext cx="727280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angle shot</a:t>
            </a:r>
            <a:endParaRPr lang="en-GB" dirty="0"/>
          </a:p>
        </p:txBody>
      </p:sp>
      <p:sp>
        <p:nvSpPr>
          <p:cNvPr id="3" name="Content Placeholder 2"/>
          <p:cNvSpPr>
            <a:spLocks noGrp="1"/>
          </p:cNvSpPr>
          <p:nvPr>
            <p:ph idx="1"/>
          </p:nvPr>
        </p:nvSpPr>
        <p:spPr/>
        <p:txBody>
          <a:bodyPr/>
          <a:lstStyle/>
          <a:p>
            <a:endParaRPr lang="en-GB"/>
          </a:p>
        </p:txBody>
      </p:sp>
      <p:pic>
        <p:nvPicPr>
          <p:cNvPr id="4" name="Picture 3" descr="http://www.proprofs.com/quiz-school/upload/yuiupload/1302642883.jpg">
            <a:hlinkClick r:id="rId2" action="ppaction://hlinksldjump"/>
          </p:cNvPr>
          <p:cNvPicPr/>
          <p:nvPr/>
        </p:nvPicPr>
        <p:blipFill>
          <a:blip r:embed="rId3" cstate="print"/>
          <a:srcRect/>
          <a:stretch>
            <a:fillRect/>
          </a:stretch>
        </p:blipFill>
        <p:spPr bwMode="auto">
          <a:xfrm>
            <a:off x="1115616" y="1628800"/>
            <a:ext cx="756084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Specific </a:t>
            </a:r>
            <a:r>
              <a:rPr lang="en-US" b="1" dirty="0" smtClean="0"/>
              <a:t>Mechanisms: Machinery</a:t>
            </a:r>
            <a:r>
              <a:rPr lang="en-GB" dirty="0" smtClean="0"/>
              <a:t/>
            </a:r>
            <a:br>
              <a:rPr lang="en-GB" dirty="0" smtClean="0"/>
            </a:br>
            <a:endParaRPr lang="en-GB" dirty="0"/>
          </a:p>
        </p:txBody>
      </p:sp>
      <p:sp>
        <p:nvSpPr>
          <p:cNvPr id="3" name="Content Placeholder 2"/>
          <p:cNvSpPr>
            <a:spLocks noGrp="1"/>
          </p:cNvSpPr>
          <p:nvPr>
            <p:ph idx="1"/>
          </p:nvPr>
        </p:nvSpPr>
        <p:spPr>
          <a:xfrm>
            <a:off x="971600" y="1340768"/>
            <a:ext cx="7920880" cy="5112568"/>
          </a:xfrm>
        </p:spPr>
        <p:txBody>
          <a:bodyPr>
            <a:normAutofit/>
          </a:bodyPr>
          <a:lstStyle/>
          <a:p>
            <a:pPr marL="342900" lvl="2" indent="-342900"/>
            <a:r>
              <a:rPr lang="en-US" sz="2800" dirty="0"/>
              <a:t>Camera, film, editing equipment, laboratories, projector, screen, plus ‘something’ to be </a:t>
            </a:r>
            <a:r>
              <a:rPr lang="en-US" sz="2800" dirty="0" smtClean="0"/>
              <a:t>photographed.</a:t>
            </a:r>
            <a:br>
              <a:rPr lang="en-US" sz="2800" dirty="0" smtClean="0"/>
            </a:br>
            <a:endParaRPr lang="en-US" sz="2800" dirty="0" smtClean="0"/>
          </a:p>
          <a:p>
            <a:pPr marL="342900" lvl="2" indent="-342900"/>
            <a:r>
              <a:rPr lang="en-US" sz="2800" dirty="0" smtClean="0"/>
              <a:t>None </a:t>
            </a:r>
            <a:r>
              <a:rPr lang="en-US" sz="2800" dirty="0"/>
              <a:t>of these is visible to the spectator, except the </a:t>
            </a:r>
            <a:r>
              <a:rPr lang="en-US" sz="2800" b="1" dirty="0" smtClean="0"/>
              <a:t>screen</a:t>
            </a:r>
            <a:r>
              <a:rPr lang="en-US" sz="2800" dirty="0" smtClean="0"/>
              <a:t>.</a:t>
            </a:r>
            <a:br>
              <a:rPr lang="en-US" sz="2800" dirty="0" smtClean="0"/>
            </a:br>
            <a:endParaRPr lang="en-US" sz="2800" dirty="0" smtClean="0"/>
          </a:p>
          <a:p>
            <a:pPr marL="342900" lvl="2" indent="-342900"/>
            <a:r>
              <a:rPr lang="en-US" sz="2800" dirty="0" smtClean="0"/>
              <a:t>The </a:t>
            </a:r>
            <a:r>
              <a:rPr lang="en-US" sz="2800" b="1" dirty="0"/>
              <a:t>screen</a:t>
            </a:r>
            <a:r>
              <a:rPr lang="en-US" sz="2800" dirty="0"/>
              <a:t> is to be made </a:t>
            </a:r>
            <a:r>
              <a:rPr lang="en-US" sz="2800" b="1" dirty="0"/>
              <a:t>invisible</a:t>
            </a:r>
            <a:r>
              <a:rPr lang="en-US" sz="2800" dirty="0"/>
              <a:t>, by the images projected.</a:t>
            </a:r>
            <a:br>
              <a:rPr lang="en-US" sz="2800" dirty="0"/>
            </a:br>
            <a:endParaRPr lang="en-IN" sz="2800" dirty="0"/>
          </a:p>
          <a:p>
            <a:endParaRPr lang="en-GB" sz="2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7498080" cy="850106"/>
          </a:xfrm>
        </p:spPr>
        <p:txBody>
          <a:bodyPr/>
          <a:lstStyle/>
          <a:p>
            <a:r>
              <a:rPr lang="en-GB" dirty="0" smtClean="0">
                <a:hlinkClick r:id="rId3" action="ppaction://hlinksldjump"/>
              </a:rPr>
              <a:t>Tilt Shot</a:t>
            </a:r>
            <a:endParaRPr lang="en-GB" dirty="0"/>
          </a:p>
        </p:txBody>
      </p:sp>
      <p:pic>
        <p:nvPicPr>
          <p:cNvPr id="4" name="Tilt up shot of a grouping of skyscrapers in New York City..mp4">
            <a:hlinkClick r:id="" action="ppaction://media"/>
          </p:cNvPr>
          <p:cNvPicPr>
            <a:picLocks noGrp="1" noRot="1" noChangeAspect="1"/>
          </p:cNvPicPr>
          <p:nvPr>
            <p:ph idx="1"/>
            <a:videoFile r:link="rId1"/>
          </p:nvPr>
        </p:nvPicPr>
        <p:blipFill>
          <a:blip r:embed="rId4" cstate="print"/>
          <a:stretch>
            <a:fillRect/>
          </a:stretch>
        </p:blipFill>
        <p:spPr>
          <a:xfrm>
            <a:off x="971600" y="962726"/>
            <a:ext cx="7848872" cy="58866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7498080" cy="908720"/>
          </a:xfrm>
        </p:spPr>
        <p:txBody>
          <a:bodyPr>
            <a:normAutofit/>
          </a:bodyPr>
          <a:lstStyle/>
          <a:p>
            <a:r>
              <a:rPr lang="en-GB" dirty="0" smtClean="0">
                <a:hlinkClick r:id="rId3" action="ppaction://hlinksldjump"/>
              </a:rPr>
              <a:t>Pan Shot</a:t>
            </a:r>
            <a:endParaRPr lang="en-GB" dirty="0"/>
          </a:p>
        </p:txBody>
      </p:sp>
      <p:pic>
        <p:nvPicPr>
          <p:cNvPr id="4" name="Slow panning shot of older buildings in NYC..mp4">
            <a:hlinkClick r:id="" action="ppaction://media"/>
          </p:cNvPr>
          <p:cNvPicPr>
            <a:picLocks noGrp="1" noRot="1" noChangeAspect="1"/>
          </p:cNvPicPr>
          <p:nvPr>
            <p:ph idx="1"/>
            <a:videoFile r:link="rId1"/>
          </p:nvPr>
        </p:nvPicPr>
        <p:blipFill>
          <a:blip r:embed="rId4" cstate="print"/>
          <a:stretch>
            <a:fillRect/>
          </a:stretch>
        </p:blipFill>
        <p:spPr>
          <a:xfrm>
            <a:off x="899592" y="971346"/>
            <a:ext cx="7848872" cy="58866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7498080" cy="836712"/>
          </a:xfrm>
        </p:spPr>
        <p:txBody>
          <a:bodyPr/>
          <a:lstStyle/>
          <a:p>
            <a:r>
              <a:rPr lang="en-GB" dirty="0" smtClean="0">
                <a:hlinkClick r:id="rId3" action="ppaction://hlinksldjump"/>
              </a:rPr>
              <a:t>Crane shot</a:t>
            </a:r>
            <a:endParaRPr lang="en-GB" dirty="0"/>
          </a:p>
        </p:txBody>
      </p:sp>
      <p:pic>
        <p:nvPicPr>
          <p:cNvPr id="4" name="Le Plaisir - Crane Shot.mp4">
            <a:hlinkClick r:id="" action="ppaction://media"/>
          </p:cNvPr>
          <p:cNvPicPr>
            <a:picLocks noGrp="1" noRot="1" noChangeAspect="1"/>
          </p:cNvPicPr>
          <p:nvPr>
            <p:ph idx="1"/>
            <a:videoFile r:link="rId1"/>
          </p:nvPr>
        </p:nvPicPr>
        <p:blipFill>
          <a:blip r:embed="rId4" cstate="print"/>
          <a:stretch>
            <a:fillRect/>
          </a:stretch>
        </p:blipFill>
        <p:spPr>
          <a:xfrm>
            <a:off x="899592" y="989348"/>
            <a:ext cx="7824869" cy="586865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7498080" cy="836712"/>
          </a:xfrm>
        </p:spPr>
        <p:txBody>
          <a:bodyPr/>
          <a:lstStyle/>
          <a:p>
            <a:r>
              <a:rPr lang="en-GB" dirty="0" smtClean="0">
                <a:hlinkClick r:id="rId3" action="ppaction://hlinksldjump"/>
              </a:rPr>
              <a:t>Tracking Shot</a:t>
            </a:r>
            <a:endParaRPr lang="en-GB" dirty="0"/>
          </a:p>
        </p:txBody>
      </p:sp>
      <p:pic>
        <p:nvPicPr>
          <p:cNvPr id="4" name="Pulp Fiction _The Gold Watch_ Tracking Shot (HD).mp4">
            <a:hlinkClick r:id="" action="ppaction://media"/>
          </p:cNvPr>
          <p:cNvPicPr>
            <a:picLocks noGrp="1" noRot="1" noChangeAspect="1"/>
          </p:cNvPicPr>
          <p:nvPr>
            <p:ph idx="1"/>
            <a:videoFile r:link="rId1"/>
          </p:nvPr>
        </p:nvPicPr>
        <p:blipFill>
          <a:blip r:embed="rId4" cstate="print"/>
          <a:stretch>
            <a:fillRect/>
          </a:stretch>
        </p:blipFill>
        <p:spPr>
          <a:xfrm>
            <a:off x="971600" y="890718"/>
            <a:ext cx="7920880" cy="594066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0"/>
            <a:ext cx="7498080" cy="642918"/>
          </a:xfrm>
        </p:spPr>
        <p:txBody>
          <a:bodyPr>
            <a:normAutofit fontScale="90000"/>
          </a:bodyPr>
          <a:lstStyle/>
          <a:p>
            <a:r>
              <a:rPr lang="en-IN" dirty="0" smtClean="0"/>
              <a:t>The Rocking Horse Winner</a:t>
            </a:r>
            <a:endParaRPr lang="en-IN" dirty="0"/>
          </a:p>
        </p:txBody>
      </p:sp>
      <p:pic>
        <p:nvPicPr>
          <p:cNvPr id="4" name="Content Placeholder 3" descr="the_rocking_horse_winner.jpg">
            <a:hlinkClick r:id="rId2" action="ppaction://hlinksldjump"/>
          </p:cNvPr>
          <p:cNvPicPr>
            <a:picLocks noGrp="1" noChangeAspect="1"/>
          </p:cNvPicPr>
          <p:nvPr>
            <p:ph idx="1"/>
          </p:nvPr>
        </p:nvPicPr>
        <p:blipFill>
          <a:blip r:embed="rId3"/>
          <a:stretch>
            <a:fillRect/>
          </a:stretch>
        </p:blipFill>
        <p:spPr>
          <a:xfrm>
            <a:off x="459010" y="714356"/>
            <a:ext cx="8684990" cy="6143644"/>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2714644" cy="2082792"/>
          </a:xfrm>
        </p:spPr>
        <p:txBody>
          <a:bodyPr>
            <a:normAutofit/>
          </a:bodyPr>
          <a:lstStyle/>
          <a:p>
            <a:r>
              <a:rPr lang="en-IN" dirty="0" smtClean="0">
                <a:hlinkClick r:id="rId2" action="ppaction://hlinksldjump"/>
              </a:rPr>
              <a:t>Continuity Error</a:t>
            </a:r>
            <a:endParaRPr lang="en-IN" dirty="0"/>
          </a:p>
        </p:txBody>
      </p:sp>
      <p:pic>
        <p:nvPicPr>
          <p:cNvPr id="4" name="Content Placeholder 3" descr="Error.jpg">
            <a:hlinkClick r:id="rId3" action="ppaction://hlinkfile"/>
          </p:cNvPr>
          <p:cNvPicPr>
            <a:picLocks noGrp="1" noChangeAspect="1"/>
          </p:cNvPicPr>
          <p:nvPr>
            <p:ph idx="1"/>
          </p:nvPr>
        </p:nvPicPr>
        <p:blipFill>
          <a:blip r:embed="rId4"/>
          <a:stretch>
            <a:fillRect/>
          </a:stretch>
        </p:blipFill>
        <p:spPr>
          <a:xfrm>
            <a:off x="3571868" y="0"/>
            <a:ext cx="5572133"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Words/Images</a:t>
            </a:r>
            <a:r>
              <a:rPr lang="en-GB" dirty="0" smtClean="0"/>
              <a:t/>
            </a:r>
            <a:br>
              <a:rPr lang="en-GB" dirty="0" smtClean="0"/>
            </a:br>
            <a:endParaRPr lang="en-GB" dirty="0"/>
          </a:p>
        </p:txBody>
      </p:sp>
      <p:sp>
        <p:nvSpPr>
          <p:cNvPr id="3" name="Content Placeholder 2"/>
          <p:cNvSpPr>
            <a:spLocks noGrp="1"/>
          </p:cNvSpPr>
          <p:nvPr>
            <p:ph idx="1"/>
          </p:nvPr>
        </p:nvSpPr>
        <p:spPr>
          <a:xfrm>
            <a:off x="611560" y="1124744"/>
            <a:ext cx="8532440" cy="5544616"/>
          </a:xfrm>
        </p:spPr>
        <p:txBody>
          <a:bodyPr>
            <a:noAutofit/>
          </a:bodyPr>
          <a:lstStyle/>
          <a:p>
            <a:pPr marL="377825" lvl="2"/>
            <a:r>
              <a:rPr lang="en-US" b="1" dirty="0" smtClean="0"/>
              <a:t>Difficult</a:t>
            </a:r>
            <a:r>
              <a:rPr lang="en-US" dirty="0" smtClean="0"/>
              <a:t> to acknowledge: </a:t>
            </a:r>
            <a:r>
              <a:rPr lang="en-US" b="1" dirty="0" smtClean="0"/>
              <a:t>“</a:t>
            </a:r>
            <a:r>
              <a:rPr lang="en-US" b="1" dirty="0"/>
              <a:t>read” movie images</a:t>
            </a:r>
            <a:r>
              <a:rPr lang="en-US" dirty="0"/>
              <a:t> just like </a:t>
            </a:r>
            <a:r>
              <a:rPr lang="en-US" dirty="0" smtClean="0"/>
              <a:t>one “</a:t>
            </a:r>
            <a:r>
              <a:rPr lang="en-US" dirty="0"/>
              <a:t>reads” images in poetry or fiction.</a:t>
            </a:r>
            <a:endParaRPr lang="en-IN" dirty="0"/>
          </a:p>
          <a:p>
            <a:pPr marL="835025" lvl="3"/>
            <a:r>
              <a:rPr lang="en-US" dirty="0" err="1" smtClean="0"/>
              <a:t>eg</a:t>
            </a:r>
            <a:r>
              <a:rPr lang="en-US" dirty="0"/>
              <a:t>. </a:t>
            </a:r>
            <a:r>
              <a:rPr lang="en-US" dirty="0" smtClean="0"/>
              <a:t>DH Lawrence’s rocking horse refers </a:t>
            </a:r>
            <a:r>
              <a:rPr lang="en-US" dirty="0"/>
              <a:t>to a children’s toy and to some </a:t>
            </a:r>
            <a:r>
              <a:rPr lang="en-US" dirty="0" smtClean="0"/>
              <a:t>abstraction – easy to </a:t>
            </a:r>
            <a:r>
              <a:rPr lang="en-US" dirty="0"/>
              <a:t>forget </a:t>
            </a:r>
            <a:r>
              <a:rPr lang="en-US" dirty="0" smtClean="0"/>
              <a:t>the horse </a:t>
            </a:r>
            <a:r>
              <a:rPr lang="en-US" dirty="0"/>
              <a:t>is </a:t>
            </a:r>
            <a:r>
              <a:rPr lang="en-US" dirty="0" smtClean="0"/>
              <a:t>literal, </a:t>
            </a:r>
            <a:r>
              <a:rPr lang="en-US" dirty="0"/>
              <a:t>and </a:t>
            </a:r>
            <a:r>
              <a:rPr lang="en-US" dirty="0" smtClean="0"/>
              <a:t>see </a:t>
            </a:r>
            <a:r>
              <a:rPr lang="en-US" dirty="0"/>
              <a:t>the same as a free floating </a:t>
            </a:r>
            <a:r>
              <a:rPr lang="en-US" dirty="0" smtClean="0"/>
              <a:t>metaphor</a:t>
            </a:r>
            <a:r>
              <a:rPr lang="en-US" dirty="0"/>
              <a:t> </a:t>
            </a:r>
            <a:r>
              <a:rPr lang="en-US" dirty="0" smtClean="0"/>
              <a:t>–</a:t>
            </a:r>
            <a:r>
              <a:rPr lang="en-US" b="1" dirty="0" smtClean="0"/>
              <a:t> necessary </a:t>
            </a:r>
            <a:r>
              <a:rPr lang="en-US" b="1" dirty="0"/>
              <a:t>to remind oneself of the literal level of </a:t>
            </a:r>
            <a:r>
              <a:rPr lang="en-US" b="1" dirty="0" smtClean="0"/>
              <a:t>fiction</a:t>
            </a:r>
            <a:r>
              <a:rPr lang="en-US" dirty="0" smtClean="0"/>
              <a:t>.</a:t>
            </a:r>
            <a:endParaRPr lang="en-IN" dirty="0" smtClean="0"/>
          </a:p>
          <a:p>
            <a:pPr marL="835025" lvl="3"/>
            <a:r>
              <a:rPr lang="en-US" b="1" dirty="0" smtClean="0"/>
              <a:t>In a </a:t>
            </a:r>
            <a:r>
              <a:rPr lang="en-US" b="1" dirty="0" smtClean="0">
                <a:hlinkClick r:id="rId2" action="ppaction://hlinksldjump"/>
              </a:rPr>
              <a:t>filmed version</a:t>
            </a:r>
            <a:r>
              <a:rPr lang="en-US" dirty="0" smtClean="0">
                <a:hlinkClick r:id="rId2" action="ppaction://hlinksldjump"/>
              </a:rPr>
              <a:t> </a:t>
            </a:r>
            <a:r>
              <a:rPr lang="en-US" dirty="0" smtClean="0"/>
              <a:t>– necessary to </a:t>
            </a:r>
            <a:r>
              <a:rPr lang="en-US" dirty="0"/>
              <a:t>be </a:t>
            </a:r>
            <a:r>
              <a:rPr lang="en-US" b="1" dirty="0"/>
              <a:t>reminded </a:t>
            </a:r>
            <a:r>
              <a:rPr lang="en-US" dirty="0" smtClean="0"/>
              <a:t>constantly, the photographed </a:t>
            </a:r>
            <a:r>
              <a:rPr lang="en-US" b="1" dirty="0"/>
              <a:t>object </a:t>
            </a:r>
            <a:r>
              <a:rPr lang="en-US" b="1" dirty="0" smtClean="0"/>
              <a:t>as extraordinary </a:t>
            </a:r>
            <a:r>
              <a:rPr lang="en-US" b="1" dirty="0"/>
              <a:t>and visionary vehicle</a:t>
            </a:r>
            <a:r>
              <a:rPr lang="en-US" dirty="0"/>
              <a:t>, the “rocking </a:t>
            </a:r>
            <a:r>
              <a:rPr lang="en-US" dirty="0" smtClean="0"/>
              <a:t>horse” – due </a:t>
            </a:r>
            <a:r>
              <a:rPr lang="en-US" dirty="0"/>
              <a:t>to the physical immediacy of the horse in the </a:t>
            </a:r>
            <a:r>
              <a:rPr lang="en-US" dirty="0" smtClean="0"/>
              <a:t>film – only be </a:t>
            </a:r>
            <a:r>
              <a:rPr lang="en-US" dirty="0"/>
              <a:t>evoked on a printed page.</a:t>
            </a:r>
            <a:endParaRPr lang="en-IN" dirty="0"/>
          </a:p>
          <a:p>
            <a:pPr marL="377825" lvl="2"/>
            <a:r>
              <a:rPr lang="en-US" b="1" dirty="0"/>
              <a:t>Words refer, images reproduce</a:t>
            </a:r>
            <a:r>
              <a:rPr lang="en-US" dirty="0"/>
              <a:t>.</a:t>
            </a:r>
            <a:endParaRPr lang="en-IN" dirty="0"/>
          </a:p>
          <a:p>
            <a:pPr marL="377825" lvl="2"/>
            <a:r>
              <a:rPr lang="en-US" dirty="0"/>
              <a:t>There </a:t>
            </a:r>
            <a:r>
              <a:rPr lang="en-US" b="1" dirty="0"/>
              <a:t>are</a:t>
            </a:r>
            <a:r>
              <a:rPr lang="en-US" dirty="0"/>
              <a:t> images in films that do not purport to reproduce: </a:t>
            </a:r>
            <a:r>
              <a:rPr lang="en-US" dirty="0" smtClean="0"/>
              <a:t>For </a:t>
            </a:r>
            <a:r>
              <a:rPr lang="en-US" dirty="0" err="1"/>
              <a:t>eg</a:t>
            </a:r>
            <a:r>
              <a:rPr lang="en-US" dirty="0"/>
              <a:t>, King Kong, the ape </a:t>
            </a:r>
            <a:r>
              <a:rPr lang="en-US" dirty="0" smtClean="0"/>
              <a:t>/ the </a:t>
            </a:r>
            <a:r>
              <a:rPr lang="en-US" dirty="0"/>
              <a:t>shark in </a:t>
            </a:r>
            <a:r>
              <a:rPr lang="en-US" i="1" dirty="0"/>
              <a:t>Jaws</a:t>
            </a:r>
            <a:r>
              <a:rPr lang="en-US" dirty="0"/>
              <a:t>. Though </a:t>
            </a:r>
            <a:r>
              <a:rPr lang="en-US" dirty="0" smtClean="0"/>
              <a:t>very </a:t>
            </a:r>
            <a:r>
              <a:rPr lang="en-US" dirty="0"/>
              <a:t>much ape-like or shark-like, we </a:t>
            </a:r>
            <a:r>
              <a:rPr lang="en-US" dirty="0" smtClean="0"/>
              <a:t>know </a:t>
            </a:r>
            <a:r>
              <a:rPr lang="en-US" dirty="0"/>
              <a:t>these have been elaborately constructed</a:t>
            </a:r>
            <a:r>
              <a:rPr lang="en-US" dirty="0" smtClean="0"/>
              <a:t>.</a:t>
            </a:r>
            <a:r>
              <a:rPr lang="en-US" dirty="0"/>
              <a:t/>
            </a:r>
            <a:br>
              <a:rPr lang="en-US" dirty="0"/>
            </a:br>
            <a:endParaRPr lang="en-IN" dirty="0"/>
          </a:p>
          <a:p>
            <a:endParaRPr lang="en-GB"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pPr lvl="1" algn="ctr" rtl="0">
              <a:spcBef>
                <a:spcPct val="0"/>
              </a:spcBef>
            </a:pPr>
            <a:r>
              <a:rPr lang="en-US" sz="3200" b="1" dirty="0"/>
              <a:t>Verisimilitude in </a:t>
            </a:r>
            <a:r>
              <a:rPr lang="en-US" sz="3200" b="1" dirty="0" smtClean="0"/>
              <a:t>Films</a:t>
            </a:r>
            <a:endParaRPr lang="en-GB" sz="3200" dirty="0"/>
          </a:p>
        </p:txBody>
      </p:sp>
      <p:sp>
        <p:nvSpPr>
          <p:cNvPr id="3" name="Content Placeholder 2"/>
          <p:cNvSpPr>
            <a:spLocks noGrp="1"/>
          </p:cNvSpPr>
          <p:nvPr>
            <p:ph idx="1"/>
          </p:nvPr>
        </p:nvSpPr>
        <p:spPr>
          <a:xfrm>
            <a:off x="899592" y="836712"/>
            <a:ext cx="8064896" cy="6021288"/>
          </a:xfrm>
        </p:spPr>
        <p:txBody>
          <a:bodyPr>
            <a:noAutofit/>
          </a:bodyPr>
          <a:lstStyle/>
          <a:p>
            <a:pPr marL="269875" lvl="2" indent="-269875"/>
            <a:r>
              <a:rPr lang="en-US" dirty="0" smtClean="0"/>
              <a:t>Films </a:t>
            </a:r>
            <a:r>
              <a:rPr lang="en-US" dirty="0"/>
              <a:t>rely on </a:t>
            </a:r>
            <a:r>
              <a:rPr lang="en-US" b="1" dirty="0" smtClean="0"/>
              <a:t>ability </a:t>
            </a:r>
            <a:r>
              <a:rPr lang="en-US" b="1" dirty="0"/>
              <a:t>to convince </a:t>
            </a:r>
            <a:r>
              <a:rPr lang="en-US" dirty="0"/>
              <a:t>us </a:t>
            </a:r>
            <a:r>
              <a:rPr lang="en-US" dirty="0" smtClean="0"/>
              <a:t>that they </a:t>
            </a:r>
            <a:r>
              <a:rPr lang="en-US" b="1" dirty="0"/>
              <a:t>simulate the real world</a:t>
            </a:r>
            <a:r>
              <a:rPr lang="en-US" dirty="0"/>
              <a:t>.</a:t>
            </a:r>
            <a:endParaRPr lang="en-IN" dirty="0"/>
          </a:p>
          <a:p>
            <a:pPr marL="360363" lvl="3" indent="-180975"/>
            <a:r>
              <a:rPr lang="en-US" sz="2400" dirty="0"/>
              <a:t>For </a:t>
            </a:r>
            <a:r>
              <a:rPr lang="en-US" sz="2400" dirty="0" err="1"/>
              <a:t>eg</a:t>
            </a:r>
            <a:r>
              <a:rPr lang="en-US" sz="2400" dirty="0"/>
              <a:t>. the </a:t>
            </a:r>
            <a:r>
              <a:rPr lang="en-US" sz="2400" i="1" dirty="0"/>
              <a:t>Washington Post</a:t>
            </a:r>
            <a:r>
              <a:rPr lang="en-US" sz="2400" dirty="0"/>
              <a:t> city room scenes in </a:t>
            </a:r>
            <a:r>
              <a:rPr lang="en-US" sz="2400" i="1" dirty="0">
                <a:hlinkClick r:id="rId2" action="ppaction://hlinksldjump"/>
              </a:rPr>
              <a:t>All the President’s Men</a:t>
            </a:r>
            <a:r>
              <a:rPr lang="en-US" sz="2400" dirty="0">
                <a:hlinkClick r:id="rId2" action="ppaction://hlinksldjump"/>
              </a:rPr>
              <a:t> </a:t>
            </a:r>
            <a:r>
              <a:rPr lang="en-US" sz="2400" dirty="0" smtClean="0"/>
              <a:t>– exact replicas</a:t>
            </a:r>
            <a:r>
              <a:rPr lang="en-US" sz="2400" dirty="0"/>
              <a:t>, authentic locations </a:t>
            </a:r>
            <a:r>
              <a:rPr lang="en-US" sz="2400" dirty="0" smtClean="0"/>
              <a:t>&amp; special lenses </a:t>
            </a:r>
            <a:r>
              <a:rPr lang="en-US" sz="2400" dirty="0"/>
              <a:t>to give the reportorial ‘feel</a:t>
            </a:r>
            <a:r>
              <a:rPr lang="en-US" sz="2400" dirty="0" smtClean="0"/>
              <a:t>’. </a:t>
            </a:r>
            <a:r>
              <a:rPr lang="en-US" sz="2400" dirty="0"/>
              <a:t>Placing two well known actors as reporters </a:t>
            </a:r>
            <a:r>
              <a:rPr lang="en-GB" sz="2400" dirty="0"/>
              <a:t>elicit</a:t>
            </a:r>
            <a:r>
              <a:rPr lang="en-US" sz="2400" dirty="0"/>
              <a:t> sympathy and identification from the viewers, forcing them to admit that some sort of a reconstruction of a real event is taking place before them.</a:t>
            </a:r>
            <a:endParaRPr lang="en-IN" sz="2400" dirty="0"/>
          </a:p>
          <a:p>
            <a:pPr marL="269875" lvl="2" indent="-269875"/>
            <a:r>
              <a:rPr lang="en-US" dirty="0" smtClean="0"/>
              <a:t>The gangster </a:t>
            </a:r>
            <a:r>
              <a:rPr lang="en-US" dirty="0"/>
              <a:t>films of 1930s and </a:t>
            </a:r>
            <a:r>
              <a:rPr lang="en-US" dirty="0">
                <a:hlinkClick r:id="rId3" action="ppaction://hlinksldjump"/>
              </a:rPr>
              <a:t>film noirs </a:t>
            </a:r>
            <a:r>
              <a:rPr lang="en-US" dirty="0"/>
              <a:t>of the 1940s, </a:t>
            </a:r>
            <a:r>
              <a:rPr lang="en-US" b="1" dirty="0" smtClean="0"/>
              <a:t>extraordinary </a:t>
            </a:r>
            <a:r>
              <a:rPr lang="en-US" b="1" dirty="0"/>
              <a:t>and effective lighting</a:t>
            </a:r>
            <a:r>
              <a:rPr lang="en-US" dirty="0"/>
              <a:t> was used </a:t>
            </a:r>
            <a:r>
              <a:rPr lang="en-US" dirty="0" smtClean="0"/>
              <a:t>– heighten psychological </a:t>
            </a:r>
            <a:r>
              <a:rPr lang="en-US" dirty="0"/>
              <a:t>states </a:t>
            </a:r>
            <a:r>
              <a:rPr lang="en-US" dirty="0" smtClean="0"/>
              <a:t>/ make </a:t>
            </a:r>
            <a:r>
              <a:rPr lang="en-US" dirty="0"/>
              <a:t>interesting formal patterns in the demarcation of space.</a:t>
            </a:r>
            <a:endParaRPr lang="en-IN" dirty="0"/>
          </a:p>
          <a:p>
            <a:pPr marL="269875" lvl="2" indent="-269875"/>
            <a:r>
              <a:rPr lang="en-US" dirty="0"/>
              <a:t>Directors </a:t>
            </a:r>
            <a:r>
              <a:rPr lang="en-US" dirty="0" smtClean="0"/>
              <a:t>– Josef von </a:t>
            </a:r>
            <a:r>
              <a:rPr lang="en-US" dirty="0"/>
              <a:t>Sternberg, Fritz </a:t>
            </a:r>
            <a:r>
              <a:rPr lang="en-US" dirty="0" smtClean="0"/>
              <a:t>Lang &amp; </a:t>
            </a:r>
            <a:r>
              <a:rPr lang="en-US" dirty="0"/>
              <a:t>Billy Wilder </a:t>
            </a:r>
            <a:r>
              <a:rPr lang="en-US" dirty="0" smtClean="0"/>
              <a:t>used </a:t>
            </a:r>
            <a:r>
              <a:rPr lang="en-US" dirty="0"/>
              <a:t>cigarette smoke and bold shadows to enhance cafes, city streets and automobile interiors</a:t>
            </a:r>
            <a:r>
              <a:rPr lang="en-US" dirty="0" smtClean="0"/>
              <a:t>.</a:t>
            </a:r>
            <a:endParaRPr lang="en-IN" dirty="0"/>
          </a:p>
          <a:p>
            <a:endParaRPr lang="en-GB"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lvl="1" algn="ctr" rtl="0">
              <a:spcBef>
                <a:spcPct val="0"/>
              </a:spcBef>
            </a:pPr>
            <a:r>
              <a:rPr lang="en-US" sz="3200" b="1" dirty="0"/>
              <a:t>Verisimilitude in </a:t>
            </a:r>
            <a:r>
              <a:rPr lang="en-US" sz="3200" b="1" dirty="0" smtClean="0"/>
              <a:t>Films</a:t>
            </a:r>
            <a:endParaRPr lang="en-GB" sz="3200" dirty="0"/>
          </a:p>
        </p:txBody>
      </p:sp>
      <p:sp>
        <p:nvSpPr>
          <p:cNvPr id="3" name="Content Placeholder 2"/>
          <p:cNvSpPr>
            <a:spLocks noGrp="1"/>
          </p:cNvSpPr>
          <p:nvPr>
            <p:ph idx="1"/>
          </p:nvPr>
        </p:nvSpPr>
        <p:spPr>
          <a:xfrm>
            <a:off x="971600" y="1124744"/>
            <a:ext cx="8172400" cy="5733256"/>
          </a:xfrm>
        </p:spPr>
        <p:txBody>
          <a:bodyPr>
            <a:noAutofit/>
          </a:bodyPr>
          <a:lstStyle/>
          <a:p>
            <a:pPr marL="269875" lvl="2" indent="-269875"/>
            <a:r>
              <a:rPr lang="en-US" dirty="0" smtClean="0"/>
              <a:t>But </a:t>
            </a:r>
            <a:r>
              <a:rPr lang="en-US" b="1" dirty="0"/>
              <a:t>never</a:t>
            </a:r>
            <a:r>
              <a:rPr lang="en-US" dirty="0"/>
              <a:t> was the shadow of a microphone or a camera permitted to be seen.</a:t>
            </a:r>
            <a:endParaRPr lang="en-IN" dirty="0"/>
          </a:p>
          <a:p>
            <a:pPr marL="273050" lvl="2"/>
            <a:r>
              <a:rPr lang="en-US" dirty="0" smtClean="0"/>
              <a:t>‘</a:t>
            </a:r>
            <a:r>
              <a:rPr lang="en-US" b="1" dirty="0" smtClean="0">
                <a:hlinkClick r:id="rId2" action="ppaction://hlinksldjump"/>
              </a:rPr>
              <a:t>Continuity</a:t>
            </a:r>
            <a:r>
              <a:rPr lang="en-US" dirty="0"/>
              <a:t>’ and great care in recording voice to keep absolute fidelity to the story. </a:t>
            </a:r>
            <a:r>
              <a:rPr lang="en-US" dirty="0" smtClean="0"/>
              <a:t>[But </a:t>
            </a:r>
            <a:r>
              <a:rPr lang="en-US" dirty="0"/>
              <a:t>accuracy was compromised during amorous scenes </a:t>
            </a:r>
            <a:r>
              <a:rPr lang="en-US" dirty="0" smtClean="0"/>
              <a:t>drowned </a:t>
            </a:r>
            <a:r>
              <a:rPr lang="en-US" dirty="0"/>
              <a:t>in background music</a:t>
            </a:r>
            <a:r>
              <a:rPr lang="en-US" dirty="0" smtClean="0"/>
              <a:t>.]</a:t>
            </a:r>
            <a:endParaRPr lang="en-IN" dirty="0"/>
          </a:p>
          <a:p>
            <a:pPr marL="273050" lvl="2"/>
            <a:r>
              <a:rPr lang="en-US" dirty="0"/>
              <a:t>The narrative film </a:t>
            </a:r>
            <a:r>
              <a:rPr lang="en-US" dirty="0" smtClean="0"/>
              <a:t>- always </a:t>
            </a:r>
            <a:r>
              <a:rPr lang="en-US" dirty="0"/>
              <a:t>bent the rule a little</a:t>
            </a:r>
            <a:r>
              <a:rPr lang="en-US" b="1" dirty="0"/>
              <a:t>: photographic verisimilitude occurs within a highly prescribed series of conventions</a:t>
            </a:r>
            <a:r>
              <a:rPr lang="en-US" dirty="0"/>
              <a:t>.</a:t>
            </a:r>
            <a:endParaRPr lang="en-IN" dirty="0"/>
          </a:p>
          <a:p>
            <a:pPr marL="273050" lvl="2"/>
            <a:r>
              <a:rPr lang="en-US" dirty="0"/>
              <a:t>The problems of representation are related to the manufacture of the image and its reproduction, construction of the film as a product, concerns growing out of the task of storytelling, and problems of action and movement. </a:t>
            </a:r>
            <a:endParaRPr lang="en-IN" dirty="0"/>
          </a:p>
          <a:p>
            <a:pPr marL="273050" lvl="2"/>
            <a:r>
              <a:rPr lang="en-US" dirty="0" smtClean="0"/>
              <a:t>- dealt with under: </a:t>
            </a:r>
            <a:r>
              <a:rPr lang="en-US" b="1" dirty="0"/>
              <a:t>Camera and Image, Editing and Narrative</a:t>
            </a:r>
            <a:r>
              <a:rPr lang="en-US" b="1" dirty="0" smtClean="0"/>
              <a:t>.</a:t>
            </a:r>
            <a:r>
              <a:rPr lang="en-US" dirty="0"/>
              <a:t/>
            </a:r>
            <a:br>
              <a:rPr lang="en-US" dirty="0"/>
            </a:br>
            <a:endParaRPr lang="en-IN" dirty="0"/>
          </a:p>
          <a:p>
            <a:endParaRPr lang="en-GB"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658</TotalTime>
  <Words>3738</Words>
  <Application>Microsoft Office PowerPoint</Application>
  <PresentationFormat>On-screen Show (4:3)</PresentationFormat>
  <Paragraphs>237</Paragraphs>
  <Slides>65</Slides>
  <Notes>0</Notes>
  <HiddenSlides>0</HiddenSlides>
  <MMClips>5</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Solstice</vt:lpstr>
      <vt:lpstr>Elements of Film</vt:lpstr>
      <vt:lpstr>Introduction</vt:lpstr>
      <vt:lpstr>Slide 3</vt:lpstr>
      <vt:lpstr>Specific Mechanisms: Shot </vt:lpstr>
      <vt:lpstr>Specific Mechanisms: Images </vt:lpstr>
      <vt:lpstr>Specific Mechanisms: Machinery </vt:lpstr>
      <vt:lpstr>Words/Images </vt:lpstr>
      <vt:lpstr>Verisimilitude in Films</vt:lpstr>
      <vt:lpstr>Verisimilitude in Films</vt:lpstr>
      <vt:lpstr>Camera and Image</vt:lpstr>
      <vt:lpstr>The Non-Presence of the Camera </vt:lpstr>
      <vt:lpstr>The Shape of the Image </vt:lpstr>
      <vt:lpstr>The Shape of the Image Contd.</vt:lpstr>
      <vt:lpstr>The Shape of the Image Contd.</vt:lpstr>
      <vt:lpstr>The Image and its Physical Representation</vt:lpstr>
      <vt:lpstr>The Image and its Physical Representation</vt:lpstr>
      <vt:lpstr>The Image and its Physical Representation</vt:lpstr>
      <vt:lpstr>The Image and its Physical Representation</vt:lpstr>
      <vt:lpstr>The Distance Between Camera and Object</vt:lpstr>
      <vt:lpstr>The Distance Between Camera and Object</vt:lpstr>
      <vt:lpstr>The Distance Between Camera and Object</vt:lpstr>
      <vt:lpstr>The Movement of the Camera</vt:lpstr>
      <vt:lpstr>The Movement of the Camera</vt:lpstr>
      <vt:lpstr>The Movement of the Camera</vt:lpstr>
      <vt:lpstr>The Movement of the Camera</vt:lpstr>
      <vt:lpstr>The Movement of the Camera</vt:lpstr>
      <vt:lpstr>Editing and Narrative</vt:lpstr>
      <vt:lpstr>Editing and Narrative: Key Terms</vt:lpstr>
      <vt:lpstr>Editing and Narrative: Key Terms</vt:lpstr>
      <vt:lpstr>Editing and Narrative: Key Terms</vt:lpstr>
      <vt:lpstr>Editing and Narrative: Key Terms</vt:lpstr>
      <vt:lpstr>Editing and Narrative: Key Terms</vt:lpstr>
      <vt:lpstr>Editing and Narrative: Key Terms</vt:lpstr>
      <vt:lpstr>Editing and Narrative: Key Terms</vt:lpstr>
      <vt:lpstr>Editing and Narrative: Key Terms</vt:lpstr>
      <vt:lpstr>Editing and Narrative: Key Terms</vt:lpstr>
      <vt:lpstr>Editing and Narrative: Key Terms</vt:lpstr>
      <vt:lpstr>Slide 38</vt:lpstr>
      <vt:lpstr>Film Noirs</vt:lpstr>
      <vt:lpstr>       Perspective Painting</vt:lpstr>
      <vt:lpstr>       Perspective Painting</vt:lpstr>
      <vt:lpstr>Jason Pollock</vt:lpstr>
      <vt:lpstr>Jason Pollock</vt:lpstr>
      <vt:lpstr>German Expressionists/ The Cabinet of Dr. Caligari</vt:lpstr>
      <vt:lpstr>John Ford</vt:lpstr>
      <vt:lpstr>John Ford</vt:lpstr>
      <vt:lpstr>Deep Focus in Citizen Kane</vt:lpstr>
      <vt:lpstr>Deep Focus in Citizen Kane</vt:lpstr>
      <vt:lpstr>Greta Garbo</vt:lpstr>
      <vt:lpstr>Greta Garbo 2</vt:lpstr>
      <vt:lpstr>Dietrich</vt:lpstr>
      <vt:lpstr>Dietrich 2</vt:lpstr>
      <vt:lpstr>Andy Warhol</vt:lpstr>
      <vt:lpstr>All the President’s Men</vt:lpstr>
      <vt:lpstr>Establishing Shot</vt:lpstr>
      <vt:lpstr>Overhead Shot</vt:lpstr>
      <vt:lpstr>Eye level shot</vt:lpstr>
      <vt:lpstr>Low angle shot</vt:lpstr>
      <vt:lpstr>High angle shot</vt:lpstr>
      <vt:lpstr>Tilt Shot</vt:lpstr>
      <vt:lpstr>Pan Shot</vt:lpstr>
      <vt:lpstr>Crane shot</vt:lpstr>
      <vt:lpstr>Tracking Shot</vt:lpstr>
      <vt:lpstr>The Rocking Horse Winner</vt:lpstr>
      <vt:lpstr>Continuity Error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88</cp:revision>
  <dcterms:created xsi:type="dcterms:W3CDTF">2015-09-09T07:06:41Z</dcterms:created>
  <dcterms:modified xsi:type="dcterms:W3CDTF">2019-07-16T14:36:22Z</dcterms:modified>
</cp:coreProperties>
</file>