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53CC3C-03B7-419E-B605-EF40EA9E228C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166C2F7D-2682-4CB8-8CEF-389C41866F9F}">
      <dgm:prSet phldrT="[Text]"/>
      <dgm:spPr/>
      <dgm:t>
        <a:bodyPr/>
        <a:lstStyle/>
        <a:p>
          <a:r>
            <a:rPr lang="en-IN" dirty="0" smtClean="0"/>
            <a:t>Centralisation</a:t>
          </a:r>
          <a:endParaRPr lang="en-IN" dirty="0"/>
        </a:p>
      </dgm:t>
    </dgm:pt>
    <dgm:pt modelId="{94449379-209D-4095-B966-BD132DB3FE08}" type="parTrans" cxnId="{7B14A5D6-C8A1-4899-B47B-97465C19D1C1}">
      <dgm:prSet/>
      <dgm:spPr/>
      <dgm:t>
        <a:bodyPr/>
        <a:lstStyle/>
        <a:p>
          <a:endParaRPr lang="en-IN"/>
        </a:p>
      </dgm:t>
    </dgm:pt>
    <dgm:pt modelId="{9BB7508C-C3D7-4B85-811C-4859090B5D70}" type="sibTrans" cxnId="{7B14A5D6-C8A1-4899-B47B-97465C19D1C1}">
      <dgm:prSet/>
      <dgm:spPr/>
      <dgm:t>
        <a:bodyPr/>
        <a:lstStyle/>
        <a:p>
          <a:endParaRPr lang="en-IN"/>
        </a:p>
      </dgm:t>
    </dgm:pt>
    <dgm:pt modelId="{E546C707-C2D6-4CA1-977F-BEDAB4863703}">
      <dgm:prSet phldrT="[Text]"/>
      <dgm:spPr/>
      <dgm:t>
        <a:bodyPr/>
        <a:lstStyle/>
        <a:p>
          <a:r>
            <a:rPr lang="en-IN" dirty="0" smtClean="0"/>
            <a:t>Decentralisation</a:t>
          </a:r>
          <a:endParaRPr lang="en-IN" dirty="0"/>
        </a:p>
      </dgm:t>
    </dgm:pt>
    <dgm:pt modelId="{FA06AEF8-B667-4BD8-97AD-3A0DB755FF65}" type="parTrans" cxnId="{659136EE-FCC5-48B6-9DAA-C3AD1462EA6F}">
      <dgm:prSet/>
      <dgm:spPr/>
      <dgm:t>
        <a:bodyPr/>
        <a:lstStyle/>
        <a:p>
          <a:endParaRPr lang="en-IN"/>
        </a:p>
      </dgm:t>
    </dgm:pt>
    <dgm:pt modelId="{644039E1-EFB5-476C-8A60-DDB354806BE7}" type="sibTrans" cxnId="{659136EE-FCC5-48B6-9DAA-C3AD1462EA6F}">
      <dgm:prSet/>
      <dgm:spPr/>
      <dgm:t>
        <a:bodyPr/>
        <a:lstStyle/>
        <a:p>
          <a:endParaRPr lang="en-IN"/>
        </a:p>
      </dgm:t>
    </dgm:pt>
    <dgm:pt modelId="{EF62296B-F32E-4D97-ABA3-C33B45E52174}" type="pres">
      <dgm:prSet presAssocID="{3E53CC3C-03B7-419E-B605-EF40EA9E228C}" presName="compositeShape" presStyleCnt="0">
        <dgm:presLayoutVars>
          <dgm:chMax val="2"/>
          <dgm:dir/>
          <dgm:resizeHandles val="exact"/>
        </dgm:presLayoutVars>
      </dgm:prSet>
      <dgm:spPr/>
    </dgm:pt>
    <dgm:pt modelId="{B6C2F9CE-0522-458B-A05D-BBDDB4F73B61}" type="pres">
      <dgm:prSet presAssocID="{3E53CC3C-03B7-419E-B605-EF40EA9E228C}" presName="ribbon" presStyleLbl="node1" presStyleIdx="0" presStyleCnt="1"/>
      <dgm:spPr/>
    </dgm:pt>
    <dgm:pt modelId="{250846E5-AFA5-420C-BBBD-412EA19CE422}" type="pres">
      <dgm:prSet presAssocID="{3E53CC3C-03B7-419E-B605-EF40EA9E228C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73D9DC5F-5FE2-4C4B-8C28-606165BADF67}" type="pres">
      <dgm:prSet presAssocID="{3E53CC3C-03B7-419E-B605-EF40EA9E228C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554F8A4-F174-4C9D-BFDF-55105C86FB7F}" type="presOf" srcId="{166C2F7D-2682-4CB8-8CEF-389C41866F9F}" destId="{250846E5-AFA5-420C-BBBD-412EA19CE422}" srcOrd="0" destOrd="0" presId="urn:microsoft.com/office/officeart/2005/8/layout/arrow6"/>
    <dgm:cxn modelId="{7B14A5D6-C8A1-4899-B47B-97465C19D1C1}" srcId="{3E53CC3C-03B7-419E-B605-EF40EA9E228C}" destId="{166C2F7D-2682-4CB8-8CEF-389C41866F9F}" srcOrd="0" destOrd="0" parTransId="{94449379-209D-4095-B966-BD132DB3FE08}" sibTransId="{9BB7508C-C3D7-4B85-811C-4859090B5D70}"/>
    <dgm:cxn modelId="{8E840414-880A-4CCA-94AC-CF48162C9E1A}" type="presOf" srcId="{3E53CC3C-03B7-419E-B605-EF40EA9E228C}" destId="{EF62296B-F32E-4D97-ABA3-C33B45E52174}" srcOrd="0" destOrd="0" presId="urn:microsoft.com/office/officeart/2005/8/layout/arrow6"/>
    <dgm:cxn modelId="{659136EE-FCC5-48B6-9DAA-C3AD1462EA6F}" srcId="{3E53CC3C-03B7-419E-B605-EF40EA9E228C}" destId="{E546C707-C2D6-4CA1-977F-BEDAB4863703}" srcOrd="1" destOrd="0" parTransId="{FA06AEF8-B667-4BD8-97AD-3A0DB755FF65}" sibTransId="{644039E1-EFB5-476C-8A60-DDB354806BE7}"/>
    <dgm:cxn modelId="{04F274A7-3A78-40ED-BFE2-A2EC669F9371}" type="presOf" srcId="{E546C707-C2D6-4CA1-977F-BEDAB4863703}" destId="{73D9DC5F-5FE2-4C4B-8C28-606165BADF67}" srcOrd="0" destOrd="0" presId="urn:microsoft.com/office/officeart/2005/8/layout/arrow6"/>
    <dgm:cxn modelId="{B1D4483A-6394-46A1-9D2E-BE3075E1EAC5}" type="presParOf" srcId="{EF62296B-F32E-4D97-ABA3-C33B45E52174}" destId="{B6C2F9CE-0522-458B-A05D-BBDDB4F73B61}" srcOrd="0" destOrd="0" presId="urn:microsoft.com/office/officeart/2005/8/layout/arrow6"/>
    <dgm:cxn modelId="{1C3A3F3F-0E52-42B3-9D3C-AF346E3A30E8}" type="presParOf" srcId="{EF62296B-F32E-4D97-ABA3-C33B45E52174}" destId="{250846E5-AFA5-420C-BBBD-412EA19CE422}" srcOrd="1" destOrd="0" presId="urn:microsoft.com/office/officeart/2005/8/layout/arrow6"/>
    <dgm:cxn modelId="{86635597-8EBE-44BC-AEF8-69ED04F2B622}" type="presParOf" srcId="{EF62296B-F32E-4D97-ABA3-C33B45E52174}" destId="{73D9DC5F-5FE2-4C4B-8C28-606165BADF67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68C22E-BEF9-47C4-8B28-5F9912E440B6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115BD97B-015D-4382-B6EC-89480B481193}">
      <dgm:prSet phldrT="[Text]"/>
      <dgm:spPr/>
      <dgm:t>
        <a:bodyPr/>
        <a:lstStyle/>
        <a:p>
          <a:r>
            <a:rPr lang="en-IN" b="1" dirty="0" smtClean="0"/>
            <a:t>Delegation</a:t>
          </a:r>
          <a:endParaRPr lang="en-IN" b="1" dirty="0"/>
        </a:p>
      </dgm:t>
    </dgm:pt>
    <dgm:pt modelId="{1494B658-5769-4D6E-86D5-C95F6C061F32}" type="parTrans" cxnId="{4712EA4C-1745-4E8A-819C-602972D55B36}">
      <dgm:prSet/>
      <dgm:spPr/>
      <dgm:t>
        <a:bodyPr/>
        <a:lstStyle/>
        <a:p>
          <a:endParaRPr lang="en-IN"/>
        </a:p>
      </dgm:t>
    </dgm:pt>
    <dgm:pt modelId="{09B04659-7545-4DA0-8631-E8DB6C3859B4}" type="sibTrans" cxnId="{4712EA4C-1745-4E8A-819C-602972D55B36}">
      <dgm:prSet/>
      <dgm:spPr/>
      <dgm:t>
        <a:bodyPr/>
        <a:lstStyle/>
        <a:p>
          <a:endParaRPr lang="en-IN"/>
        </a:p>
      </dgm:t>
    </dgm:pt>
    <dgm:pt modelId="{2155DAB1-E5BE-489D-8EE4-558A3149B336}">
      <dgm:prSet phldrT="[Text]" custT="1"/>
      <dgm:spPr/>
      <dgm:t>
        <a:bodyPr/>
        <a:lstStyle/>
        <a:p>
          <a:r>
            <a:rPr lang="en-IN" sz="2800" b="1" dirty="0" smtClean="0"/>
            <a:t>Decentralisation</a:t>
          </a:r>
          <a:endParaRPr lang="en-IN" sz="2800" b="1" dirty="0"/>
        </a:p>
      </dgm:t>
    </dgm:pt>
    <dgm:pt modelId="{406AB5CE-795A-4C69-B830-6D1C52D61175}" type="parTrans" cxnId="{2B16734F-9D70-45A6-9446-E74637FFC1A7}">
      <dgm:prSet/>
      <dgm:spPr/>
      <dgm:t>
        <a:bodyPr/>
        <a:lstStyle/>
        <a:p>
          <a:endParaRPr lang="en-IN"/>
        </a:p>
      </dgm:t>
    </dgm:pt>
    <dgm:pt modelId="{6381CFDD-8BA0-4DCE-977F-8A2F02F087E7}" type="sibTrans" cxnId="{2B16734F-9D70-45A6-9446-E74637FFC1A7}">
      <dgm:prSet/>
      <dgm:spPr/>
      <dgm:t>
        <a:bodyPr/>
        <a:lstStyle/>
        <a:p>
          <a:endParaRPr lang="en-IN"/>
        </a:p>
      </dgm:t>
    </dgm:pt>
    <dgm:pt modelId="{B19ABD4C-0C45-4CB5-8890-B116035A9A5B}" type="pres">
      <dgm:prSet presAssocID="{6168C22E-BEF9-47C4-8B28-5F9912E440B6}" presName="compositeShape" presStyleCnt="0">
        <dgm:presLayoutVars>
          <dgm:chMax val="2"/>
          <dgm:dir/>
          <dgm:resizeHandles val="exact"/>
        </dgm:presLayoutVars>
      </dgm:prSet>
      <dgm:spPr/>
    </dgm:pt>
    <dgm:pt modelId="{ECAB785F-EE31-46DC-8FEC-94582A9F409A}" type="pres">
      <dgm:prSet presAssocID="{6168C22E-BEF9-47C4-8B28-5F9912E440B6}" presName="divider" presStyleLbl="fgShp" presStyleIdx="0" presStyleCnt="1"/>
      <dgm:spPr/>
    </dgm:pt>
    <dgm:pt modelId="{4A9FA582-8E9F-4BAD-8429-6C60511B9554}" type="pres">
      <dgm:prSet presAssocID="{115BD97B-015D-4382-B6EC-89480B481193}" presName="downArrow" presStyleLbl="node1" presStyleIdx="0" presStyleCnt="2"/>
      <dgm:spPr/>
    </dgm:pt>
    <dgm:pt modelId="{B23C7D26-255B-49CB-8D3C-BC106C266EB9}" type="pres">
      <dgm:prSet presAssocID="{115BD97B-015D-4382-B6EC-89480B481193}" presName="downArrowText" presStyleLbl="revTx" presStyleIdx="0" presStyleCnt="2" custScaleX="168248">
        <dgm:presLayoutVars>
          <dgm:bulletEnabled val="1"/>
        </dgm:presLayoutVars>
      </dgm:prSet>
      <dgm:spPr/>
    </dgm:pt>
    <dgm:pt modelId="{05A4E6CB-3DCA-4226-B444-619F726299C4}" type="pres">
      <dgm:prSet presAssocID="{2155DAB1-E5BE-489D-8EE4-558A3149B336}" presName="upArrow" presStyleLbl="node1" presStyleIdx="1" presStyleCnt="2"/>
      <dgm:spPr/>
    </dgm:pt>
    <dgm:pt modelId="{B0F2619B-CCC3-4F66-93BE-33C4D61185EC}" type="pres">
      <dgm:prSet presAssocID="{2155DAB1-E5BE-489D-8EE4-558A3149B336}" presName="upArrowText" presStyleLbl="revTx" presStyleIdx="1" presStyleCnt="2" custScaleX="188733">
        <dgm:presLayoutVars>
          <dgm:bulletEnabled val="1"/>
        </dgm:presLayoutVars>
      </dgm:prSet>
      <dgm:spPr/>
    </dgm:pt>
  </dgm:ptLst>
  <dgm:cxnLst>
    <dgm:cxn modelId="{63578F63-790A-41A9-A690-B353A9E32DD8}" type="presOf" srcId="{2155DAB1-E5BE-489D-8EE4-558A3149B336}" destId="{B0F2619B-CCC3-4F66-93BE-33C4D61185EC}" srcOrd="0" destOrd="0" presId="urn:microsoft.com/office/officeart/2005/8/layout/arrow3"/>
    <dgm:cxn modelId="{48B2ECC2-7DBD-4462-AE56-1F01B0ED06C8}" type="presOf" srcId="{6168C22E-BEF9-47C4-8B28-5F9912E440B6}" destId="{B19ABD4C-0C45-4CB5-8890-B116035A9A5B}" srcOrd="0" destOrd="0" presId="urn:microsoft.com/office/officeart/2005/8/layout/arrow3"/>
    <dgm:cxn modelId="{B88CBE43-CB0F-433B-967C-9360D34BE87B}" type="presOf" srcId="{115BD97B-015D-4382-B6EC-89480B481193}" destId="{B23C7D26-255B-49CB-8D3C-BC106C266EB9}" srcOrd="0" destOrd="0" presId="urn:microsoft.com/office/officeart/2005/8/layout/arrow3"/>
    <dgm:cxn modelId="{2B16734F-9D70-45A6-9446-E74637FFC1A7}" srcId="{6168C22E-BEF9-47C4-8B28-5F9912E440B6}" destId="{2155DAB1-E5BE-489D-8EE4-558A3149B336}" srcOrd="1" destOrd="0" parTransId="{406AB5CE-795A-4C69-B830-6D1C52D61175}" sibTransId="{6381CFDD-8BA0-4DCE-977F-8A2F02F087E7}"/>
    <dgm:cxn modelId="{4712EA4C-1745-4E8A-819C-602972D55B36}" srcId="{6168C22E-BEF9-47C4-8B28-5F9912E440B6}" destId="{115BD97B-015D-4382-B6EC-89480B481193}" srcOrd="0" destOrd="0" parTransId="{1494B658-5769-4D6E-86D5-C95F6C061F32}" sibTransId="{09B04659-7545-4DA0-8631-E8DB6C3859B4}"/>
    <dgm:cxn modelId="{37227E2F-1500-4786-A4AE-9C1920CD5A8E}" type="presParOf" srcId="{B19ABD4C-0C45-4CB5-8890-B116035A9A5B}" destId="{ECAB785F-EE31-46DC-8FEC-94582A9F409A}" srcOrd="0" destOrd="0" presId="urn:microsoft.com/office/officeart/2005/8/layout/arrow3"/>
    <dgm:cxn modelId="{6D7EFDB8-77D1-4964-98F5-6B33C52782CB}" type="presParOf" srcId="{B19ABD4C-0C45-4CB5-8890-B116035A9A5B}" destId="{4A9FA582-8E9F-4BAD-8429-6C60511B9554}" srcOrd="1" destOrd="0" presId="urn:microsoft.com/office/officeart/2005/8/layout/arrow3"/>
    <dgm:cxn modelId="{C3ECF47B-7E88-4EDF-BC6E-00A67705873D}" type="presParOf" srcId="{B19ABD4C-0C45-4CB5-8890-B116035A9A5B}" destId="{B23C7D26-255B-49CB-8D3C-BC106C266EB9}" srcOrd="2" destOrd="0" presId="urn:microsoft.com/office/officeart/2005/8/layout/arrow3"/>
    <dgm:cxn modelId="{5B6464D3-98A7-4C2E-B789-8C3CA7F5D8A2}" type="presParOf" srcId="{B19ABD4C-0C45-4CB5-8890-B116035A9A5B}" destId="{05A4E6CB-3DCA-4226-B444-619F726299C4}" srcOrd="3" destOrd="0" presId="urn:microsoft.com/office/officeart/2005/8/layout/arrow3"/>
    <dgm:cxn modelId="{990CE670-05FF-43BB-9762-D16110FC64B3}" type="presParOf" srcId="{B19ABD4C-0C45-4CB5-8890-B116035A9A5B}" destId="{B0F2619B-CCC3-4F66-93BE-33C4D61185EC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C2F9CE-0522-458B-A05D-BBDDB4F73B61}">
      <dsp:nvSpPr>
        <dsp:cNvPr id="0" name=""/>
        <dsp:cNvSpPr/>
      </dsp:nvSpPr>
      <dsp:spPr>
        <a:xfrm>
          <a:off x="0" y="158"/>
          <a:ext cx="10972800" cy="4389120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846E5-AFA5-420C-BBBD-412EA19CE422}">
      <dsp:nvSpPr>
        <dsp:cNvPr id="0" name=""/>
        <dsp:cNvSpPr/>
      </dsp:nvSpPr>
      <dsp:spPr>
        <a:xfrm>
          <a:off x="1316736" y="768254"/>
          <a:ext cx="3621023" cy="215066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0020" rIns="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4500" kern="1200" dirty="0" smtClean="0"/>
            <a:t>Centralisation</a:t>
          </a:r>
          <a:endParaRPr lang="en-IN" sz="4500" kern="1200" dirty="0"/>
        </a:p>
      </dsp:txBody>
      <dsp:txXfrm>
        <a:off x="1316736" y="768254"/>
        <a:ext cx="3621023" cy="2150668"/>
      </dsp:txXfrm>
    </dsp:sp>
    <dsp:sp modelId="{73D9DC5F-5FE2-4C4B-8C28-606165BADF67}">
      <dsp:nvSpPr>
        <dsp:cNvPr id="0" name=""/>
        <dsp:cNvSpPr/>
      </dsp:nvSpPr>
      <dsp:spPr>
        <a:xfrm>
          <a:off x="5486400" y="1470513"/>
          <a:ext cx="4279392" cy="215066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0020" rIns="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4500" kern="1200" dirty="0" smtClean="0"/>
            <a:t>Decentralisation</a:t>
          </a:r>
          <a:endParaRPr lang="en-IN" sz="4500" kern="1200" dirty="0"/>
        </a:p>
      </dsp:txBody>
      <dsp:txXfrm>
        <a:off x="5486400" y="1470513"/>
        <a:ext cx="4279392" cy="21506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AB785F-EE31-46DC-8FEC-94582A9F409A}">
      <dsp:nvSpPr>
        <dsp:cNvPr id="0" name=""/>
        <dsp:cNvSpPr/>
      </dsp:nvSpPr>
      <dsp:spPr>
        <a:xfrm rot="21300000">
          <a:off x="24001" y="1568667"/>
          <a:ext cx="8186214" cy="908191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9FA582-8E9F-4BAD-8429-6C60511B9554}">
      <dsp:nvSpPr>
        <dsp:cNvPr id="0" name=""/>
        <dsp:cNvSpPr/>
      </dsp:nvSpPr>
      <dsp:spPr>
        <a:xfrm>
          <a:off x="988106" y="202276"/>
          <a:ext cx="2470265" cy="161821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3C7D26-255B-49CB-8D3C-BC106C266EB9}">
      <dsp:nvSpPr>
        <dsp:cNvPr id="0" name=""/>
        <dsp:cNvSpPr/>
      </dsp:nvSpPr>
      <dsp:spPr>
        <a:xfrm>
          <a:off x="3464985" y="0"/>
          <a:ext cx="4433250" cy="1699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1160" tIns="391160" rIns="391160" bIns="39116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5500" b="1" kern="1200" dirty="0" smtClean="0"/>
            <a:t>Delegation</a:t>
          </a:r>
          <a:endParaRPr lang="en-IN" sz="5500" b="1" kern="1200" dirty="0"/>
        </a:p>
      </dsp:txBody>
      <dsp:txXfrm>
        <a:off x="3464985" y="0"/>
        <a:ext cx="4433250" cy="1699121"/>
      </dsp:txXfrm>
    </dsp:sp>
    <dsp:sp modelId="{05A4E6CB-3DCA-4226-B444-619F726299C4}">
      <dsp:nvSpPr>
        <dsp:cNvPr id="0" name=""/>
        <dsp:cNvSpPr/>
      </dsp:nvSpPr>
      <dsp:spPr>
        <a:xfrm>
          <a:off x="4775846" y="2225039"/>
          <a:ext cx="2470265" cy="161821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F2619B-CCC3-4F66-93BE-33C4D61185EC}">
      <dsp:nvSpPr>
        <dsp:cNvPr id="0" name=""/>
        <dsp:cNvSpPr/>
      </dsp:nvSpPr>
      <dsp:spPr>
        <a:xfrm>
          <a:off x="66097" y="2346405"/>
          <a:ext cx="4973019" cy="1699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800" b="1" kern="1200" dirty="0" smtClean="0"/>
            <a:t>Decentralisation</a:t>
          </a:r>
          <a:endParaRPr lang="en-IN" sz="2800" b="1" kern="1200" dirty="0"/>
        </a:p>
      </dsp:txBody>
      <dsp:txXfrm>
        <a:off x="66097" y="2346405"/>
        <a:ext cx="4973019" cy="1699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Right to give orders and power to exact obedience” Henry Fayol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20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3/1/2018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Decentralization of Authority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IN" dirty="0" smtClean="0"/>
              <a:t>Lt.(</a:t>
            </a:r>
            <a:r>
              <a:rPr lang="en-IN" dirty="0" err="1" smtClean="0"/>
              <a:t>Prof.</a:t>
            </a:r>
            <a:r>
              <a:rPr lang="en-IN" dirty="0" smtClean="0"/>
              <a:t>)Raison </a:t>
            </a:r>
            <a:r>
              <a:rPr lang="en-IN" dirty="0"/>
              <a:t>Sam Raju</a:t>
            </a:r>
          </a:p>
          <a:p>
            <a:pPr algn="ctr"/>
            <a:r>
              <a:rPr lang="en-IN" dirty="0"/>
              <a:t>(M.Com, B.Ed., PGDIBO,UGC-NET-JRF,SET)</a:t>
            </a:r>
          </a:p>
          <a:p>
            <a:pPr algn="ctr"/>
            <a:r>
              <a:rPr lang="en-IN" dirty="0"/>
              <a:t>Asst.Professor,Dept of Commerce, </a:t>
            </a:r>
          </a:p>
          <a:p>
            <a:pPr algn="ctr"/>
            <a:r>
              <a:rPr lang="en-IN" dirty="0"/>
              <a:t>MarThoma College, Tiruvalla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Advantages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Utilises talents of top leader</a:t>
            </a:r>
          </a:p>
          <a:p>
            <a:r>
              <a:rPr lang="en-IN" dirty="0" smtClean="0"/>
              <a:t>Integration of all operation</a:t>
            </a:r>
          </a:p>
          <a:p>
            <a:r>
              <a:rPr lang="en-IN" dirty="0" smtClean="0"/>
              <a:t>Coordinated top management</a:t>
            </a:r>
          </a:p>
          <a:p>
            <a:r>
              <a:rPr lang="en-IN" dirty="0" smtClean="0"/>
              <a:t>Uniformity</a:t>
            </a:r>
          </a:p>
          <a:p>
            <a:r>
              <a:rPr lang="en-IN" dirty="0" smtClean="0"/>
              <a:t>Minimises duplication of functions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200" y="1436617"/>
            <a:ext cx="4394200" cy="439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09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Disadvantages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Slow</a:t>
            </a:r>
          </a:p>
          <a:p>
            <a:r>
              <a:rPr lang="en-IN" dirty="0" smtClean="0"/>
              <a:t>Demotivation </a:t>
            </a:r>
          </a:p>
          <a:p>
            <a:r>
              <a:rPr lang="en-IN" dirty="0" smtClean="0"/>
              <a:t>Abuse of centralised power and authority</a:t>
            </a:r>
          </a:p>
          <a:p>
            <a:r>
              <a:rPr lang="en-IN" dirty="0" smtClean="0"/>
              <a:t>Success only depends on top</a:t>
            </a:r>
          </a:p>
          <a:p>
            <a:r>
              <a:rPr lang="en-IN" dirty="0" smtClean="0"/>
              <a:t>Minimizes number of divisions or departments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437" y="1687133"/>
            <a:ext cx="3838575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63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back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Organizing</a:t>
            </a:r>
          </a:p>
          <a:p>
            <a:r>
              <a:rPr lang="en-US" dirty="0" smtClean="0"/>
              <a:t>Principles of organizing</a:t>
            </a:r>
          </a:p>
          <a:p>
            <a:r>
              <a:rPr lang="en-US" dirty="0" smtClean="0"/>
              <a:t>Formal and informal organization</a:t>
            </a:r>
          </a:p>
          <a:p>
            <a:r>
              <a:rPr lang="en-US" dirty="0" smtClean="0"/>
              <a:t>Forms of organization</a:t>
            </a:r>
          </a:p>
          <a:p>
            <a:r>
              <a:rPr lang="en-US" dirty="0" smtClean="0"/>
              <a:t>Authority</a:t>
            </a:r>
          </a:p>
          <a:p>
            <a:r>
              <a:rPr lang="en-US" dirty="0" smtClean="0"/>
              <a:t>Responsibility</a:t>
            </a:r>
          </a:p>
          <a:p>
            <a:r>
              <a:rPr lang="en-US" dirty="0" smtClean="0"/>
              <a:t>Delegation of authority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770018"/>
            <a:ext cx="6111086" cy="408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Authority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218273"/>
              </p:ext>
            </p:extLst>
          </p:nvPr>
        </p:nvGraphicFramePr>
        <p:xfrm>
          <a:off x="609600" y="1935163"/>
          <a:ext cx="109728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1111" y="0"/>
            <a:ext cx="10972800" cy="1143000"/>
          </a:xfrm>
        </p:spPr>
        <p:txBody>
          <a:bodyPr/>
          <a:lstStyle/>
          <a:p>
            <a:r>
              <a:rPr lang="en-US" b="1" dirty="0" smtClean="0"/>
              <a:t>Decentralization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111" y="1239445"/>
            <a:ext cx="10972800" cy="4389120"/>
          </a:xfrm>
        </p:spPr>
        <p:txBody>
          <a:bodyPr/>
          <a:lstStyle/>
          <a:p>
            <a:r>
              <a:rPr lang="en-US" dirty="0" smtClean="0"/>
              <a:t>Disposal/Distribution of authority through out the organization</a:t>
            </a:r>
          </a:p>
          <a:p>
            <a:r>
              <a:rPr lang="en-US" dirty="0" smtClean="0"/>
              <a:t>Systematic effort to delegate to the lowest levels all authority except that which can be excersised at central points – Louis Allen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15604291"/>
              </p:ext>
            </p:extLst>
          </p:nvPr>
        </p:nvGraphicFramePr>
        <p:xfrm>
          <a:off x="2444397" y="2812473"/>
          <a:ext cx="8234218" cy="4045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592449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Factors determining degree of decentralization</a:t>
            </a:r>
            <a:endParaRPr lang="en-US" sz="36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Costliness of Decision</a:t>
            </a:r>
          </a:p>
          <a:p>
            <a:r>
              <a:rPr lang="en-US" dirty="0" smtClean="0"/>
              <a:t>Uniformity of policy</a:t>
            </a:r>
          </a:p>
          <a:p>
            <a:r>
              <a:rPr lang="en-US" dirty="0" smtClean="0"/>
              <a:t>History of the enterprise</a:t>
            </a:r>
          </a:p>
          <a:p>
            <a:r>
              <a:rPr lang="en-US" dirty="0" smtClean="0"/>
              <a:t>Management Philosophy</a:t>
            </a:r>
          </a:p>
          <a:p>
            <a:r>
              <a:rPr lang="en-US" dirty="0" smtClean="0"/>
              <a:t>Desire for independence</a:t>
            </a:r>
          </a:p>
          <a:p>
            <a:r>
              <a:rPr lang="en-US" dirty="0" smtClean="0"/>
              <a:t>Availability of Managers</a:t>
            </a:r>
          </a:p>
          <a:p>
            <a:r>
              <a:rPr lang="en-US" dirty="0" smtClean="0"/>
              <a:t>Control techniques</a:t>
            </a:r>
          </a:p>
          <a:p>
            <a:r>
              <a:rPr lang="en-US" dirty="0" smtClean="0"/>
              <a:t>Decentralized performance</a:t>
            </a:r>
          </a:p>
          <a:p>
            <a:r>
              <a:rPr lang="en-US" dirty="0" smtClean="0"/>
              <a:t>Business Dynamics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233" y="1685278"/>
            <a:ext cx="4889524" cy="488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Benefits of Decentralization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the burden of Top executives</a:t>
            </a:r>
          </a:p>
          <a:p>
            <a:r>
              <a:rPr lang="en-US" dirty="0" smtClean="0"/>
              <a:t>Facilitate diversification</a:t>
            </a:r>
          </a:p>
          <a:p>
            <a:r>
              <a:rPr lang="en-US" dirty="0" smtClean="0"/>
              <a:t>Improves motivation</a:t>
            </a:r>
          </a:p>
          <a:p>
            <a:r>
              <a:rPr lang="en-US" dirty="0" smtClean="0"/>
              <a:t>Secures better co-ordination</a:t>
            </a:r>
          </a:p>
          <a:p>
            <a:r>
              <a:rPr lang="en-US" dirty="0" smtClean="0"/>
              <a:t>Effective Control</a:t>
            </a:r>
          </a:p>
          <a:p>
            <a:r>
              <a:rPr lang="en-US" dirty="0" smtClean="0"/>
              <a:t>Develops the quality of Managers</a:t>
            </a:r>
          </a:p>
          <a:p>
            <a:r>
              <a:rPr lang="en-US" dirty="0" smtClean="0"/>
              <a:t>Flexibility</a:t>
            </a:r>
          </a:p>
          <a:p>
            <a:pPr marL="0" indent="0"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748" y="4362580"/>
            <a:ext cx="4649690" cy="196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cost of operation</a:t>
            </a:r>
          </a:p>
          <a:p>
            <a:r>
              <a:rPr lang="en-US" dirty="0" smtClean="0"/>
              <a:t>Lack of uniformity</a:t>
            </a:r>
          </a:p>
          <a:p>
            <a:r>
              <a:rPr lang="en-US" dirty="0" smtClean="0"/>
              <a:t>Unsuitable for small firms</a:t>
            </a:r>
          </a:p>
          <a:p>
            <a:r>
              <a:rPr lang="en-US" dirty="0" smtClean="0"/>
              <a:t>Reliance on the manger</a:t>
            </a:r>
          </a:p>
          <a:p>
            <a:r>
              <a:rPr lang="en-US" dirty="0" smtClean="0"/>
              <a:t>Self centered attitude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275588"/>
            <a:ext cx="5715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Centralization of Authority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Concentration of authority at the top levels of management</a:t>
            </a:r>
          </a:p>
          <a:p>
            <a:r>
              <a:rPr lang="en-US" dirty="0" smtClean="0"/>
              <a:t>Systematic and consistent reservation of authority at central points within an organization.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925" y="3483780"/>
            <a:ext cx="3366259" cy="336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0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Factors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Personal leadership</a:t>
            </a:r>
          </a:p>
          <a:p>
            <a:r>
              <a:rPr lang="en-IN" dirty="0" smtClean="0"/>
              <a:t>Integration </a:t>
            </a:r>
          </a:p>
          <a:p>
            <a:r>
              <a:rPr lang="en-IN" dirty="0" smtClean="0"/>
              <a:t>Uniformity of action</a:t>
            </a:r>
          </a:p>
          <a:p>
            <a:r>
              <a:rPr lang="en-IN" dirty="0" smtClean="0"/>
              <a:t>Handling emergencies</a:t>
            </a:r>
          </a:p>
          <a:p>
            <a:r>
              <a:rPr lang="en-IN" dirty="0" smtClean="0"/>
              <a:t>Improving efficiency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932" y="1806721"/>
            <a:ext cx="6480836" cy="464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9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55</TotalTime>
  <Words>239</Words>
  <Application>Microsoft Office PowerPoint</Application>
  <PresentationFormat>Widescreen</PresentationFormat>
  <Paragraphs>70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Century Gothic</vt:lpstr>
      <vt:lpstr>Palatino Linotype</vt:lpstr>
      <vt:lpstr>Wingdings 2</vt:lpstr>
      <vt:lpstr>Presentation on brainstorming</vt:lpstr>
      <vt:lpstr>Decentralization of Authority</vt:lpstr>
      <vt:lpstr>Look back</vt:lpstr>
      <vt:lpstr>Authority</vt:lpstr>
      <vt:lpstr>Decentralization</vt:lpstr>
      <vt:lpstr>Factors determining degree of decentralization</vt:lpstr>
      <vt:lpstr>Benefits of Decentralization</vt:lpstr>
      <vt:lpstr>Disadvantages</vt:lpstr>
      <vt:lpstr>Centralization of Authority</vt:lpstr>
      <vt:lpstr>Factors </vt:lpstr>
      <vt:lpstr>Advantages</vt:lpstr>
      <vt:lpstr>Disadvantages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Decentralization of Authority</dc:title>
  <dc:creator>SONY</dc:creator>
  <cp:lastModifiedBy>SONY</cp:lastModifiedBy>
  <cp:revision>6</cp:revision>
  <dcterms:created xsi:type="dcterms:W3CDTF">2018-03-01T16:25:13Z</dcterms:created>
  <dcterms:modified xsi:type="dcterms:W3CDTF">2018-03-01T17:20:52Z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