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AFD56-9517-4073-9308-96CFEDBA3BF6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60D2F-0728-4246-AFF8-6916BC31EE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478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60D2F-0728-4246-AFF8-6916BC31EEF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589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039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03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43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849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83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23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97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5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64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00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59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C8D2-2D1F-496C-860C-1B8F361FB85E}" type="datetimeFigureOut">
              <a:rPr lang="en-IN" smtClean="0"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94D0-4232-4553-8DE9-8A3F6BA3EB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3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BLASTULATION AND IT’S TYPES</a:t>
            </a:r>
            <a:endParaRPr lang="en-IN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6045" y="4581128"/>
            <a:ext cx="4680520" cy="1728192"/>
          </a:xfrm>
        </p:spPr>
        <p:txBody>
          <a:bodyPr>
            <a:noAutofit/>
          </a:bodyPr>
          <a:lstStyle/>
          <a:p>
            <a:r>
              <a:rPr lang="en-IN" sz="2400" dirty="0" err="1" smtClean="0">
                <a:solidFill>
                  <a:srgbClr val="0070C0"/>
                </a:solidFill>
              </a:rPr>
              <a:t>Dr.</a:t>
            </a:r>
            <a:r>
              <a:rPr lang="en-IN" sz="2400" dirty="0" smtClean="0">
                <a:solidFill>
                  <a:srgbClr val="0070C0"/>
                </a:solidFill>
              </a:rPr>
              <a:t> </a:t>
            </a:r>
            <a:r>
              <a:rPr lang="en-IN" sz="2400" dirty="0" err="1" smtClean="0">
                <a:solidFill>
                  <a:srgbClr val="0070C0"/>
                </a:solidFill>
              </a:rPr>
              <a:t>Raju</a:t>
            </a:r>
            <a:r>
              <a:rPr lang="en-IN" sz="2400" dirty="0" smtClean="0">
                <a:solidFill>
                  <a:srgbClr val="0070C0"/>
                </a:solidFill>
              </a:rPr>
              <a:t> Thomas K.</a:t>
            </a:r>
          </a:p>
          <a:p>
            <a:r>
              <a:rPr lang="en-IN" sz="2400" dirty="0" smtClean="0">
                <a:solidFill>
                  <a:srgbClr val="0070C0"/>
                </a:solidFill>
              </a:rPr>
              <a:t>Dept. of Zoology, </a:t>
            </a:r>
          </a:p>
          <a:p>
            <a:r>
              <a:rPr lang="en-IN" sz="2400" dirty="0" smtClean="0">
                <a:solidFill>
                  <a:srgbClr val="0070C0"/>
                </a:solidFill>
              </a:rPr>
              <a:t>Mar </a:t>
            </a:r>
            <a:r>
              <a:rPr lang="en-IN" sz="2400" dirty="0">
                <a:solidFill>
                  <a:srgbClr val="0070C0"/>
                </a:solidFill>
              </a:rPr>
              <a:t>T</a:t>
            </a:r>
            <a:r>
              <a:rPr lang="en-IN" sz="2400" dirty="0" smtClean="0">
                <a:solidFill>
                  <a:srgbClr val="0070C0"/>
                </a:solidFill>
              </a:rPr>
              <a:t>homa College, </a:t>
            </a:r>
            <a:r>
              <a:rPr lang="en-IN" sz="2400" dirty="0" smtClean="0">
                <a:solidFill>
                  <a:srgbClr val="0070C0"/>
                </a:solidFill>
              </a:rPr>
              <a:t>Tiruvalla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THANK YOU</a:t>
            </a:r>
            <a:endParaRPr lang="en-IN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Blastulation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968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blastomeres</a:t>
            </a:r>
            <a:r>
              <a:rPr lang="en-US" sz="2800" dirty="0" smtClean="0"/>
              <a:t> in the early cleavage stage tend to assume a spherical shape. The whole embryo </a:t>
            </a:r>
            <a:r>
              <a:rPr lang="en-US" sz="2800" dirty="0" smtClean="0"/>
              <a:t>appear </a:t>
            </a:r>
            <a:r>
              <a:rPr lang="en-US" sz="2800" dirty="0" smtClean="0"/>
              <a:t>to </a:t>
            </a:r>
            <a:r>
              <a:rPr lang="en-US" sz="2800" dirty="0" smtClean="0"/>
              <a:t>posses </a:t>
            </a:r>
            <a:r>
              <a:rPr lang="en-US" sz="2800" dirty="0" smtClean="0"/>
              <a:t>a shape of mulberry. This stage </a:t>
            </a:r>
            <a:r>
              <a:rPr lang="en-US" sz="2800" dirty="0" smtClean="0">
                <a:solidFill>
                  <a:srgbClr val="002060"/>
                </a:solidFill>
              </a:rPr>
              <a:t>is</a:t>
            </a:r>
            <a:r>
              <a:rPr lang="en-US" sz="2800" dirty="0" smtClean="0"/>
              <a:t> called </a:t>
            </a:r>
            <a:r>
              <a:rPr lang="en-US" sz="2800" dirty="0" err="1" smtClean="0"/>
              <a:t>Morula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Further cleavage to </a:t>
            </a:r>
            <a:r>
              <a:rPr lang="en-US" sz="2800" dirty="0" err="1" smtClean="0"/>
              <a:t>morula</a:t>
            </a:r>
            <a:r>
              <a:rPr lang="en-US" sz="2800" dirty="0" smtClean="0"/>
              <a:t> terminates in Blastula. It can be defined as a hollow sphere of </a:t>
            </a:r>
            <a:r>
              <a:rPr lang="en-US" sz="2800" dirty="0" err="1" smtClean="0"/>
              <a:t>blastomeres</a:t>
            </a:r>
            <a:r>
              <a:rPr lang="en-US" sz="2800" dirty="0" smtClean="0"/>
              <a:t>, </a:t>
            </a:r>
            <a:r>
              <a:rPr lang="en-US" sz="2800" dirty="0" smtClean="0"/>
              <a:t>surrounding </a:t>
            </a:r>
            <a:r>
              <a:rPr lang="en-US" sz="2800" dirty="0" smtClean="0"/>
              <a:t>a cavity, the Blastocoel. The process of formation of blastula is called </a:t>
            </a:r>
            <a:r>
              <a:rPr lang="en-US" sz="2800" dirty="0" err="1" smtClean="0"/>
              <a:t>Blastulation</a:t>
            </a:r>
            <a:r>
              <a:rPr lang="en-US" sz="2800" dirty="0" smtClean="0"/>
              <a:t>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The cellular layer </a:t>
            </a:r>
            <a:r>
              <a:rPr lang="en-US" sz="2800" dirty="0" smtClean="0"/>
              <a:t>surrounding </a:t>
            </a:r>
            <a:r>
              <a:rPr lang="en-US" sz="2800" dirty="0" smtClean="0"/>
              <a:t>the blastocoel is called </a:t>
            </a:r>
            <a:r>
              <a:rPr lang="en-US" sz="2800" dirty="0" err="1" smtClean="0"/>
              <a:t>Blastoderm</a:t>
            </a:r>
            <a:r>
              <a:rPr lang="en-US" sz="2800" dirty="0" smtClean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0" indent="0">
              <a:buClr>
                <a:schemeClr val="tx1"/>
              </a:buClr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713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611618" cy="521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6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0"/>
            <a:ext cx="6347048" cy="980728"/>
          </a:xfrm>
        </p:spPr>
        <p:txBody>
          <a:bodyPr/>
          <a:lstStyle/>
          <a:p>
            <a:r>
              <a:rPr lang="en-US" dirty="0" smtClean="0"/>
              <a:t>Types of Blastulae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79702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Coeloblastula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Blastula containing large </a:t>
            </a:r>
            <a:r>
              <a:rPr lang="en-US" sz="2800" dirty="0" smtClean="0"/>
              <a:t>spacious </a:t>
            </a:r>
            <a:r>
              <a:rPr lang="en-US" sz="2800" dirty="0" smtClean="0"/>
              <a:t>blastocoel.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The blastula from </a:t>
            </a:r>
            <a:r>
              <a:rPr lang="en-US" sz="2800" dirty="0" err="1" smtClean="0"/>
              <a:t>holoblastic</a:t>
            </a:r>
            <a:r>
              <a:rPr lang="en-US" sz="2800" dirty="0" smtClean="0"/>
              <a:t> equal cleavage is called Equal </a:t>
            </a:r>
            <a:r>
              <a:rPr lang="en-US" sz="2800" dirty="0" err="1" smtClean="0"/>
              <a:t>Coeloblastula</a:t>
            </a:r>
            <a:r>
              <a:rPr lang="en-US" sz="2800" dirty="0" smtClean="0"/>
              <a:t>(</a:t>
            </a:r>
            <a:r>
              <a:rPr lang="en-US" sz="2800" dirty="0" err="1" smtClean="0"/>
              <a:t>Eg</a:t>
            </a:r>
            <a:r>
              <a:rPr lang="en-US" sz="2800" dirty="0" smtClean="0"/>
              <a:t>: Echinoderms, </a:t>
            </a:r>
            <a:r>
              <a:rPr lang="en-US" sz="2800" dirty="0" err="1" smtClean="0"/>
              <a:t>Branchiostoma</a:t>
            </a:r>
            <a:r>
              <a:rPr lang="en-US" sz="2800" dirty="0" smtClean="0"/>
              <a:t>) and that results from </a:t>
            </a:r>
            <a:r>
              <a:rPr lang="en-US" sz="2800" dirty="0" err="1" smtClean="0"/>
              <a:t>Holoblastic</a:t>
            </a:r>
            <a:r>
              <a:rPr lang="en-US" sz="2800" dirty="0" smtClean="0"/>
              <a:t> unequal cleavage is called Unequal </a:t>
            </a:r>
            <a:r>
              <a:rPr lang="en-US" sz="2800" dirty="0" err="1" smtClean="0"/>
              <a:t>Coeloblastula</a:t>
            </a:r>
            <a:r>
              <a:rPr lang="en-US" sz="2800" dirty="0" smtClean="0"/>
              <a:t>(</a:t>
            </a:r>
            <a:r>
              <a:rPr lang="en-US" sz="2800" dirty="0" err="1" smtClean="0"/>
              <a:t>Eg:Frog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61048"/>
            <a:ext cx="4464496" cy="277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7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55783"/>
            <a:ext cx="3484984" cy="536342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Stomoblastula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7598"/>
            <a:ext cx="8496944" cy="5611762"/>
          </a:xfrm>
        </p:spPr>
        <p:txBody>
          <a:bodyPr/>
          <a:lstStyle/>
          <a:p>
            <a:pPr algn="just"/>
            <a:r>
              <a:rPr lang="en-IN" dirty="0" smtClean="0"/>
              <a:t>A blastula with a mouth like opening is called </a:t>
            </a:r>
            <a:r>
              <a:rPr lang="en-IN" dirty="0" err="1" smtClean="0"/>
              <a:t>Stomoblastula.The</a:t>
            </a:r>
            <a:r>
              <a:rPr lang="en-IN" dirty="0" smtClean="0"/>
              <a:t> </a:t>
            </a:r>
            <a:r>
              <a:rPr lang="en-IN" dirty="0" smtClean="0"/>
              <a:t>blastula develops an opening leading to the blastocoel. This opening serves as the mouth through which the maternal tissue is engulfed for nutrition.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 err="1" smtClean="0"/>
              <a:t>Eg</a:t>
            </a:r>
            <a:r>
              <a:rPr lang="en-IN" dirty="0" smtClean="0"/>
              <a:t>: </a:t>
            </a:r>
            <a:r>
              <a:rPr lang="en-IN" dirty="0" err="1" smtClean="0"/>
              <a:t>Sycon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3670359"/>
            <a:ext cx="3312368" cy="318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5" y="260648"/>
            <a:ext cx="3970784" cy="508918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Stereoblastula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676456" cy="568863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Composed of an aggregate of larger sized and relatively lesser number of cells without or with extremely small </a:t>
            </a:r>
            <a:r>
              <a:rPr lang="en-IN" dirty="0" err="1" smtClean="0"/>
              <a:t>blastocoelic</a:t>
            </a:r>
            <a:r>
              <a:rPr lang="en-IN" dirty="0" smtClean="0"/>
              <a:t> space in the centre.</a:t>
            </a:r>
          </a:p>
          <a:p>
            <a:pPr marL="0" indent="0" algn="just">
              <a:buNone/>
            </a:pPr>
            <a:r>
              <a:rPr lang="en-IN" dirty="0" err="1" smtClean="0"/>
              <a:t>Eg</a:t>
            </a:r>
            <a:r>
              <a:rPr lang="en-IN" dirty="0" smtClean="0"/>
              <a:t>: Insects, </a:t>
            </a:r>
            <a:r>
              <a:rPr lang="en-IN" dirty="0" err="1" smtClean="0"/>
              <a:t>Nereis</a:t>
            </a:r>
            <a:r>
              <a:rPr lang="en-IN" dirty="0" smtClean="0"/>
              <a:t>(Worm), Amphibians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  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10" b="66330"/>
          <a:stretch/>
        </p:blipFill>
        <p:spPr>
          <a:xfrm>
            <a:off x="3419872" y="3117300"/>
            <a:ext cx="3069213" cy="341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4762872" cy="868958"/>
          </a:xfrm>
        </p:spPr>
        <p:txBody>
          <a:bodyPr/>
          <a:lstStyle/>
          <a:p>
            <a:pPr algn="l"/>
            <a:r>
              <a:rPr lang="en-IN" dirty="0" err="1" smtClean="0"/>
              <a:t>Discoblastula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Consists </a:t>
            </a:r>
            <a:r>
              <a:rPr lang="en-IN" dirty="0" smtClean="0"/>
              <a:t>of a disc shaped mass of </a:t>
            </a:r>
            <a:r>
              <a:rPr lang="en-IN" dirty="0" err="1" smtClean="0"/>
              <a:t>blastomers</a:t>
            </a:r>
            <a:r>
              <a:rPr lang="en-IN" dirty="0" smtClean="0"/>
              <a:t> overlying a large yolk mass. </a:t>
            </a:r>
          </a:p>
          <a:p>
            <a:pPr algn="just"/>
            <a:r>
              <a:rPr lang="en-IN" dirty="0" smtClean="0"/>
              <a:t>Result </a:t>
            </a:r>
            <a:r>
              <a:rPr lang="en-IN" dirty="0" smtClean="0"/>
              <a:t>of Meroblastic </a:t>
            </a:r>
            <a:r>
              <a:rPr lang="en-IN" dirty="0" err="1" smtClean="0"/>
              <a:t>discoidal</a:t>
            </a:r>
            <a:r>
              <a:rPr lang="en-IN" dirty="0" smtClean="0"/>
              <a:t> cleavage.</a:t>
            </a:r>
          </a:p>
          <a:p>
            <a:pPr marL="0" indent="0" algn="just">
              <a:buNone/>
            </a:pPr>
            <a:r>
              <a:rPr lang="en-IN" dirty="0" err="1" smtClean="0"/>
              <a:t>Eg</a:t>
            </a:r>
            <a:r>
              <a:rPr lang="en-IN" dirty="0" smtClean="0"/>
              <a:t>: Fishes, Reptiles and Birds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379" y="3717032"/>
            <a:ext cx="4583385" cy="29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330824" cy="724942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Blastocyst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1574"/>
            <a:ext cx="9144000" cy="6016426"/>
          </a:xfrm>
        </p:spPr>
        <p:txBody>
          <a:bodyPr/>
          <a:lstStyle/>
          <a:p>
            <a:pPr algn="just"/>
            <a:r>
              <a:rPr lang="en-IN" dirty="0" smtClean="0"/>
              <a:t>Blastula Stage of mammals.</a:t>
            </a:r>
          </a:p>
          <a:p>
            <a:pPr algn="just"/>
            <a:r>
              <a:rPr lang="en-IN" dirty="0" smtClean="0"/>
              <a:t>Consists of a hollow spherical blastula containing inner cell mass. Outer single layer of cells enclosing the blastocoel is </a:t>
            </a:r>
            <a:r>
              <a:rPr lang="en-IN" dirty="0" err="1" smtClean="0"/>
              <a:t>Trophoblast</a:t>
            </a:r>
            <a:r>
              <a:rPr lang="en-IN" dirty="0" smtClean="0"/>
              <a:t>. </a:t>
            </a:r>
          </a:p>
          <a:p>
            <a:pPr algn="just"/>
            <a:r>
              <a:rPr lang="en-IN" dirty="0" err="1" smtClean="0"/>
              <a:t>Trophoblast</a:t>
            </a:r>
            <a:r>
              <a:rPr lang="en-IN" dirty="0" smtClean="0"/>
              <a:t> helps in nutrition in developing embryo.</a:t>
            </a:r>
            <a:endParaRPr lang="en-IN" dirty="0"/>
          </a:p>
        </p:txBody>
      </p:sp>
      <p:pic>
        <p:nvPicPr>
          <p:cNvPr id="4100" name="Picture 4" descr="https://dynamicfertility.com/wp-content/uploads/2017/06/stem-cell.JPG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34968"/>
            <a:ext cx="4464496" cy="322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garbhagudi.com/wp-content/uploads/2018/10/Why-Blastocyst-Transfer-is-Preferred-in-IVF-Cycles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2"/>
          <a:stretch/>
        </p:blipFill>
        <p:spPr bwMode="auto">
          <a:xfrm>
            <a:off x="218440" y="764704"/>
            <a:ext cx="892556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5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276</Words>
  <Application>Microsoft Office PowerPoint</Application>
  <PresentationFormat>On-screen Show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BLASTULATION AND IT’S TYPES</vt:lpstr>
      <vt:lpstr>Blastulation</vt:lpstr>
      <vt:lpstr>PowerPoint Presentation</vt:lpstr>
      <vt:lpstr>Types of Blastulae</vt:lpstr>
      <vt:lpstr>Stomoblastula</vt:lpstr>
      <vt:lpstr>Stereoblastula</vt:lpstr>
      <vt:lpstr>Discoblastula</vt:lpstr>
      <vt:lpstr>Blastocyst</vt:lpstr>
      <vt:lpstr>PowerPoint Presentation</vt:lpstr>
      <vt:lpstr>THANK YOU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BLASTULATION AND IT’S TYPES</dc:title>
  <dc:creator>USER</dc:creator>
  <cp:lastModifiedBy>USER</cp:lastModifiedBy>
  <cp:revision>15</cp:revision>
  <dcterms:created xsi:type="dcterms:W3CDTF">2019-07-15T10:03:59Z</dcterms:created>
  <dcterms:modified xsi:type="dcterms:W3CDTF">2019-07-16T06:40:43Z</dcterms:modified>
</cp:coreProperties>
</file>