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11DCB4-94B4-476D-9E44-098C8114E054}" type="datetimeFigureOut">
              <a:rPr lang="en-US" smtClean="0"/>
              <a:pPr/>
              <a:t>7/16/2019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C32C82-0EEF-4F2C-8832-BE1D600728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286412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TOPOLOGY</a:t>
            </a:r>
            <a:endParaRPr lang="en-IN" sz="9600" b="1" i="1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8" y="2428868"/>
            <a:ext cx="4304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Prof.Retheesh</a:t>
            </a:r>
            <a:r>
              <a:rPr lang="en-US" dirty="0" smtClean="0"/>
              <a:t> R</a:t>
            </a:r>
          </a:p>
          <a:p>
            <a:r>
              <a:rPr lang="en-US" dirty="0" smtClean="0"/>
              <a:t>Department of Mathematics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200" dirty="0">
                <a:solidFill>
                  <a:srgbClr val="FF0000"/>
                </a:solidFill>
              </a:rPr>
              <a:t>BASES AND SUB </a:t>
            </a:r>
            <a:r>
              <a:rPr lang="en-IN" sz="3200" dirty="0" smtClean="0">
                <a:solidFill>
                  <a:srgbClr val="FF0000"/>
                </a:solidFill>
              </a:rPr>
              <a:t>-BASES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DEFINITION </a:t>
            </a:r>
          </a:p>
          <a:p>
            <a:pPr>
              <a:buNone/>
            </a:pPr>
            <a:r>
              <a:rPr lang="en-IN" dirty="0" smtClean="0"/>
              <a:t>	Let </a:t>
            </a:r>
            <a:r>
              <a:rPr lang="en-IN" dirty="0"/>
              <a:t>(X</a:t>
            </a:r>
            <a:r>
              <a:rPr lang="en-IN" dirty="0" smtClean="0"/>
              <a:t>,</a:t>
            </a:r>
            <a:r>
              <a:rPr lang="en-US" dirty="0" smtClean="0"/>
              <a:t> Ʈ</a:t>
            </a:r>
            <a:r>
              <a:rPr lang="en-IN" dirty="0" smtClean="0"/>
              <a:t>) </a:t>
            </a:r>
            <a:r>
              <a:rPr lang="en-IN" dirty="0"/>
              <a:t>be a topological space. A subfamily </a:t>
            </a:r>
            <a:r>
              <a:rPr lang="en-IN" dirty="0" smtClean="0"/>
              <a:t>Ḅ </a:t>
            </a:r>
            <a:r>
              <a:rPr lang="en-IN" dirty="0"/>
              <a:t>of </a:t>
            </a:r>
            <a:r>
              <a:rPr lang="en-US" dirty="0" smtClean="0"/>
              <a:t>Ʈ</a:t>
            </a:r>
            <a:r>
              <a:rPr lang="en-IN" dirty="0" smtClean="0"/>
              <a:t> </a:t>
            </a:r>
            <a:r>
              <a:rPr lang="en-IN" dirty="0"/>
              <a:t>is said to be a base for </a:t>
            </a:r>
            <a:r>
              <a:rPr lang="en-US" dirty="0" smtClean="0"/>
              <a:t>Ʈ</a:t>
            </a:r>
            <a:r>
              <a:rPr lang="en-IN" dirty="0" smtClean="0"/>
              <a:t> </a:t>
            </a:r>
            <a:r>
              <a:rPr lang="en-IN" dirty="0"/>
              <a:t>if every member of </a:t>
            </a:r>
            <a:r>
              <a:rPr lang="en-US" dirty="0" smtClean="0"/>
              <a:t>Ʈ </a:t>
            </a:r>
            <a:r>
              <a:rPr lang="en-IN" dirty="0" smtClean="0"/>
              <a:t>can </a:t>
            </a:r>
            <a:r>
              <a:rPr lang="en-IN" dirty="0"/>
              <a:t>be expressed as the union of some members of </a:t>
            </a:r>
            <a:r>
              <a:rPr lang="en-IN" dirty="0" smtClean="0"/>
              <a:t>Ḅ.                                 </a:t>
            </a:r>
          </a:p>
          <a:p>
            <a:pPr>
              <a:buNone/>
            </a:pPr>
            <a:r>
              <a:rPr lang="en-IN" dirty="0" smtClean="0"/>
              <a:t>PREPOSITION </a:t>
            </a:r>
          </a:p>
          <a:p>
            <a:pPr>
              <a:buNone/>
            </a:pPr>
            <a:r>
              <a:rPr lang="en-IN" dirty="0" smtClean="0"/>
              <a:t>	Let </a:t>
            </a:r>
            <a:r>
              <a:rPr lang="en-IN" dirty="0"/>
              <a:t>(X</a:t>
            </a:r>
            <a:r>
              <a:rPr lang="en-IN" dirty="0" smtClean="0"/>
              <a:t>,</a:t>
            </a:r>
            <a:r>
              <a:rPr lang="en-US" dirty="0" smtClean="0"/>
              <a:t> Ʈ</a:t>
            </a:r>
            <a:r>
              <a:rPr lang="en-IN" dirty="0" smtClean="0"/>
              <a:t> ) </a:t>
            </a:r>
            <a:r>
              <a:rPr lang="en-IN" dirty="0"/>
              <a:t>be a topological space and </a:t>
            </a:r>
            <a:r>
              <a:rPr lang="en-IN" dirty="0" smtClean="0"/>
              <a:t>Ḅ </a:t>
            </a:r>
            <a:r>
              <a:rPr lang="el-GR" sz="1800" i="1" dirty="0" smtClean="0"/>
              <a:t>Ϲ</a:t>
            </a:r>
            <a:r>
              <a:rPr lang="en-US" sz="1800" i="1" dirty="0" smtClean="0"/>
              <a:t> </a:t>
            </a:r>
            <a:r>
              <a:rPr lang="en-US" dirty="0" smtClean="0"/>
              <a:t>Ʈ</a:t>
            </a:r>
            <a:r>
              <a:rPr lang="en-IN" dirty="0" smtClean="0"/>
              <a:t> . </a:t>
            </a:r>
            <a:r>
              <a:rPr lang="en-IN" dirty="0"/>
              <a:t>Then </a:t>
            </a:r>
            <a:r>
              <a:rPr lang="en-IN" dirty="0" smtClean="0"/>
              <a:t>Ḅ </a:t>
            </a:r>
            <a:r>
              <a:rPr lang="en-IN" dirty="0"/>
              <a:t>is a base for </a:t>
            </a:r>
            <a:r>
              <a:rPr lang="en-US" dirty="0" smtClean="0"/>
              <a:t>Ʈ</a:t>
            </a:r>
            <a:r>
              <a:rPr lang="en-IN" dirty="0" smtClean="0"/>
              <a:t> </a:t>
            </a:r>
            <a:r>
              <a:rPr lang="en-IN" dirty="0" err="1"/>
              <a:t>iff</a:t>
            </a:r>
            <a:r>
              <a:rPr lang="en-IN" dirty="0"/>
              <a:t> for any </a:t>
            </a:r>
            <a:r>
              <a:rPr lang="en-IN" dirty="0" smtClean="0"/>
              <a:t>x</a:t>
            </a:r>
            <a:r>
              <a:rPr lang="en-GB" dirty="0" smtClean="0"/>
              <a:t>ϵ</a:t>
            </a:r>
            <a:r>
              <a:rPr lang="en-IN" dirty="0" smtClean="0"/>
              <a:t>X </a:t>
            </a:r>
            <a:r>
              <a:rPr lang="en-IN" dirty="0"/>
              <a:t>and any open set G containing x, there exists </a:t>
            </a:r>
            <a:r>
              <a:rPr lang="en-IN" dirty="0" smtClean="0"/>
              <a:t>B </a:t>
            </a:r>
            <a:r>
              <a:rPr lang="en-GB" dirty="0" smtClean="0"/>
              <a:t>ϵḄ</a:t>
            </a:r>
            <a:r>
              <a:rPr lang="en-IN" dirty="0" smtClean="0"/>
              <a:t> </a:t>
            </a:r>
            <a:r>
              <a:rPr lang="en-IN" dirty="0"/>
              <a:t>such that </a:t>
            </a:r>
            <a:r>
              <a:rPr lang="en-IN" dirty="0" smtClean="0"/>
              <a:t>x</a:t>
            </a:r>
            <a:r>
              <a:rPr lang="en-GB" dirty="0" smtClean="0"/>
              <a:t> ϵB</a:t>
            </a:r>
            <a:r>
              <a:rPr lang="en-IN" dirty="0" smtClean="0"/>
              <a:t>  </a:t>
            </a:r>
            <a:r>
              <a:rPr lang="en-IN" dirty="0"/>
              <a:t>and </a:t>
            </a:r>
            <a:r>
              <a:rPr lang="en-IN" dirty="0" smtClean="0"/>
              <a:t>B containing 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A </a:t>
            </a:r>
            <a:r>
              <a:rPr lang="en-IN" dirty="0"/>
              <a:t>space is said to satisfy the second axiom of </a:t>
            </a:r>
            <a:r>
              <a:rPr lang="en-IN" dirty="0" err="1"/>
              <a:t>countability</a:t>
            </a:r>
            <a:r>
              <a:rPr lang="en-IN" dirty="0"/>
              <a:t> or is said to be second countable if its topology has  a countable </a:t>
            </a:r>
            <a:r>
              <a:rPr lang="en-IN" dirty="0" smtClean="0"/>
              <a:t>base.</a:t>
            </a:r>
          </a:p>
          <a:p>
            <a:pPr>
              <a:buNone/>
            </a:pPr>
            <a:r>
              <a:rPr lang="en-IN" dirty="0" smtClean="0"/>
              <a:t>THEOREM</a:t>
            </a:r>
          </a:p>
          <a:p>
            <a:pPr>
              <a:buNone/>
            </a:pPr>
            <a:r>
              <a:rPr lang="en-IN" dirty="0" smtClean="0"/>
              <a:t>	If </a:t>
            </a:r>
            <a:r>
              <a:rPr lang="en-IN" dirty="0"/>
              <a:t>a space is second countable then every open cover of it has a countable </a:t>
            </a:r>
            <a:r>
              <a:rPr lang="en-IN" dirty="0" err="1" smtClean="0"/>
              <a:t>subcover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 PROPOSITION 1: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Let </a:t>
            </a:r>
            <a:r>
              <a:rPr lang="en-US" dirty="0" smtClean="0"/>
              <a:t>Ʈ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sz="1800" i="1" dirty="0"/>
              <a:t>,</a:t>
            </a:r>
            <a:r>
              <a:rPr lang="en-US" i="1" dirty="0" smtClean="0"/>
              <a:t> </a:t>
            </a:r>
            <a:r>
              <a:rPr lang="en-US" dirty="0" smtClean="0"/>
              <a:t>Ʈ</a:t>
            </a:r>
            <a:r>
              <a:rPr lang="en-US" baseline="-25000" dirty="0" smtClean="0"/>
              <a:t>2</a:t>
            </a:r>
            <a:r>
              <a:rPr lang="en-IN" dirty="0" smtClean="0"/>
              <a:t>  </a:t>
            </a:r>
            <a:r>
              <a:rPr lang="en-IN" dirty="0"/>
              <a:t>be two topologies for a set having bases Ḅ</a:t>
            </a:r>
            <a:r>
              <a:rPr lang="en-IN" baseline="-25000" dirty="0" smtClean="0"/>
              <a:t>1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IN" dirty="0" smtClean="0"/>
              <a:t> </a:t>
            </a:r>
            <a:r>
              <a:rPr lang="en-IN" dirty="0"/>
              <a:t>respectively. Then </a:t>
            </a:r>
            <a:r>
              <a:rPr lang="en-US" dirty="0" smtClean="0"/>
              <a:t>Ʈ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IN" dirty="0" smtClean="0"/>
              <a:t>is </a:t>
            </a:r>
            <a:r>
              <a:rPr lang="en-IN" dirty="0"/>
              <a:t>weaker than </a:t>
            </a:r>
            <a:r>
              <a:rPr lang="en-US" i="1" dirty="0" smtClean="0"/>
              <a:t> </a:t>
            </a:r>
            <a:r>
              <a:rPr lang="en-US" dirty="0" smtClean="0"/>
              <a:t>Ʈ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IN" dirty="0" err="1" smtClean="0"/>
              <a:t>iff</a:t>
            </a:r>
            <a:r>
              <a:rPr lang="en-IN" dirty="0" smtClean="0"/>
              <a:t> </a:t>
            </a:r>
            <a:r>
              <a:rPr lang="en-IN" dirty="0"/>
              <a:t>every member of </a:t>
            </a:r>
            <a:r>
              <a:rPr lang="en-IN" dirty="0" smtClean="0"/>
              <a:t>Ḅ</a:t>
            </a:r>
            <a:r>
              <a:rPr lang="en-IN" baseline="-25000" dirty="0" smtClean="0"/>
              <a:t>1</a:t>
            </a:r>
            <a:r>
              <a:rPr lang="en-IN" dirty="0" smtClean="0"/>
              <a:t> </a:t>
            </a:r>
            <a:r>
              <a:rPr lang="en-IN" dirty="0"/>
              <a:t>can be </a:t>
            </a:r>
            <a:r>
              <a:rPr lang="en-IN" dirty="0" smtClean="0"/>
              <a:t>expressed </a:t>
            </a:r>
            <a:r>
              <a:rPr lang="en-IN" dirty="0"/>
              <a:t>as a union of some members of </a:t>
            </a:r>
            <a:r>
              <a:rPr lang="en-IN" dirty="0" smtClean="0"/>
              <a:t>Ḅ</a:t>
            </a:r>
            <a:r>
              <a:rPr lang="en-IN" baseline="-25000" dirty="0"/>
              <a:t>2</a:t>
            </a:r>
            <a:r>
              <a:rPr lang="en-IN" dirty="0" smtClean="0"/>
              <a:t>.  </a:t>
            </a:r>
          </a:p>
          <a:p>
            <a:pPr>
              <a:buNone/>
            </a:pPr>
            <a:r>
              <a:rPr lang="en-IN" dirty="0" smtClean="0"/>
              <a:t>  	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PROPOSITION 2:</a:t>
            </a:r>
          </a:p>
          <a:p>
            <a:pPr marL="514350" indent="-514350">
              <a:buNone/>
            </a:pPr>
            <a:r>
              <a:rPr lang="en-IN" dirty="0" smtClean="0"/>
              <a:t>	Let </a:t>
            </a:r>
            <a:r>
              <a:rPr lang="en-IN" dirty="0"/>
              <a:t>X be a set and </a:t>
            </a:r>
            <a:r>
              <a:rPr lang="en-IN" dirty="0" smtClean="0"/>
              <a:t>Ḅ </a:t>
            </a:r>
            <a:r>
              <a:rPr lang="en-IN" dirty="0"/>
              <a:t>a family of its subsets covering X. Then the following statements are equivalent :                                                </a:t>
            </a:r>
            <a:r>
              <a:rPr lang="en-IN" dirty="0" smtClean="0"/>
              <a:t>(1) </a:t>
            </a:r>
            <a:r>
              <a:rPr lang="en-IN" dirty="0"/>
              <a:t>There exists a topology on X with </a:t>
            </a:r>
            <a:r>
              <a:rPr lang="en-IN" dirty="0" smtClean="0"/>
              <a:t>Ḅ </a:t>
            </a:r>
            <a:r>
              <a:rPr lang="en-IN" dirty="0"/>
              <a:t>as base.                                                                (2) </a:t>
            </a:r>
            <a:r>
              <a:rPr lang="en-IN" dirty="0" smtClean="0"/>
              <a:t>for any Ḅ</a:t>
            </a:r>
            <a:r>
              <a:rPr lang="en-IN" baseline="-25000" dirty="0" smtClean="0"/>
              <a:t>1 ,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GB" dirty="0" smtClean="0"/>
              <a:t> ϵ</a:t>
            </a:r>
            <a:r>
              <a:rPr lang="en-IN" dirty="0" smtClean="0"/>
              <a:t> Ḅ and x</a:t>
            </a:r>
            <a:r>
              <a:rPr lang="en-GB" dirty="0" smtClean="0"/>
              <a:t> ϵ</a:t>
            </a:r>
            <a:r>
              <a:rPr lang="en-IN" dirty="0" smtClean="0"/>
              <a:t> Ḅ</a:t>
            </a:r>
            <a:r>
              <a:rPr lang="en-IN" baseline="-25000" dirty="0" smtClean="0"/>
              <a:t>1 </a:t>
            </a:r>
            <a:r>
              <a:rPr lang="en-IN" b="1" dirty="0" smtClean="0"/>
              <a:t>n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GB" dirty="0" smtClean="0"/>
              <a:t> </a:t>
            </a:r>
            <a:r>
              <a:rPr lang="en-IN" dirty="0" smtClean="0"/>
              <a:t>there exists Ḅ</a:t>
            </a:r>
            <a:r>
              <a:rPr lang="en-IN" baseline="-25000" dirty="0"/>
              <a:t>3</a:t>
            </a:r>
            <a:r>
              <a:rPr lang="en-IN" dirty="0" smtClean="0"/>
              <a:t> </a:t>
            </a:r>
            <a:r>
              <a:rPr lang="en-GB" dirty="0" smtClean="0"/>
              <a:t>ϵ</a:t>
            </a:r>
            <a:r>
              <a:rPr lang="en-IN" dirty="0" smtClean="0"/>
              <a:t> Ḅ such that x</a:t>
            </a:r>
            <a:r>
              <a:rPr lang="en-GB" dirty="0" smtClean="0"/>
              <a:t> ϵ</a:t>
            </a:r>
            <a:r>
              <a:rPr lang="en-IN" dirty="0" smtClean="0"/>
              <a:t> Ḅ</a:t>
            </a:r>
            <a:r>
              <a:rPr lang="en-IN" baseline="-25000" dirty="0" smtClean="0"/>
              <a:t>3</a:t>
            </a:r>
            <a:r>
              <a:rPr lang="en-IN" dirty="0" smtClean="0"/>
              <a:t> and Ḅ</a:t>
            </a:r>
            <a:r>
              <a:rPr lang="en-IN" baseline="-25000" dirty="0" smtClean="0"/>
              <a:t>3</a:t>
            </a:r>
            <a:r>
              <a:rPr lang="en-IN" dirty="0" smtClean="0"/>
              <a:t> contain Ḅ</a:t>
            </a:r>
            <a:r>
              <a:rPr lang="en-IN" baseline="-25000" dirty="0" smtClean="0"/>
              <a:t>1 </a:t>
            </a:r>
            <a:r>
              <a:rPr lang="en-IN" b="1" dirty="0" smtClean="0"/>
              <a:t>n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GB" dirty="0" smtClean="0"/>
              <a:t> </a:t>
            </a:r>
            <a:endParaRPr lang="en-IN" dirty="0"/>
          </a:p>
          <a:p>
            <a:pPr>
              <a:buNone/>
            </a:pPr>
            <a:r>
              <a:rPr lang="en-US" dirty="0" smtClean="0"/>
              <a:t>	  (3) for any</a:t>
            </a:r>
            <a:r>
              <a:rPr lang="en-IN" dirty="0" smtClean="0"/>
              <a:t> Ḅ</a:t>
            </a:r>
            <a:r>
              <a:rPr lang="en-IN" baseline="-25000" dirty="0" smtClean="0"/>
              <a:t>1 ,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GB" dirty="0" smtClean="0"/>
              <a:t> ϵ</a:t>
            </a:r>
            <a:r>
              <a:rPr lang="en-IN" dirty="0" smtClean="0"/>
              <a:t> Ḅ ,</a:t>
            </a:r>
            <a:r>
              <a:rPr lang="en-US" dirty="0" smtClean="0"/>
              <a:t> </a:t>
            </a:r>
            <a:r>
              <a:rPr lang="en-IN" dirty="0" smtClean="0"/>
              <a:t>Ḅ</a:t>
            </a:r>
            <a:r>
              <a:rPr lang="en-IN" baseline="-25000" dirty="0" smtClean="0"/>
              <a:t>1 </a:t>
            </a:r>
            <a:r>
              <a:rPr lang="en-IN" b="1" dirty="0" smtClean="0"/>
              <a:t>n</a:t>
            </a:r>
            <a:r>
              <a:rPr lang="en-IN" dirty="0" smtClean="0"/>
              <a:t> Ḅ</a:t>
            </a:r>
            <a:r>
              <a:rPr lang="en-IN" baseline="-25000" dirty="0" smtClean="0"/>
              <a:t>2</a:t>
            </a:r>
            <a:r>
              <a:rPr lang="en-GB" dirty="0" smtClean="0"/>
              <a:t> </a:t>
            </a:r>
            <a:r>
              <a:rPr lang="en-US" dirty="0" smtClean="0"/>
              <a:t>can be expressed as the union of some members of </a:t>
            </a:r>
            <a:r>
              <a:rPr lang="en-IN" dirty="0" smtClean="0"/>
              <a:t>Ḅ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                    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X be a set, Ʈ a topology on X and  Ș a family of subsets of X. Then  Ș  is a sub-base for Ʈ </a:t>
            </a:r>
            <a:r>
              <a:rPr lang="en-US" dirty="0" err="1" smtClean="0"/>
              <a:t>iff</a:t>
            </a:r>
            <a:r>
              <a:rPr lang="en-US" dirty="0" smtClean="0"/>
              <a:t> Ș  generates Ʈ</a:t>
            </a:r>
          </a:p>
          <a:p>
            <a:r>
              <a:rPr lang="en-US" dirty="0" smtClean="0"/>
              <a:t>Given any family Ș of subset of X , there is a unique topology Ʈ on X having Ș as a sub-base. </a:t>
            </a:r>
            <a:r>
              <a:rPr lang="en-US" dirty="0"/>
              <a:t>F</a:t>
            </a:r>
            <a:r>
              <a:rPr lang="en-US" dirty="0" smtClean="0"/>
              <a:t>urther, every member of Ʈ can be expressed as the union of sets each of which can be expressed as the intersection of finitely many members of Ș 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THEOREM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D JOSHI- INTRODUCTION TO GENERAL TOPOLOGY (SECOND EDITION) ,NEW AGE INTERNATIONAL PUBLISHERS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TOPOLOGICAL SPACES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EXAMPLES OF TOPOLOGICAL SPACES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BASES AND SUB BASES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REFERENCES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CONTENTS</a:t>
            </a:r>
            <a:endParaRPr lang="en-IN" dirty="0">
              <a:solidFill>
                <a:schemeClr val="accent3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The word </a:t>
            </a:r>
            <a:r>
              <a:rPr lang="en-US" b="1" dirty="0" smtClean="0"/>
              <a:t>Topology</a:t>
            </a:r>
            <a:r>
              <a:rPr lang="en-US" dirty="0" smtClean="0"/>
              <a:t> is derived from the two </a:t>
            </a:r>
            <a:r>
              <a:rPr lang="en-US" dirty="0"/>
              <a:t>G</a:t>
            </a:r>
            <a:r>
              <a:rPr lang="en-US" dirty="0" smtClean="0"/>
              <a:t>reek words </a:t>
            </a:r>
            <a:r>
              <a:rPr lang="en-US" i="1" dirty="0" err="1" smtClean="0"/>
              <a:t>topos</a:t>
            </a:r>
            <a:r>
              <a:rPr lang="en-US" dirty="0" smtClean="0"/>
              <a:t> meaning ‘surface’ and </a:t>
            </a:r>
            <a:r>
              <a:rPr lang="en-US" i="1" dirty="0" smtClean="0"/>
              <a:t>logos</a:t>
            </a:r>
            <a:r>
              <a:rPr lang="en-US" dirty="0" smtClean="0"/>
              <a:t> meaning ‘discourse’ or ‘study’.</a:t>
            </a:r>
          </a:p>
          <a:p>
            <a:pPr algn="just">
              <a:buNone/>
            </a:pPr>
            <a:r>
              <a:rPr lang="en-US" dirty="0" smtClean="0"/>
              <a:t>	Topology thus literally means study of surfaces.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INTRODUCTION</a:t>
            </a:r>
            <a:endParaRPr lang="en-IN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Definitions </a:t>
            </a:r>
          </a:p>
          <a:p>
            <a:pPr>
              <a:buNone/>
            </a:pPr>
            <a:endParaRPr lang="en-US" sz="35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Open ball: Let </a:t>
            </a:r>
            <a:r>
              <a:rPr lang="en-GB" dirty="0" smtClean="0"/>
              <a:t>x</a:t>
            </a:r>
            <a:r>
              <a:rPr lang="en-GB" baseline="-25000" dirty="0" smtClean="0"/>
              <a:t>0</a:t>
            </a:r>
            <a:r>
              <a:rPr lang="en-GB" dirty="0" smtClean="0"/>
              <a:t>ϵX and r be a positive real number. Then the open ball with centre x</a:t>
            </a:r>
            <a:r>
              <a:rPr lang="en-GB" baseline="-25000" dirty="0" smtClean="0"/>
              <a:t>0</a:t>
            </a:r>
            <a:r>
              <a:rPr lang="en-GB" dirty="0" smtClean="0"/>
              <a:t> and radius r is defined to be the set { xϵ X: d(x, x</a:t>
            </a:r>
            <a:r>
              <a:rPr lang="en-GB" baseline="-25000" dirty="0" smtClean="0"/>
              <a:t>0</a:t>
            </a:r>
            <a:r>
              <a:rPr lang="en-GB" dirty="0" smtClean="0"/>
              <a:t>)&lt;r } which is denoted either by B</a:t>
            </a:r>
            <a:r>
              <a:rPr lang="en-GB" baseline="-25000" dirty="0" smtClean="0"/>
              <a:t>r</a:t>
            </a:r>
            <a:r>
              <a:rPr lang="en-GB" dirty="0" smtClean="0"/>
              <a:t>(x</a:t>
            </a:r>
            <a:r>
              <a:rPr lang="en-GB" baseline="-25000" dirty="0" smtClean="0"/>
              <a:t>0</a:t>
            </a:r>
            <a:r>
              <a:rPr lang="en-GB" dirty="0" smtClean="0"/>
              <a:t>) or by B(x</a:t>
            </a:r>
            <a:r>
              <a:rPr lang="en-GB" baseline="-25000" dirty="0" smtClean="0"/>
              <a:t>0</a:t>
            </a:r>
            <a:r>
              <a:rPr lang="en-GB" dirty="0" smtClean="0"/>
              <a:t>,r).</a:t>
            </a:r>
            <a:r>
              <a:rPr lang="en-GB" dirty="0"/>
              <a:t> </a:t>
            </a:r>
            <a:r>
              <a:rPr lang="en-GB" dirty="0" smtClean="0"/>
              <a:t>It is also called open r ball around x</a:t>
            </a:r>
            <a:r>
              <a:rPr lang="en-GB" baseline="-25000" dirty="0" smtClean="0"/>
              <a:t>0</a:t>
            </a:r>
            <a:r>
              <a:rPr lang="en-GB" dirty="0" smtClean="0"/>
              <a:t>.</a:t>
            </a:r>
          </a:p>
          <a:p>
            <a:r>
              <a:rPr lang="en-GB" dirty="0" smtClean="0"/>
              <a:t>Open set: A subset A </a:t>
            </a:r>
            <a:r>
              <a:rPr lang="el-GR" sz="2000" i="1" dirty="0" smtClean="0"/>
              <a:t>Ϲ</a:t>
            </a:r>
            <a:r>
              <a:rPr lang="en-US" sz="2000" i="1" dirty="0" smtClean="0"/>
              <a:t> </a:t>
            </a:r>
            <a:r>
              <a:rPr lang="en-US" dirty="0" smtClean="0"/>
              <a:t>X is said to be open if for every </a:t>
            </a:r>
            <a:r>
              <a:rPr lang="en-GB" dirty="0" smtClean="0"/>
              <a:t>x</a:t>
            </a:r>
            <a:r>
              <a:rPr lang="en-GB" baseline="-25000" dirty="0" smtClean="0"/>
              <a:t>0 </a:t>
            </a:r>
            <a:r>
              <a:rPr lang="en-GB" dirty="0" smtClean="0"/>
              <a:t>ϵ </a:t>
            </a:r>
            <a:r>
              <a:rPr lang="en-US" dirty="0" smtClean="0"/>
              <a:t>A there exists some open ball around</a:t>
            </a:r>
            <a:r>
              <a:rPr lang="en-GB" dirty="0" smtClean="0"/>
              <a:t> x</a:t>
            </a:r>
            <a:r>
              <a:rPr lang="en-GB" baseline="-25000" dirty="0" smtClean="0"/>
              <a:t>0</a:t>
            </a:r>
            <a:r>
              <a:rPr lang="en-US" dirty="0" smtClean="0"/>
              <a:t>  which is contained in A, that is ,there exists r&gt;0 such that </a:t>
            </a:r>
            <a:r>
              <a:rPr lang="en-GB" sz="3500" dirty="0" smtClean="0"/>
              <a:t>B(x</a:t>
            </a:r>
            <a:r>
              <a:rPr lang="en-GB" sz="3500" baseline="-25000" dirty="0" smtClean="0"/>
              <a:t>0</a:t>
            </a:r>
            <a:r>
              <a:rPr lang="en-GB" sz="3500" dirty="0" smtClean="0"/>
              <a:t>,r)</a:t>
            </a:r>
            <a:r>
              <a:rPr lang="el-GR" sz="3600" i="1" dirty="0" smtClean="0"/>
              <a:t> </a:t>
            </a:r>
            <a:r>
              <a:rPr lang="el-GR" sz="1900" i="1" dirty="0" smtClean="0"/>
              <a:t>Ϲ</a:t>
            </a:r>
            <a:r>
              <a:rPr lang="en-US" sz="1900" i="1" dirty="0" smtClean="0"/>
              <a:t> </a:t>
            </a:r>
            <a:r>
              <a:rPr lang="en-US" dirty="0" smtClean="0"/>
              <a:t>A.</a:t>
            </a:r>
            <a:endParaRPr lang="en-IN" sz="1900" i="1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TOPOLOGICAL SPACES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TOPOLOGICAL SPACE</a:t>
            </a:r>
          </a:p>
          <a:p>
            <a:pPr>
              <a:buNone/>
            </a:pPr>
            <a:r>
              <a:rPr lang="en-US" dirty="0" smtClean="0"/>
              <a:t>	A topological space is a pair (X ,Ʈ) where X is a set and Ʈ is a family of subsets of X satisfying.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ɸ </a:t>
            </a:r>
            <a:r>
              <a:rPr lang="en-GB" dirty="0" smtClean="0"/>
              <a:t>ϵ</a:t>
            </a:r>
            <a:r>
              <a:rPr lang="en-US" dirty="0" smtClean="0"/>
              <a:t> Ʈ and X</a:t>
            </a:r>
            <a:r>
              <a:rPr lang="en-GB" dirty="0" smtClean="0"/>
              <a:t> ϵ</a:t>
            </a:r>
            <a:r>
              <a:rPr lang="en-US" dirty="0" smtClean="0"/>
              <a:t> Ʈ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Ʈ is closed under arbitrary unions,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Ʈ is closed under finite intersections.</a:t>
            </a:r>
          </a:p>
          <a:p>
            <a:pPr marL="571500" indent="-571500">
              <a:buNone/>
            </a:pPr>
            <a:r>
              <a:rPr lang="en-US" dirty="0" smtClean="0"/>
              <a:t>	The family Ʈ is said to be a topology on set X. Members of Ʈ are said to be open in X or open subsets of X.</a:t>
            </a:r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Indiscrete topology</a:t>
            </a:r>
            <a:r>
              <a:rPr lang="en-US" dirty="0" smtClean="0"/>
              <a:t>: The topology Ʈ on the set X consist of only ɸ and X.</a:t>
            </a:r>
            <a:r>
              <a:rPr lang="en-IN" dirty="0" smtClean="0"/>
              <a:t> The </a:t>
            </a:r>
            <a:r>
              <a:rPr lang="en-US" dirty="0" smtClean="0"/>
              <a:t>Indiscrete topology is induced by the Indiscrete pseudo- metric on X.</a:t>
            </a:r>
          </a:p>
          <a:p>
            <a:r>
              <a:rPr lang="en-US" u="sng" dirty="0" smtClean="0"/>
              <a:t>Discrete topology </a:t>
            </a:r>
            <a:r>
              <a:rPr lang="en-US" dirty="0" smtClean="0"/>
              <a:t>: </a:t>
            </a:r>
            <a:r>
              <a:rPr lang="en-US" dirty="0"/>
              <a:t>H</a:t>
            </a:r>
            <a:r>
              <a:rPr lang="en-US" dirty="0" smtClean="0"/>
              <a:t>ere the topology coincides with the power set P(X). The discrete topology is induced by the discrete metric.</a:t>
            </a:r>
          </a:p>
          <a:p>
            <a:r>
              <a:rPr lang="en-US" u="sng" dirty="0" smtClean="0"/>
              <a:t>Co-finite topology </a:t>
            </a:r>
            <a:r>
              <a:rPr lang="en-US" dirty="0" smtClean="0"/>
              <a:t>: A subset A of X is said to be co-finite, if its complement, X-A is finite. Let Ʈ consists of all co-finite subsets of X and the empty set. In the case X is finite it coincides with </a:t>
            </a:r>
            <a:r>
              <a:rPr lang="en-US" dirty="0"/>
              <a:t>t</a:t>
            </a:r>
            <a:r>
              <a:rPr lang="en-US" dirty="0" smtClean="0"/>
              <a:t>he discrete topology </a:t>
            </a:r>
            <a:r>
              <a:rPr lang="en-US" dirty="0"/>
              <a:t>b</a:t>
            </a:r>
            <a:r>
              <a:rPr lang="en-US" dirty="0" smtClean="0"/>
              <a:t>ut otherwise it is not the same.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EXAMPLES OF TOPOLOGICAL SPACES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u="sng" dirty="0" smtClean="0"/>
              <a:t>Co-countable topology </a:t>
            </a:r>
            <a:r>
              <a:rPr lang="en-US" dirty="0" smtClean="0"/>
              <a:t>: The co-countable topology on a set is defined by taking the family of all sets whose complements are countable and the empty set.</a:t>
            </a:r>
          </a:p>
          <a:p>
            <a:r>
              <a:rPr lang="en-US" u="sng" dirty="0" smtClean="0"/>
              <a:t>The usual topology </a:t>
            </a:r>
            <a:r>
              <a:rPr lang="en-US" dirty="0" smtClean="0"/>
              <a:t>: The usual topology on R is defined as the topology induced by the Euclidean metric.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</a:t>
            </a:r>
          </a:p>
          <a:p>
            <a:r>
              <a:rPr lang="en-US" dirty="0" smtClean="0"/>
              <a:t>The topology Ʈ</a:t>
            </a:r>
            <a:r>
              <a:rPr lang="en-US" baseline="-25000" dirty="0" smtClean="0"/>
              <a:t>1</a:t>
            </a:r>
            <a:r>
              <a:rPr lang="en-US" dirty="0" smtClean="0"/>
              <a:t> is said to be </a:t>
            </a:r>
            <a:r>
              <a:rPr lang="en-US" b="1" dirty="0" smtClean="0"/>
              <a:t>weaker</a:t>
            </a:r>
            <a:r>
              <a:rPr lang="en-US" dirty="0" smtClean="0"/>
              <a:t> (or </a:t>
            </a:r>
            <a:r>
              <a:rPr lang="en-US" b="1" dirty="0" smtClean="0"/>
              <a:t>coarser</a:t>
            </a:r>
            <a:r>
              <a:rPr lang="en-US" dirty="0" smtClean="0"/>
              <a:t>) than the topology Ʈ</a:t>
            </a:r>
            <a:r>
              <a:rPr lang="en-US" baseline="-25000" dirty="0" smtClean="0"/>
              <a:t>2</a:t>
            </a:r>
            <a:r>
              <a:rPr lang="en-US" dirty="0" smtClean="0"/>
              <a:t>  (on the same set) if Ʈ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sz="1800" i="1" dirty="0" smtClean="0"/>
              <a:t>Ϲ</a:t>
            </a:r>
            <a:r>
              <a:rPr lang="en-US" i="1" dirty="0" smtClean="0"/>
              <a:t> </a:t>
            </a:r>
            <a:r>
              <a:rPr lang="en-US" dirty="0" smtClean="0"/>
              <a:t>Ʈ</a:t>
            </a:r>
            <a:r>
              <a:rPr lang="en-US" baseline="-25000" dirty="0" smtClean="0"/>
              <a:t>2</a:t>
            </a:r>
            <a:r>
              <a:rPr lang="en-US" dirty="0" smtClean="0"/>
              <a:t> as the subsets of the power set.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THEOREM</a:t>
            </a:r>
          </a:p>
          <a:p>
            <a:pPr algn="just">
              <a:buNone/>
            </a:pPr>
            <a:r>
              <a:rPr lang="en-US" dirty="0" smtClean="0"/>
              <a:t>	Let X be a set {Ʈ</a:t>
            </a:r>
            <a:r>
              <a:rPr lang="en-US" baseline="-25000" dirty="0" smtClean="0"/>
              <a:t>1</a:t>
            </a:r>
            <a:r>
              <a:rPr lang="en-US" dirty="0" smtClean="0"/>
              <a:t>:i </a:t>
            </a:r>
            <a:r>
              <a:rPr lang="en-GB" dirty="0" smtClean="0"/>
              <a:t>ϵ </a:t>
            </a:r>
            <a:r>
              <a:rPr lang="en-GB" i="1" dirty="0" smtClean="0"/>
              <a:t>I</a:t>
            </a:r>
            <a:r>
              <a:rPr lang="en-US" dirty="0" smtClean="0"/>
              <a:t>} be an indexed family of topologies on X. let Ʈ=        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 Then Ʈ is a topology on X. </a:t>
            </a:r>
            <a:r>
              <a:rPr lang="en-US" dirty="0"/>
              <a:t>I</a:t>
            </a:r>
            <a:r>
              <a:rPr lang="en-US" dirty="0" smtClean="0"/>
              <a:t>t is weaker than each </a:t>
            </a:r>
            <a:r>
              <a:rPr lang="en-US" dirty="0" err="1" smtClean="0"/>
              <a:t>Ʈ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GB" dirty="0" smtClean="0"/>
              <a:t>ϵ </a:t>
            </a:r>
            <a:r>
              <a:rPr lang="en-GB" i="1" dirty="0" smtClean="0"/>
              <a:t>I</a:t>
            </a:r>
            <a:r>
              <a:rPr lang="en-US" dirty="0" smtClean="0"/>
              <a:t>. If </a:t>
            </a:r>
            <a:r>
              <a:rPr lang="vi-VN" i="1" dirty="0" smtClean="0"/>
              <a:t>Ư</a:t>
            </a:r>
            <a:r>
              <a:rPr lang="en-US" i="1" dirty="0" smtClean="0"/>
              <a:t> </a:t>
            </a:r>
            <a:r>
              <a:rPr lang="en-US" dirty="0" smtClean="0"/>
              <a:t>is a any topology on X which is weaker than each </a:t>
            </a:r>
            <a:r>
              <a:rPr lang="en-US" dirty="0" err="1" smtClean="0"/>
              <a:t>Ʈ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GB" dirty="0" smtClean="0"/>
              <a:t>ϵ </a:t>
            </a:r>
            <a:r>
              <a:rPr lang="en-GB" i="1" dirty="0" smtClean="0"/>
              <a:t>I</a:t>
            </a:r>
            <a:r>
              <a:rPr lang="en-US" dirty="0" smtClean="0"/>
              <a:t>,then Ʈ is stronger than </a:t>
            </a:r>
            <a:r>
              <a:rPr lang="vi-VN" i="1" dirty="0" smtClean="0"/>
              <a:t>Ư</a:t>
            </a:r>
            <a:r>
              <a:rPr lang="en-US" i="1" dirty="0" smtClean="0"/>
              <a:t> .</a:t>
            </a:r>
            <a:endParaRPr lang="en-IN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4291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857496"/>
            <a:ext cx="785818" cy="571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Let X be a  set and  </a:t>
            </a:r>
            <a:r>
              <a:rPr lang="en-US" i="1" dirty="0" smtClean="0"/>
              <a:t>Ḋ 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family of subsets of X. Then there exists a unique topology Ʈ on X, such that it is the smallest topology on X containing </a:t>
            </a:r>
            <a:r>
              <a:rPr lang="en-US" i="1" dirty="0" smtClean="0"/>
              <a:t>Ḋ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COROLLARY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436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TOPOLOGY</vt:lpstr>
      <vt:lpstr>CONTENTS</vt:lpstr>
      <vt:lpstr>INTRODUCTION</vt:lpstr>
      <vt:lpstr>TOPOLOGICAL SPACES</vt:lpstr>
      <vt:lpstr>Slide 5</vt:lpstr>
      <vt:lpstr>EXAMPLES OF TOPOLOGICAL SPACES</vt:lpstr>
      <vt:lpstr>Slide 7</vt:lpstr>
      <vt:lpstr>Slide 8</vt:lpstr>
      <vt:lpstr>COROLLARY</vt:lpstr>
      <vt:lpstr>Slide 10</vt:lpstr>
      <vt:lpstr>DEFINITION</vt:lpstr>
      <vt:lpstr>Slide 12</vt:lpstr>
      <vt:lpstr>THEOREM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TOPOLOGY</dc:title>
  <dc:creator>USER</dc:creator>
  <cp:lastModifiedBy>USER</cp:lastModifiedBy>
  <cp:revision>31</cp:revision>
  <dcterms:created xsi:type="dcterms:W3CDTF">2019-07-08T08:23:54Z</dcterms:created>
  <dcterms:modified xsi:type="dcterms:W3CDTF">2019-07-16T05:15:11Z</dcterms:modified>
</cp:coreProperties>
</file>