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handoutMasterIdLst>
    <p:handoutMasterId r:id="rId58"/>
  </p:handoutMasterIdLst>
  <p:sldIdLst>
    <p:sldId id="319" r:id="rId2"/>
    <p:sldId id="256" r:id="rId3"/>
    <p:sldId id="258" r:id="rId4"/>
    <p:sldId id="259" r:id="rId5"/>
    <p:sldId id="262" r:id="rId6"/>
    <p:sldId id="261" r:id="rId7"/>
    <p:sldId id="260" r:id="rId8"/>
    <p:sldId id="263" r:id="rId9"/>
    <p:sldId id="264" r:id="rId10"/>
    <p:sldId id="265" r:id="rId11"/>
    <p:sldId id="266" r:id="rId12"/>
    <p:sldId id="267" r:id="rId13"/>
    <p:sldId id="270" r:id="rId14"/>
    <p:sldId id="271" r:id="rId15"/>
    <p:sldId id="272" r:id="rId16"/>
    <p:sldId id="273" r:id="rId17"/>
    <p:sldId id="274" r:id="rId18"/>
    <p:sldId id="277" r:id="rId19"/>
    <p:sldId id="278" r:id="rId20"/>
    <p:sldId id="275" r:id="rId21"/>
    <p:sldId id="276" r:id="rId22"/>
    <p:sldId id="268" r:id="rId23"/>
    <p:sldId id="279" r:id="rId24"/>
    <p:sldId id="280" r:id="rId25"/>
    <p:sldId id="281" r:id="rId26"/>
    <p:sldId id="283" r:id="rId27"/>
    <p:sldId id="284" r:id="rId28"/>
    <p:sldId id="285" r:id="rId29"/>
    <p:sldId id="286" r:id="rId30"/>
    <p:sldId id="287" r:id="rId31"/>
    <p:sldId id="288" r:id="rId32"/>
    <p:sldId id="282" r:id="rId33"/>
    <p:sldId id="303" r:id="rId34"/>
    <p:sldId id="289" r:id="rId35"/>
    <p:sldId id="304" r:id="rId36"/>
    <p:sldId id="290" r:id="rId37"/>
    <p:sldId id="305" r:id="rId38"/>
    <p:sldId id="306" r:id="rId39"/>
    <p:sldId id="307" r:id="rId40"/>
    <p:sldId id="308" r:id="rId41"/>
    <p:sldId id="309" r:id="rId42"/>
    <p:sldId id="310" r:id="rId43"/>
    <p:sldId id="311" r:id="rId44"/>
    <p:sldId id="312" r:id="rId45"/>
    <p:sldId id="313" r:id="rId46"/>
    <p:sldId id="314" r:id="rId47"/>
    <p:sldId id="315" r:id="rId48"/>
    <p:sldId id="318" r:id="rId49"/>
    <p:sldId id="317" r:id="rId50"/>
    <p:sldId id="293" r:id="rId51"/>
    <p:sldId id="294" r:id="rId52"/>
    <p:sldId id="295" r:id="rId53"/>
    <p:sldId id="296" r:id="rId54"/>
    <p:sldId id="297" r:id="rId55"/>
    <p:sldId id="298"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5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47F098A-D3A3-4284-887F-E8CEDBEA54A9}" type="datetimeFigureOut">
              <a:rPr lang="en-US" smtClean="0"/>
              <a:pPr/>
              <a:t>7/12/2019</a:t>
            </a:fld>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B703222-8D11-4F24-BC6C-6B65E86CA720}" type="slidenum">
              <a:rPr lang="en-US" smtClean="0"/>
              <a:pPr/>
              <a:t>‹#›</a:t>
            </a:fld>
            <a:endParaRPr lang="en-US"/>
          </a:p>
        </p:txBody>
      </p:sp>
    </p:spTree>
    <p:extLst>
      <p:ext uri="{BB962C8B-B14F-4D97-AF65-F5344CB8AC3E}">
        <p14:creationId xmlns:p14="http://schemas.microsoft.com/office/powerpoint/2010/main" val="1285107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8D3EE8-0129-49B6-851E-D04801B87998}" type="datetimeFigureOut">
              <a:rPr lang="en-US" smtClean="0"/>
              <a:pPr/>
              <a:t>7/12/2019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D805BB-10F0-4711-BEF4-ADAC6AB191CC}" type="slidenum">
              <a:rPr lang="en-US" smtClean="0"/>
              <a:pPr/>
              <a:t>‹#›</a:t>
            </a:fld>
            <a:endParaRPr lang="en-US"/>
          </a:p>
        </p:txBody>
      </p:sp>
    </p:spTree>
    <p:extLst>
      <p:ext uri="{BB962C8B-B14F-4D97-AF65-F5344CB8AC3E}">
        <p14:creationId xmlns:p14="http://schemas.microsoft.com/office/powerpoint/2010/main" val="1113627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D805BB-10F0-4711-BEF4-ADAC6AB191CC}" type="slidenum">
              <a:rPr lang="en-US" smtClean="0"/>
              <a:pPr/>
              <a:t>2</a:t>
            </a:fld>
            <a:endParaRPr lang="en-US"/>
          </a:p>
        </p:txBody>
      </p:sp>
    </p:spTree>
    <p:extLst>
      <p:ext uri="{BB962C8B-B14F-4D97-AF65-F5344CB8AC3E}">
        <p14:creationId xmlns:p14="http://schemas.microsoft.com/office/powerpoint/2010/main" val="850187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1143000"/>
            <a:ext cx="5867400" cy="707886"/>
          </a:xfrm>
          <a:prstGeom prst="rect">
            <a:avLst/>
          </a:prstGeom>
          <a:noFill/>
        </p:spPr>
        <p:txBody>
          <a:bodyPr wrap="square" rtlCol="0">
            <a:spAutoFit/>
          </a:bodyPr>
          <a:lstStyle/>
          <a:p>
            <a:r>
              <a:rPr lang="en-IE" sz="4000" dirty="0" smtClean="0"/>
              <a:t>Thermometric Titrations</a:t>
            </a:r>
            <a:endParaRPr lang="en-IE" sz="4000" dirty="0"/>
          </a:p>
        </p:txBody>
      </p:sp>
      <p:sp>
        <p:nvSpPr>
          <p:cNvPr id="3" name="TextBox 2"/>
          <p:cNvSpPr txBox="1"/>
          <p:nvPr/>
        </p:nvSpPr>
        <p:spPr>
          <a:xfrm>
            <a:off x="4678681" y="3200400"/>
            <a:ext cx="3093719" cy="1631216"/>
          </a:xfrm>
          <a:prstGeom prst="rect">
            <a:avLst/>
          </a:prstGeom>
          <a:noFill/>
        </p:spPr>
        <p:txBody>
          <a:bodyPr wrap="square" rtlCol="0">
            <a:spAutoFit/>
          </a:bodyPr>
          <a:lstStyle/>
          <a:p>
            <a:r>
              <a:rPr lang="en-IN" sz="2000" b="1" dirty="0" err="1" smtClean="0"/>
              <a:t>Dr.</a:t>
            </a:r>
            <a:r>
              <a:rPr lang="en-IN" sz="2000" b="1" dirty="0" smtClean="0"/>
              <a:t> </a:t>
            </a:r>
            <a:r>
              <a:rPr lang="en-IN" sz="2000" b="1" dirty="0" err="1" smtClean="0"/>
              <a:t>Reenamol</a:t>
            </a:r>
            <a:r>
              <a:rPr lang="en-IN" sz="2000" b="1" dirty="0" smtClean="0"/>
              <a:t>. G</a:t>
            </a:r>
          </a:p>
          <a:p>
            <a:r>
              <a:rPr lang="en-IN" sz="2000" dirty="0" smtClean="0"/>
              <a:t>Assistant Professor</a:t>
            </a:r>
          </a:p>
          <a:p>
            <a:r>
              <a:rPr lang="en-IN" sz="2000" dirty="0" smtClean="0"/>
              <a:t>Department of Chemistry</a:t>
            </a:r>
          </a:p>
          <a:p>
            <a:r>
              <a:rPr lang="en-IN" sz="2000" dirty="0" smtClean="0"/>
              <a:t>Mar </a:t>
            </a:r>
            <a:r>
              <a:rPr lang="en-IN" sz="2000" dirty="0" err="1" smtClean="0"/>
              <a:t>Thoma</a:t>
            </a:r>
            <a:r>
              <a:rPr lang="en-IN" sz="2000" dirty="0" smtClean="0"/>
              <a:t> College, </a:t>
            </a:r>
            <a:r>
              <a:rPr lang="en-IN" sz="2000" dirty="0" err="1" smtClean="0"/>
              <a:t>Tiruvalla</a:t>
            </a:r>
            <a:endParaRPr lang="en-IN" sz="2000" dirty="0"/>
          </a:p>
        </p:txBody>
      </p:sp>
    </p:spTree>
    <p:extLst>
      <p:ext uri="{BB962C8B-B14F-4D97-AF65-F5344CB8AC3E}">
        <p14:creationId xmlns:p14="http://schemas.microsoft.com/office/powerpoint/2010/main" val="3580506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image.slidesharecdn.com/thermometrictitration-140710015420-phpapp01/95/thermometric-titration-16-638.jpg?cb=1404990970"/>
          <p:cNvPicPr>
            <a:picLocks noChangeAspect="1" noChangeArrowheads="1"/>
          </p:cNvPicPr>
          <p:nvPr/>
        </p:nvPicPr>
        <p:blipFill>
          <a:blip r:embed="rId2" cstate="print"/>
          <a:srcRect/>
          <a:stretch>
            <a:fillRect/>
          </a:stretch>
        </p:blipFill>
        <p:spPr bwMode="auto">
          <a:xfrm>
            <a:off x="914400" y="533400"/>
            <a:ext cx="7510550" cy="56388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image.slidesharecdn.com/thermometrictitration-140710015420-phpapp01/95/thermometric-titration-17-638.jpg?cb=1404990970"/>
          <p:cNvPicPr>
            <a:picLocks noChangeAspect="1" noChangeArrowheads="1"/>
          </p:cNvPicPr>
          <p:nvPr/>
        </p:nvPicPr>
        <p:blipFill>
          <a:blip r:embed="rId2" cstate="print"/>
          <a:srcRect/>
          <a:stretch>
            <a:fillRect/>
          </a:stretch>
        </p:blipFill>
        <p:spPr bwMode="auto">
          <a:xfrm>
            <a:off x="762000" y="89695"/>
            <a:ext cx="7086600" cy="5320505"/>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990600" y="5581471"/>
            <a:ext cx="7924800" cy="1200329"/>
          </a:xfrm>
          <a:prstGeom prst="rect">
            <a:avLst/>
          </a:prstGeom>
        </p:spPr>
        <p:txBody>
          <a:bodyPr wrap="square">
            <a:spAutoFit/>
          </a:bodyPr>
          <a:lstStyle/>
          <a:p>
            <a:pPr marL="342900" indent="-342900"/>
            <a:r>
              <a:rPr lang="en-IE" dirty="0" smtClean="0"/>
              <a:t>2. The reaction of </a:t>
            </a:r>
            <a:r>
              <a:rPr lang="en-IE" b="1" dirty="0" smtClean="0"/>
              <a:t>silver nitrate with chloride is strongly exothermic</a:t>
            </a:r>
            <a:r>
              <a:rPr lang="en-IE" dirty="0" smtClean="0"/>
              <a:t>. For instance, the reaction enthalpy of Ag</a:t>
            </a:r>
            <a:r>
              <a:rPr lang="en-IE" baseline="30000" dirty="0" smtClean="0"/>
              <a:t>+</a:t>
            </a:r>
            <a:r>
              <a:rPr lang="en-IE" dirty="0" smtClean="0"/>
              <a:t> with </a:t>
            </a:r>
            <a:r>
              <a:rPr lang="en-IE" dirty="0" err="1" smtClean="0"/>
              <a:t>Cl</a:t>
            </a:r>
            <a:r>
              <a:rPr lang="en-IE" baseline="30000" dirty="0" smtClean="0"/>
              <a:t>−</a:t>
            </a:r>
            <a:r>
              <a:rPr lang="en-IE" dirty="0" smtClean="0"/>
              <a:t> is a high −61.2 kJ/mol. This permits convenient determination of chloride with commonly available standard 0.1 mol/L AgNO</a:t>
            </a:r>
            <a:r>
              <a:rPr lang="en-IE" baseline="-25000" dirty="0" smtClean="0"/>
              <a:t>3</a:t>
            </a:r>
            <a:r>
              <a:rPr lang="en-IE" dirty="0" smtClean="0"/>
              <a:t>. </a:t>
            </a:r>
            <a:endParaRPr lang="en-IE"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304800"/>
            <a:ext cx="6400800" cy="707886"/>
          </a:xfrm>
          <a:prstGeom prst="rect">
            <a:avLst/>
          </a:prstGeom>
          <a:noFill/>
        </p:spPr>
        <p:txBody>
          <a:bodyPr wrap="square" rtlCol="0">
            <a:spAutoFit/>
          </a:bodyPr>
          <a:lstStyle/>
          <a:p>
            <a:r>
              <a:rPr lang="en-IE" sz="4000" dirty="0" smtClean="0"/>
              <a:t>Radiochemical methods</a:t>
            </a:r>
            <a:endParaRPr lang="en-IE" sz="4000" dirty="0"/>
          </a:p>
        </p:txBody>
      </p:sp>
      <p:sp>
        <p:nvSpPr>
          <p:cNvPr id="3" name="TextBox 2"/>
          <p:cNvSpPr txBox="1"/>
          <p:nvPr/>
        </p:nvSpPr>
        <p:spPr>
          <a:xfrm>
            <a:off x="914400" y="1219200"/>
            <a:ext cx="7924800" cy="2246769"/>
          </a:xfrm>
          <a:prstGeom prst="rect">
            <a:avLst/>
          </a:prstGeom>
          <a:noFill/>
        </p:spPr>
        <p:txBody>
          <a:bodyPr wrap="square" rtlCol="0">
            <a:spAutoFit/>
          </a:bodyPr>
          <a:lstStyle/>
          <a:p>
            <a:pPr marL="342900" indent="-342900">
              <a:buAutoNum type="arabicPeriod"/>
            </a:pPr>
            <a:r>
              <a:rPr lang="en-IE" sz="2800" dirty="0" smtClean="0"/>
              <a:t>Activation analysis -  Radioactivity is induced by irradiation</a:t>
            </a:r>
          </a:p>
          <a:p>
            <a:pPr marL="342900" indent="-342900">
              <a:buAutoNum type="arabicPeriod"/>
            </a:pPr>
            <a:r>
              <a:rPr lang="en-IE" sz="2800" dirty="0" smtClean="0"/>
              <a:t>Physically introduce in to the sample ( </a:t>
            </a:r>
            <a:r>
              <a:rPr lang="en-IE" sz="2800" dirty="0" err="1" smtClean="0"/>
              <a:t>eg</a:t>
            </a:r>
            <a:r>
              <a:rPr lang="en-IE" sz="2800" dirty="0" smtClean="0"/>
              <a:t>, tracers)- A common method is Isotopic dilution method</a:t>
            </a:r>
          </a:p>
          <a:p>
            <a:pPr marL="342900" indent="-342900">
              <a:buAutoNum type="arabicPeriod"/>
            </a:pPr>
            <a:r>
              <a:rPr lang="en-IE" sz="2800" dirty="0" smtClean="0"/>
              <a:t>Measure naturally occurring Radio activity</a:t>
            </a:r>
            <a:endParaRPr lang="en-IE" sz="2800" dirty="0"/>
          </a:p>
        </p:txBody>
      </p:sp>
      <p:sp>
        <p:nvSpPr>
          <p:cNvPr id="4" name="TextBox 3"/>
          <p:cNvSpPr txBox="1"/>
          <p:nvPr/>
        </p:nvSpPr>
        <p:spPr>
          <a:xfrm>
            <a:off x="609600" y="3733800"/>
            <a:ext cx="7315200" cy="2308324"/>
          </a:xfrm>
          <a:prstGeom prst="rect">
            <a:avLst/>
          </a:prstGeom>
          <a:noFill/>
        </p:spPr>
        <p:txBody>
          <a:bodyPr wrap="square" rtlCol="0">
            <a:spAutoFit/>
          </a:bodyPr>
          <a:lstStyle/>
          <a:p>
            <a:r>
              <a:rPr lang="en-IE" sz="2400" b="1" dirty="0" smtClean="0">
                <a:solidFill>
                  <a:schemeClr val="tx2"/>
                </a:solidFill>
              </a:rPr>
              <a:t>Radio active decay</a:t>
            </a:r>
          </a:p>
          <a:p>
            <a:pPr>
              <a:buFont typeface="Arial" pitchFamily="34" charset="0"/>
              <a:buChar char="•"/>
            </a:pPr>
            <a:r>
              <a:rPr lang="en-IE" sz="2000" dirty="0" smtClean="0">
                <a:solidFill>
                  <a:schemeClr val="tx2"/>
                </a:solidFill>
              </a:rPr>
              <a:t>Occurs with the emission of  electromagnetic radiations</a:t>
            </a:r>
          </a:p>
          <a:p>
            <a:pPr>
              <a:buFont typeface="Arial" pitchFamily="34" charset="0"/>
              <a:buChar char="•"/>
            </a:pPr>
            <a:r>
              <a:rPr lang="en-IE" sz="2000" dirty="0" smtClean="0">
                <a:solidFill>
                  <a:schemeClr val="tx2"/>
                </a:solidFill>
              </a:rPr>
              <a:t>They are four type: </a:t>
            </a:r>
          </a:p>
          <a:p>
            <a:pPr lvl="1">
              <a:buFont typeface="Arial" pitchFamily="34" charset="0"/>
              <a:buChar char="•"/>
            </a:pPr>
            <a:r>
              <a:rPr lang="en-IE" sz="2000" dirty="0" smtClean="0">
                <a:solidFill>
                  <a:schemeClr val="tx2"/>
                </a:solidFill>
              </a:rPr>
              <a:t>Alpha</a:t>
            </a:r>
          </a:p>
          <a:p>
            <a:pPr lvl="1">
              <a:buFont typeface="Arial" pitchFamily="34" charset="0"/>
              <a:buChar char="•"/>
            </a:pPr>
            <a:r>
              <a:rPr lang="en-IE" sz="2000" dirty="0" smtClean="0">
                <a:solidFill>
                  <a:schemeClr val="tx2"/>
                </a:solidFill>
              </a:rPr>
              <a:t>Beta</a:t>
            </a:r>
          </a:p>
          <a:p>
            <a:pPr lvl="1">
              <a:buFont typeface="Arial" pitchFamily="34" charset="0"/>
              <a:buChar char="•"/>
            </a:pPr>
            <a:r>
              <a:rPr lang="en-IE" sz="2000" dirty="0" smtClean="0">
                <a:solidFill>
                  <a:schemeClr val="tx2"/>
                </a:solidFill>
              </a:rPr>
              <a:t>Gamma</a:t>
            </a:r>
          </a:p>
          <a:p>
            <a:pPr lvl="1">
              <a:buFont typeface="Arial" pitchFamily="34" charset="0"/>
              <a:buChar char="•"/>
            </a:pPr>
            <a:r>
              <a:rPr lang="en-IE" sz="2000" dirty="0" smtClean="0">
                <a:solidFill>
                  <a:schemeClr val="tx2"/>
                </a:solidFill>
              </a:rPr>
              <a:t>X-rays</a:t>
            </a:r>
            <a:endParaRPr lang="en-IE" sz="2000" dirty="0">
              <a:solidFill>
                <a:schemeClr val="tx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09600" y="228600"/>
            <a:ext cx="7772400" cy="838200"/>
          </a:xfrm>
          <a:effectLst>
            <a:outerShdw dist="107763" dir="2700000" algn="ctr" rotWithShape="0">
              <a:srgbClr val="FF9900"/>
            </a:outerShdw>
          </a:effectLst>
        </p:spPr>
        <p:txBody>
          <a:bodyPr>
            <a:normAutofit fontScale="90000"/>
          </a:bodyPr>
          <a:lstStyle/>
          <a:p>
            <a:r>
              <a:rPr lang="en-GB" sz="5400">
                <a:latin typeface="Impact" pitchFamily="34" charset="0"/>
              </a:rPr>
              <a:t>Alpha Radiation</a:t>
            </a:r>
          </a:p>
        </p:txBody>
      </p:sp>
      <p:sp>
        <p:nvSpPr>
          <p:cNvPr id="5123" name="Rectangle 3"/>
          <p:cNvSpPr>
            <a:spLocks noGrp="1" noChangeArrowheads="1"/>
          </p:cNvSpPr>
          <p:nvPr>
            <p:ph type="subTitle" idx="1"/>
          </p:nvPr>
        </p:nvSpPr>
        <p:spPr>
          <a:xfrm>
            <a:off x="381000" y="1295400"/>
            <a:ext cx="8382000" cy="1219200"/>
          </a:xfrm>
        </p:spPr>
        <p:txBody>
          <a:bodyPr/>
          <a:lstStyle/>
          <a:p>
            <a:pPr algn="l"/>
            <a:r>
              <a:rPr lang="en-GB" sz="3600" b="1" dirty="0">
                <a:solidFill>
                  <a:schemeClr val="tx1"/>
                </a:solidFill>
                <a:latin typeface="Bright" pitchFamily="34" charset="0"/>
              </a:rPr>
              <a:t>Alpha particles contain two protons and two </a:t>
            </a:r>
            <a:r>
              <a:rPr lang="en-GB" sz="3600" b="1" dirty="0" smtClean="0">
                <a:solidFill>
                  <a:schemeClr val="tx1"/>
                </a:solidFill>
                <a:latin typeface="Bright" pitchFamily="34" charset="0"/>
              </a:rPr>
              <a:t>neutrons ( Helium nucleus)</a:t>
            </a:r>
            <a:endParaRPr lang="en-GB" sz="3600" b="1" dirty="0">
              <a:solidFill>
                <a:schemeClr val="tx1"/>
              </a:solidFill>
              <a:latin typeface="Symbol" pitchFamily="18" charset="2"/>
            </a:endParaRPr>
          </a:p>
        </p:txBody>
      </p:sp>
      <p:pic>
        <p:nvPicPr>
          <p:cNvPr id="5124" name="Picture 4" descr="C:\My Documents\My Pictures\alpha.gif"/>
          <p:cNvPicPr>
            <a:picLocks noChangeAspect="1" noChangeArrowheads="1"/>
          </p:cNvPicPr>
          <p:nvPr/>
        </p:nvPicPr>
        <p:blipFill>
          <a:blip r:embed="rId2" cstate="print"/>
          <a:srcRect/>
          <a:stretch>
            <a:fillRect/>
          </a:stretch>
        </p:blipFill>
        <p:spPr bwMode="auto">
          <a:xfrm>
            <a:off x="609600" y="2514600"/>
            <a:ext cx="7696200" cy="41465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checkerboard(across)">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checkerboard(across)">
                                      <p:cBhvr>
                                        <p:cTn id="12"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advAuto="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09600" y="228600"/>
            <a:ext cx="7772400" cy="838200"/>
          </a:xfrm>
          <a:effectLst>
            <a:outerShdw dist="107763" dir="2700000" algn="ctr" rotWithShape="0">
              <a:srgbClr val="FF9900"/>
            </a:outerShdw>
          </a:effectLst>
        </p:spPr>
        <p:txBody>
          <a:bodyPr>
            <a:normAutofit fontScale="90000"/>
          </a:bodyPr>
          <a:lstStyle/>
          <a:p>
            <a:r>
              <a:rPr lang="en-GB" sz="5400">
                <a:solidFill>
                  <a:srgbClr val="66FFFF"/>
                </a:solidFill>
                <a:latin typeface="Impact" pitchFamily="34" charset="0"/>
              </a:rPr>
              <a:t>Alpha Radiation</a:t>
            </a:r>
          </a:p>
        </p:txBody>
      </p:sp>
      <p:sp>
        <p:nvSpPr>
          <p:cNvPr id="6147" name="Rectangle 3"/>
          <p:cNvSpPr>
            <a:spLocks noGrp="1" noChangeArrowheads="1"/>
          </p:cNvSpPr>
          <p:nvPr>
            <p:ph type="subTitle" idx="1"/>
          </p:nvPr>
        </p:nvSpPr>
        <p:spPr>
          <a:xfrm>
            <a:off x="304800" y="1295400"/>
            <a:ext cx="8458200" cy="1981200"/>
          </a:xfrm>
        </p:spPr>
        <p:txBody>
          <a:bodyPr/>
          <a:lstStyle/>
          <a:p>
            <a:pPr algn="l"/>
            <a:r>
              <a:rPr lang="en-GB" sz="3600" b="1" dirty="0">
                <a:solidFill>
                  <a:schemeClr val="tx1"/>
                </a:solidFill>
                <a:latin typeface="Symbol" pitchFamily="18" charset="2"/>
              </a:rPr>
              <a:t>a</a:t>
            </a:r>
            <a:r>
              <a:rPr lang="en-GB" sz="3600" b="1" dirty="0">
                <a:solidFill>
                  <a:schemeClr val="tx1"/>
                </a:solidFill>
                <a:latin typeface="Bright" pitchFamily="34" charset="0"/>
              </a:rPr>
              <a:t> has the same constitution as a helium nucleus</a:t>
            </a:r>
          </a:p>
          <a:p>
            <a:pPr algn="l"/>
            <a:r>
              <a:rPr lang="en-GB" sz="3600" b="1" dirty="0">
                <a:solidFill>
                  <a:schemeClr val="tx1"/>
                </a:solidFill>
                <a:latin typeface="Bright" pitchFamily="34" charset="0"/>
              </a:rPr>
              <a:t>Alpha particles may be written as</a:t>
            </a:r>
            <a:endParaRPr lang="en-GB" sz="3600" b="1" dirty="0">
              <a:solidFill>
                <a:schemeClr val="tx1"/>
              </a:solidFill>
              <a:latin typeface="Symbol" pitchFamily="18" charset="2"/>
            </a:endParaRPr>
          </a:p>
        </p:txBody>
      </p:sp>
      <p:pic>
        <p:nvPicPr>
          <p:cNvPr id="6149" name="Picture 5" descr="C:\My Documents\My Pictures\alphasymbol.bmp"/>
          <p:cNvPicPr>
            <a:picLocks noChangeAspect="1" noChangeArrowheads="1"/>
          </p:cNvPicPr>
          <p:nvPr/>
        </p:nvPicPr>
        <p:blipFill>
          <a:blip r:embed="rId2" cstate="print"/>
          <a:srcRect b="19157"/>
          <a:stretch>
            <a:fillRect/>
          </a:stretch>
        </p:blipFill>
        <p:spPr bwMode="auto">
          <a:xfrm>
            <a:off x="2057400" y="3276600"/>
            <a:ext cx="5029200" cy="1219200"/>
          </a:xfrm>
          <a:prstGeom prst="rect">
            <a:avLst/>
          </a:prstGeom>
          <a:noFill/>
        </p:spPr>
      </p:pic>
      <p:sp>
        <p:nvSpPr>
          <p:cNvPr id="6150" name="Text Box 6"/>
          <p:cNvSpPr txBox="1">
            <a:spLocks noChangeArrowheads="1"/>
          </p:cNvSpPr>
          <p:nvPr/>
        </p:nvSpPr>
        <p:spPr bwMode="auto">
          <a:xfrm>
            <a:off x="457200" y="4648200"/>
            <a:ext cx="8229600" cy="1190625"/>
          </a:xfrm>
          <a:prstGeom prst="rect">
            <a:avLst/>
          </a:prstGeom>
          <a:noFill/>
          <a:ln w="9525">
            <a:noFill/>
            <a:miter lim="800000"/>
            <a:headEnd/>
            <a:tailEnd/>
          </a:ln>
          <a:effectLst/>
        </p:spPr>
        <p:txBody>
          <a:bodyPr>
            <a:spAutoFit/>
          </a:bodyPr>
          <a:lstStyle/>
          <a:p>
            <a:r>
              <a:rPr lang="en-GB" sz="3600" b="1" dirty="0">
                <a:latin typeface="Bright" pitchFamily="34" charset="0"/>
              </a:rPr>
              <a:t>They have a double positive charge and a mass of 4 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heckerboard(across)">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checkerboard(across)">
                                      <p:cBhvr>
                                        <p:cTn id="12" dur="500"/>
                                        <p:tgtEl>
                                          <p:spTgt spid="6147">
                                            <p:txEl>
                                              <p:pRg st="1" end="1"/>
                                            </p:txEl>
                                          </p:spTgt>
                                        </p:tgtEl>
                                      </p:cBhvr>
                                    </p:animEffect>
                                  </p:childTnLst>
                                </p:cTn>
                              </p:par>
                            </p:childTnLst>
                          </p:cTn>
                        </p:par>
                        <p:par>
                          <p:cTn id="13" fill="hold">
                            <p:stCondLst>
                              <p:cond delay="500"/>
                            </p:stCondLst>
                            <p:childTnLst>
                              <p:par>
                                <p:cTn id="14" presetID="5" presetClass="entr" presetSubtype="10" fill="hold" nodeType="afterEffect">
                                  <p:stCondLst>
                                    <p:cond delay="0"/>
                                  </p:stCondLst>
                                  <p:childTnLst>
                                    <p:set>
                                      <p:cBhvr>
                                        <p:cTn id="15" dur="1" fill="hold">
                                          <p:stCondLst>
                                            <p:cond delay="0"/>
                                          </p:stCondLst>
                                        </p:cTn>
                                        <p:tgtEl>
                                          <p:spTgt spid="6149"/>
                                        </p:tgtEl>
                                        <p:attrNameLst>
                                          <p:attrName>style.visibility</p:attrName>
                                        </p:attrNameLst>
                                      </p:cBhvr>
                                      <p:to>
                                        <p:strVal val="visible"/>
                                      </p:to>
                                    </p:set>
                                    <p:animEffect transition="in" filter="checkerboard(across)">
                                      <p:cBhvr>
                                        <p:cTn id="16" dur="500"/>
                                        <p:tgtEl>
                                          <p:spTgt spid="6149"/>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6150"/>
                                        </p:tgtEl>
                                        <p:attrNameLst>
                                          <p:attrName>style.visibility</p:attrName>
                                        </p:attrNameLst>
                                      </p:cBhvr>
                                      <p:to>
                                        <p:strVal val="visible"/>
                                      </p:to>
                                    </p:set>
                                    <p:animEffect transition="in" filter="checkerboard(across)">
                                      <p:cBhvr>
                                        <p:cTn id="21"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P spid="6150"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09600" y="228600"/>
            <a:ext cx="7772400" cy="838200"/>
          </a:xfrm>
          <a:effectLst>
            <a:outerShdw dist="107763" dir="2700000" algn="ctr" rotWithShape="0">
              <a:srgbClr val="FF9900"/>
            </a:outerShdw>
          </a:effectLst>
        </p:spPr>
        <p:txBody>
          <a:bodyPr>
            <a:normAutofit fontScale="90000"/>
          </a:bodyPr>
          <a:lstStyle/>
          <a:p>
            <a:r>
              <a:rPr lang="en-GB" sz="5400" dirty="0" smtClean="0">
                <a:solidFill>
                  <a:schemeClr val="tx2"/>
                </a:solidFill>
                <a:latin typeface="Impact" pitchFamily="34" charset="0"/>
              </a:rPr>
              <a:t>Beta- decay</a:t>
            </a:r>
            <a:endParaRPr lang="en-GB" sz="5400" dirty="0">
              <a:solidFill>
                <a:schemeClr val="tx2"/>
              </a:solidFill>
              <a:latin typeface="Impact" pitchFamily="34" charset="0"/>
            </a:endParaRPr>
          </a:p>
        </p:txBody>
      </p:sp>
      <p:sp>
        <p:nvSpPr>
          <p:cNvPr id="7171" name="Rectangle 3"/>
          <p:cNvSpPr>
            <a:spLocks noGrp="1" noChangeArrowheads="1"/>
          </p:cNvSpPr>
          <p:nvPr>
            <p:ph type="subTitle" idx="1"/>
          </p:nvPr>
        </p:nvSpPr>
        <p:spPr>
          <a:xfrm>
            <a:off x="685800" y="1676400"/>
            <a:ext cx="8153400" cy="381000"/>
          </a:xfrm>
        </p:spPr>
        <p:txBody>
          <a:bodyPr>
            <a:normAutofit fontScale="92500" lnSpcReduction="20000"/>
          </a:bodyPr>
          <a:lstStyle/>
          <a:p>
            <a:pPr algn="l"/>
            <a:r>
              <a:rPr lang="en-GB" sz="2400" b="1" dirty="0">
                <a:solidFill>
                  <a:schemeClr val="tx1"/>
                </a:solidFill>
                <a:latin typeface="Bright" pitchFamily="34" charset="0"/>
              </a:rPr>
              <a:t>Beta-minus particles are electrons</a:t>
            </a:r>
            <a:endParaRPr lang="en-GB" sz="2400" b="1" dirty="0">
              <a:solidFill>
                <a:schemeClr val="tx1"/>
              </a:solidFill>
              <a:latin typeface="Symbol" pitchFamily="18" charset="2"/>
            </a:endParaRPr>
          </a:p>
        </p:txBody>
      </p:sp>
      <p:pic>
        <p:nvPicPr>
          <p:cNvPr id="7173" name="Picture 5" descr="C:\My Documents\My Pictures\betaminus.gif"/>
          <p:cNvPicPr>
            <a:picLocks noChangeAspect="1" noChangeArrowheads="1"/>
          </p:cNvPicPr>
          <p:nvPr/>
        </p:nvPicPr>
        <p:blipFill>
          <a:blip r:embed="rId2" cstate="print"/>
          <a:srcRect/>
          <a:stretch>
            <a:fillRect/>
          </a:stretch>
        </p:blipFill>
        <p:spPr bwMode="auto">
          <a:xfrm>
            <a:off x="609600" y="2057400"/>
            <a:ext cx="7772400" cy="4575175"/>
          </a:xfrm>
          <a:prstGeom prst="rect">
            <a:avLst/>
          </a:prstGeom>
          <a:noFill/>
        </p:spPr>
      </p:pic>
      <p:sp>
        <p:nvSpPr>
          <p:cNvPr id="5" name="TextBox 4"/>
          <p:cNvSpPr txBox="1"/>
          <p:nvPr/>
        </p:nvSpPr>
        <p:spPr>
          <a:xfrm>
            <a:off x="685800" y="990600"/>
            <a:ext cx="6705600" cy="400110"/>
          </a:xfrm>
          <a:prstGeom prst="rect">
            <a:avLst/>
          </a:prstGeom>
          <a:noFill/>
        </p:spPr>
        <p:txBody>
          <a:bodyPr wrap="square" rtlCol="0">
            <a:spAutoFit/>
          </a:bodyPr>
          <a:lstStyle/>
          <a:p>
            <a:r>
              <a:rPr lang="en-US" sz="2000" b="1" dirty="0" smtClean="0"/>
              <a:t>Encountered with negatron, positron and electron capture </a:t>
            </a:r>
            <a:endParaRPr lang="en-IN"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checkerboard(across)">
                                      <p:cBhvr>
                                        <p:cTn id="7" dur="500"/>
                                        <p:tgtEl>
                                          <p:spTgt spid="7171">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7173"/>
                                        </p:tgtEl>
                                        <p:attrNameLst>
                                          <p:attrName>style.visibility</p:attrName>
                                        </p:attrNameLst>
                                      </p:cBhvr>
                                      <p:to>
                                        <p:strVal val="visible"/>
                                      </p:to>
                                    </p:set>
                                    <p:animEffect transition="in" filter="checkerboard(across)">
                                      <p:cBhvr>
                                        <p:cTn id="11"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advAuto="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09600" y="228600"/>
            <a:ext cx="7772400" cy="838200"/>
          </a:xfrm>
          <a:effectLst>
            <a:outerShdw dist="107763" dir="2700000" algn="ctr" rotWithShape="0">
              <a:srgbClr val="FF9900"/>
            </a:outerShdw>
          </a:effectLst>
        </p:spPr>
        <p:txBody>
          <a:bodyPr>
            <a:normAutofit/>
          </a:bodyPr>
          <a:lstStyle/>
          <a:p>
            <a:r>
              <a:rPr lang="en-GB" sz="3600" dirty="0">
                <a:solidFill>
                  <a:schemeClr val="tx2"/>
                </a:solidFill>
                <a:latin typeface="Impact" pitchFamily="34" charset="0"/>
              </a:rPr>
              <a:t>Beta-minus Radiation</a:t>
            </a:r>
          </a:p>
        </p:txBody>
      </p:sp>
      <p:sp>
        <p:nvSpPr>
          <p:cNvPr id="8195" name="Rectangle 3"/>
          <p:cNvSpPr>
            <a:spLocks noGrp="1" noChangeArrowheads="1"/>
          </p:cNvSpPr>
          <p:nvPr>
            <p:ph type="subTitle" idx="1"/>
          </p:nvPr>
        </p:nvSpPr>
        <p:spPr>
          <a:xfrm>
            <a:off x="304800" y="1143000"/>
            <a:ext cx="8458200" cy="1981200"/>
          </a:xfrm>
        </p:spPr>
        <p:txBody>
          <a:bodyPr/>
          <a:lstStyle/>
          <a:p>
            <a:pPr algn="l"/>
            <a:r>
              <a:rPr lang="en-GB" sz="3600" b="1" dirty="0">
                <a:solidFill>
                  <a:schemeClr val="tx1"/>
                </a:solidFill>
                <a:latin typeface="Symbol" pitchFamily="18" charset="2"/>
              </a:rPr>
              <a:t>b</a:t>
            </a:r>
            <a:r>
              <a:rPr lang="en-GB" sz="3600" b="1" baseline="30000" dirty="0">
                <a:solidFill>
                  <a:schemeClr val="tx1"/>
                </a:solidFill>
                <a:latin typeface="Bright" pitchFamily="34" charset="0"/>
              </a:rPr>
              <a:t>-</a:t>
            </a:r>
            <a:r>
              <a:rPr lang="en-GB" sz="3600" b="1" dirty="0">
                <a:solidFill>
                  <a:schemeClr val="tx1"/>
                </a:solidFill>
                <a:latin typeface="Bright" pitchFamily="34" charset="0"/>
              </a:rPr>
              <a:t> is produced when a neutron decays</a:t>
            </a:r>
          </a:p>
          <a:p>
            <a:pPr algn="l"/>
            <a:r>
              <a:rPr lang="en-GB" sz="3600" b="1" dirty="0">
                <a:solidFill>
                  <a:schemeClr val="tx1"/>
                </a:solidFill>
                <a:latin typeface="Bright" pitchFamily="34" charset="0"/>
              </a:rPr>
              <a:t>Beta-minus particles may be written as</a:t>
            </a:r>
            <a:endParaRPr lang="en-GB" sz="3600" b="1" dirty="0">
              <a:solidFill>
                <a:schemeClr val="tx1"/>
              </a:solidFill>
              <a:latin typeface="Symbol" pitchFamily="18" charset="2"/>
            </a:endParaRPr>
          </a:p>
        </p:txBody>
      </p:sp>
      <p:sp>
        <p:nvSpPr>
          <p:cNvPr id="8197" name="Text Box 5"/>
          <p:cNvSpPr txBox="1">
            <a:spLocks noChangeArrowheads="1"/>
          </p:cNvSpPr>
          <p:nvPr/>
        </p:nvSpPr>
        <p:spPr bwMode="auto">
          <a:xfrm>
            <a:off x="457200" y="4648200"/>
            <a:ext cx="8229600" cy="1190625"/>
          </a:xfrm>
          <a:prstGeom prst="rect">
            <a:avLst/>
          </a:prstGeom>
          <a:noFill/>
          <a:ln w="9525">
            <a:noFill/>
            <a:miter lim="800000"/>
            <a:headEnd/>
            <a:tailEnd/>
          </a:ln>
          <a:effectLst/>
        </p:spPr>
        <p:txBody>
          <a:bodyPr>
            <a:spAutoFit/>
          </a:bodyPr>
          <a:lstStyle/>
          <a:p>
            <a:r>
              <a:rPr lang="en-GB" sz="3600" b="1" dirty="0">
                <a:latin typeface="Bright" pitchFamily="34" charset="0"/>
              </a:rPr>
              <a:t>They have a negative charge and a mass of </a:t>
            </a:r>
            <a:r>
              <a:rPr lang="en-GB" sz="3600" b="1" baseline="30000" dirty="0">
                <a:latin typeface="Bright" pitchFamily="34" charset="0"/>
              </a:rPr>
              <a:t>1</a:t>
            </a:r>
            <a:r>
              <a:rPr lang="en-GB" sz="3600" b="1" dirty="0">
                <a:latin typeface="Bright" pitchFamily="34" charset="0"/>
              </a:rPr>
              <a:t>/</a:t>
            </a:r>
            <a:r>
              <a:rPr lang="en-GB" sz="3600" b="1" baseline="-25000" dirty="0">
                <a:latin typeface="Bright" pitchFamily="34" charset="0"/>
              </a:rPr>
              <a:t>1800</a:t>
            </a:r>
            <a:r>
              <a:rPr lang="en-GB" sz="3600" b="1" dirty="0">
                <a:latin typeface="Bright" pitchFamily="34" charset="0"/>
              </a:rPr>
              <a:t> u</a:t>
            </a:r>
          </a:p>
        </p:txBody>
      </p:sp>
      <p:pic>
        <p:nvPicPr>
          <p:cNvPr id="8199" name="Picture 7" descr="C:\My Documents\My Pictures\betaminussymbol.bmp"/>
          <p:cNvPicPr>
            <a:picLocks noChangeAspect="1" noChangeArrowheads="1"/>
          </p:cNvPicPr>
          <p:nvPr/>
        </p:nvPicPr>
        <p:blipFill>
          <a:blip r:embed="rId2" cstate="print"/>
          <a:srcRect/>
          <a:stretch>
            <a:fillRect/>
          </a:stretch>
        </p:blipFill>
        <p:spPr bwMode="auto">
          <a:xfrm>
            <a:off x="2743200" y="3200400"/>
            <a:ext cx="3733800" cy="14747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checkerboard(across)">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checkerboard(across)">
                                      <p:cBhvr>
                                        <p:cTn id="12" dur="500"/>
                                        <p:tgtEl>
                                          <p:spTgt spid="8195">
                                            <p:txEl>
                                              <p:pRg st="1" end="1"/>
                                            </p:txEl>
                                          </p:spTgt>
                                        </p:tgtEl>
                                      </p:cBhvr>
                                    </p:animEffect>
                                  </p:childTnLst>
                                </p:cTn>
                              </p:par>
                            </p:childTnLst>
                          </p:cTn>
                        </p:par>
                        <p:par>
                          <p:cTn id="13" fill="hold">
                            <p:stCondLst>
                              <p:cond delay="500"/>
                            </p:stCondLst>
                            <p:childTnLst>
                              <p:par>
                                <p:cTn id="14" presetID="5" presetClass="entr" presetSubtype="10" fill="hold" nodeType="afterEffect">
                                  <p:stCondLst>
                                    <p:cond delay="0"/>
                                  </p:stCondLst>
                                  <p:childTnLst>
                                    <p:set>
                                      <p:cBhvr>
                                        <p:cTn id="15" dur="1" fill="hold">
                                          <p:stCondLst>
                                            <p:cond delay="0"/>
                                          </p:stCondLst>
                                        </p:cTn>
                                        <p:tgtEl>
                                          <p:spTgt spid="8199"/>
                                        </p:tgtEl>
                                        <p:attrNameLst>
                                          <p:attrName>style.visibility</p:attrName>
                                        </p:attrNameLst>
                                      </p:cBhvr>
                                      <p:to>
                                        <p:strVal val="visible"/>
                                      </p:to>
                                    </p:set>
                                    <p:animEffect transition="in" filter="checkerboard(across)">
                                      <p:cBhvr>
                                        <p:cTn id="16" dur="500"/>
                                        <p:tgtEl>
                                          <p:spTgt spid="8199"/>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8197"/>
                                        </p:tgtEl>
                                        <p:attrNameLst>
                                          <p:attrName>style.visibility</p:attrName>
                                        </p:attrNameLst>
                                      </p:cBhvr>
                                      <p:to>
                                        <p:strVal val="visible"/>
                                      </p:to>
                                    </p:set>
                                    <p:animEffect transition="in" filter="checkerboard(across)">
                                      <p:cBhvr>
                                        <p:cTn id="21"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P spid="8197"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609600" y="228600"/>
            <a:ext cx="7772400" cy="838200"/>
          </a:xfrm>
          <a:effectLst>
            <a:outerShdw dist="107763" dir="2700000" algn="ctr" rotWithShape="0">
              <a:srgbClr val="FF9900"/>
            </a:outerShdw>
          </a:effectLst>
        </p:spPr>
        <p:txBody>
          <a:bodyPr>
            <a:normAutofit fontScale="90000"/>
          </a:bodyPr>
          <a:lstStyle/>
          <a:p>
            <a:r>
              <a:rPr lang="en-GB" sz="5400" dirty="0">
                <a:solidFill>
                  <a:schemeClr val="tx2"/>
                </a:solidFill>
                <a:latin typeface="Impact" pitchFamily="34" charset="0"/>
              </a:rPr>
              <a:t>Beta-minus Radiation</a:t>
            </a:r>
          </a:p>
        </p:txBody>
      </p:sp>
      <p:sp>
        <p:nvSpPr>
          <p:cNvPr id="9219" name="Rectangle 3"/>
          <p:cNvSpPr>
            <a:spLocks noGrp="1" noChangeArrowheads="1"/>
          </p:cNvSpPr>
          <p:nvPr>
            <p:ph type="subTitle" idx="1"/>
          </p:nvPr>
        </p:nvSpPr>
        <p:spPr>
          <a:xfrm>
            <a:off x="304800" y="1600200"/>
            <a:ext cx="8458200" cy="838200"/>
          </a:xfrm>
        </p:spPr>
        <p:txBody>
          <a:bodyPr/>
          <a:lstStyle/>
          <a:p>
            <a:pPr algn="l"/>
            <a:r>
              <a:rPr lang="en-GB" sz="3600" b="1">
                <a:solidFill>
                  <a:schemeClr val="tx1"/>
                </a:solidFill>
                <a:latin typeface="Symbol" pitchFamily="18" charset="2"/>
              </a:rPr>
              <a:t>b</a:t>
            </a:r>
            <a:r>
              <a:rPr lang="en-GB" sz="3600" b="1" baseline="30000">
                <a:solidFill>
                  <a:schemeClr val="tx1"/>
                </a:solidFill>
                <a:latin typeface="Bright" pitchFamily="34" charset="0"/>
              </a:rPr>
              <a:t>-</a:t>
            </a:r>
            <a:r>
              <a:rPr lang="en-GB" sz="3600" b="1">
                <a:solidFill>
                  <a:schemeClr val="tx1"/>
                </a:solidFill>
                <a:latin typeface="Bright" pitchFamily="34" charset="0"/>
              </a:rPr>
              <a:t> is produced when a neutron decays</a:t>
            </a:r>
            <a:endParaRPr lang="en-GB" sz="3600" b="1">
              <a:solidFill>
                <a:schemeClr val="tx1"/>
              </a:solidFill>
              <a:latin typeface="Symbol" pitchFamily="18" charset="2"/>
            </a:endParaRPr>
          </a:p>
        </p:txBody>
      </p:sp>
      <p:pic>
        <p:nvPicPr>
          <p:cNvPr id="9222" name="Picture 6" descr="C:\My Documents\My Pictures\betaminusmade.bmp"/>
          <p:cNvPicPr>
            <a:picLocks noChangeAspect="1" noChangeArrowheads="1"/>
          </p:cNvPicPr>
          <p:nvPr/>
        </p:nvPicPr>
        <p:blipFill>
          <a:blip r:embed="rId2" cstate="print"/>
          <a:srcRect/>
          <a:stretch>
            <a:fillRect/>
          </a:stretch>
        </p:blipFill>
        <p:spPr bwMode="auto">
          <a:xfrm>
            <a:off x="1447800" y="2636838"/>
            <a:ext cx="5791200" cy="1468437"/>
          </a:xfrm>
          <a:prstGeom prst="rect">
            <a:avLst/>
          </a:prstGeom>
          <a:noFill/>
        </p:spPr>
      </p:pic>
      <p:sp>
        <p:nvSpPr>
          <p:cNvPr id="9223" name="Text Box 7"/>
          <p:cNvSpPr txBox="1">
            <a:spLocks noChangeArrowheads="1"/>
          </p:cNvSpPr>
          <p:nvPr/>
        </p:nvSpPr>
        <p:spPr bwMode="auto">
          <a:xfrm>
            <a:off x="365125" y="4246563"/>
            <a:ext cx="8245475" cy="1077218"/>
          </a:xfrm>
          <a:prstGeom prst="rect">
            <a:avLst/>
          </a:prstGeom>
          <a:noFill/>
          <a:ln w="9525">
            <a:noFill/>
            <a:miter lim="800000"/>
            <a:headEnd/>
            <a:tailEnd/>
          </a:ln>
          <a:effectLst/>
        </p:spPr>
        <p:txBody>
          <a:bodyPr>
            <a:spAutoFit/>
          </a:bodyPr>
          <a:lstStyle/>
          <a:p>
            <a:r>
              <a:rPr lang="en-GB" sz="3200" b="1" dirty="0">
                <a:latin typeface="Bright" pitchFamily="34" charset="0"/>
              </a:rPr>
              <a:t>The surplus mass is released as kinetic energy in the </a:t>
            </a:r>
            <a:r>
              <a:rPr lang="en-GB" sz="3200" b="1" dirty="0">
                <a:latin typeface="Symbol" pitchFamily="18" charset="2"/>
              </a:rPr>
              <a:t>b</a:t>
            </a:r>
            <a:r>
              <a:rPr lang="en-GB" sz="3200" b="1" baseline="30000" dirty="0">
                <a:latin typeface="Bright" pitchFamily="34" charset="0"/>
              </a:rPr>
              <a:t>-</a:t>
            </a:r>
            <a:r>
              <a:rPr lang="en-GB" sz="3200" b="1" dirty="0">
                <a:latin typeface="Bright" pitchFamily="34" charset="0"/>
              </a:rPr>
              <a:t> and as an antineutrino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checkerboard(across)">
                                      <p:cBhvr>
                                        <p:cTn id="7" dur="500"/>
                                        <p:tgtEl>
                                          <p:spTgt spid="9219">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9222"/>
                                        </p:tgtEl>
                                        <p:attrNameLst>
                                          <p:attrName>style.visibility</p:attrName>
                                        </p:attrNameLst>
                                      </p:cBhvr>
                                      <p:to>
                                        <p:strVal val="visible"/>
                                      </p:to>
                                    </p:set>
                                    <p:animEffect transition="in" filter="checkerboard(across)">
                                      <p:cBhvr>
                                        <p:cTn id="11" dur="500"/>
                                        <p:tgtEl>
                                          <p:spTgt spid="9222"/>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9223"/>
                                        </p:tgtEl>
                                        <p:attrNameLst>
                                          <p:attrName>style.visibility</p:attrName>
                                        </p:attrNameLst>
                                      </p:cBhvr>
                                      <p:to>
                                        <p:strVal val="visible"/>
                                      </p:to>
                                    </p:set>
                                    <p:animEffect transition="in" filter="checkerboard(across)">
                                      <p:cBhvr>
                                        <p:cTn id="16" dur="500"/>
                                        <p:tgtEl>
                                          <p:spTgt spid="9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advAuto="0"/>
      <p:bldP spid="9223"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09600" y="228600"/>
            <a:ext cx="7772400" cy="838200"/>
          </a:xfrm>
          <a:effectLst>
            <a:outerShdw dist="107763" dir="2700000" algn="ctr" rotWithShape="0">
              <a:srgbClr val="FF9900"/>
            </a:outerShdw>
          </a:effectLst>
        </p:spPr>
        <p:txBody>
          <a:bodyPr>
            <a:normAutofit/>
          </a:bodyPr>
          <a:lstStyle/>
          <a:p>
            <a:r>
              <a:rPr lang="en-GB" sz="4000" dirty="0">
                <a:solidFill>
                  <a:schemeClr val="tx2"/>
                </a:solidFill>
                <a:latin typeface="Impact" pitchFamily="34" charset="0"/>
              </a:rPr>
              <a:t>Beta-plus Radiation</a:t>
            </a:r>
          </a:p>
        </p:txBody>
      </p:sp>
      <p:sp>
        <p:nvSpPr>
          <p:cNvPr id="13315" name="Rectangle 3"/>
          <p:cNvSpPr>
            <a:spLocks noGrp="1" noChangeArrowheads="1"/>
          </p:cNvSpPr>
          <p:nvPr>
            <p:ph type="subTitle" idx="1"/>
          </p:nvPr>
        </p:nvSpPr>
        <p:spPr>
          <a:xfrm>
            <a:off x="1600200" y="1295400"/>
            <a:ext cx="5943600" cy="762000"/>
          </a:xfrm>
        </p:spPr>
        <p:txBody>
          <a:bodyPr>
            <a:normAutofit fontScale="70000" lnSpcReduction="20000"/>
          </a:bodyPr>
          <a:lstStyle/>
          <a:p>
            <a:pPr algn="l"/>
            <a:r>
              <a:rPr lang="en-GB" sz="3600" b="1" dirty="0">
                <a:solidFill>
                  <a:schemeClr val="tx1"/>
                </a:solidFill>
                <a:latin typeface="Symbol" pitchFamily="18" charset="2"/>
              </a:rPr>
              <a:t>b</a:t>
            </a:r>
            <a:r>
              <a:rPr lang="en-GB" sz="3600" b="1" baseline="30000" dirty="0">
                <a:solidFill>
                  <a:schemeClr val="tx1"/>
                </a:solidFill>
                <a:latin typeface="Bright" pitchFamily="34" charset="0"/>
              </a:rPr>
              <a:t>+</a:t>
            </a:r>
            <a:r>
              <a:rPr lang="en-GB" sz="3600" b="1" dirty="0">
                <a:solidFill>
                  <a:schemeClr val="tx1"/>
                </a:solidFill>
                <a:latin typeface="Bright" pitchFamily="34" charset="0"/>
              </a:rPr>
              <a:t> </a:t>
            </a:r>
            <a:r>
              <a:rPr lang="en-GB" sz="3600" b="1" dirty="0" smtClean="0">
                <a:solidFill>
                  <a:schemeClr val="tx1"/>
                </a:solidFill>
                <a:latin typeface="Bright" pitchFamily="34" charset="0"/>
              </a:rPr>
              <a:t>particles (positron) </a:t>
            </a:r>
            <a:r>
              <a:rPr lang="en-GB" sz="3600" b="1" dirty="0">
                <a:solidFill>
                  <a:schemeClr val="tx1"/>
                </a:solidFill>
                <a:latin typeface="Bright" pitchFamily="34" charset="0"/>
              </a:rPr>
              <a:t>are positrons</a:t>
            </a:r>
            <a:endParaRPr lang="en-GB" sz="3600" b="1" dirty="0">
              <a:solidFill>
                <a:schemeClr val="tx1"/>
              </a:solidFill>
              <a:latin typeface="Symbol" pitchFamily="18" charset="2"/>
            </a:endParaRPr>
          </a:p>
        </p:txBody>
      </p:sp>
      <p:pic>
        <p:nvPicPr>
          <p:cNvPr id="13318" name="Picture 6" descr="C:\My Documents\My Pictures\betaplusdecay.gif"/>
          <p:cNvPicPr>
            <a:picLocks noChangeAspect="1" noChangeArrowheads="1"/>
          </p:cNvPicPr>
          <p:nvPr/>
        </p:nvPicPr>
        <p:blipFill>
          <a:blip r:embed="rId2" cstate="print"/>
          <a:srcRect/>
          <a:stretch>
            <a:fillRect/>
          </a:stretch>
        </p:blipFill>
        <p:spPr bwMode="auto">
          <a:xfrm>
            <a:off x="1295400" y="2057400"/>
            <a:ext cx="6324600" cy="45053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checkerboard(across)">
                                      <p:cBhvr>
                                        <p:cTn id="7" dur="500"/>
                                        <p:tgtEl>
                                          <p:spTgt spid="13315">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13318"/>
                                        </p:tgtEl>
                                        <p:attrNameLst>
                                          <p:attrName>style.visibility</p:attrName>
                                        </p:attrNameLst>
                                      </p:cBhvr>
                                      <p:to>
                                        <p:strVal val="visible"/>
                                      </p:to>
                                    </p:set>
                                    <p:animEffect transition="in" filter="checkerboard(across)">
                                      <p:cBhvr>
                                        <p:cTn id="11" dur="500"/>
                                        <p:tgtEl>
                                          <p:spTgt spid="13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advAuto="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09600" y="228600"/>
            <a:ext cx="7772400" cy="838200"/>
          </a:xfrm>
          <a:effectLst>
            <a:outerShdw dist="107763" dir="2700000" algn="ctr" rotWithShape="0">
              <a:srgbClr val="FF9900"/>
            </a:outerShdw>
          </a:effectLst>
        </p:spPr>
        <p:txBody>
          <a:bodyPr>
            <a:normAutofit/>
          </a:bodyPr>
          <a:lstStyle/>
          <a:p>
            <a:r>
              <a:rPr lang="en-GB" sz="4000" dirty="0">
                <a:solidFill>
                  <a:schemeClr val="tx2"/>
                </a:solidFill>
                <a:latin typeface="Impact" pitchFamily="34" charset="0"/>
              </a:rPr>
              <a:t>Beta-plus Radiation</a:t>
            </a:r>
          </a:p>
        </p:txBody>
      </p:sp>
      <p:sp>
        <p:nvSpPr>
          <p:cNvPr id="14339" name="Rectangle 3"/>
          <p:cNvSpPr>
            <a:spLocks noGrp="1" noChangeArrowheads="1"/>
          </p:cNvSpPr>
          <p:nvPr>
            <p:ph type="subTitle" idx="1"/>
          </p:nvPr>
        </p:nvSpPr>
        <p:spPr>
          <a:xfrm>
            <a:off x="304800" y="1295400"/>
            <a:ext cx="8458200" cy="762000"/>
          </a:xfrm>
        </p:spPr>
        <p:txBody>
          <a:bodyPr/>
          <a:lstStyle/>
          <a:p>
            <a:pPr algn="l"/>
            <a:r>
              <a:rPr lang="en-GB" sz="3600" b="1" dirty="0">
                <a:solidFill>
                  <a:schemeClr val="tx1"/>
                </a:solidFill>
                <a:latin typeface="Symbol" pitchFamily="18" charset="2"/>
              </a:rPr>
              <a:t>b</a:t>
            </a:r>
            <a:r>
              <a:rPr lang="en-GB" sz="3600" b="1" baseline="30000" dirty="0">
                <a:solidFill>
                  <a:schemeClr val="tx1"/>
                </a:solidFill>
                <a:latin typeface="Bright" pitchFamily="34" charset="0"/>
              </a:rPr>
              <a:t>+</a:t>
            </a:r>
            <a:r>
              <a:rPr lang="en-GB" sz="3600" b="1" dirty="0">
                <a:solidFill>
                  <a:schemeClr val="tx1"/>
                </a:solidFill>
                <a:latin typeface="Bright" pitchFamily="34" charset="0"/>
              </a:rPr>
              <a:t> is produced when a proton decays</a:t>
            </a:r>
            <a:endParaRPr lang="en-GB" sz="3600" b="1" dirty="0">
              <a:solidFill>
                <a:schemeClr val="tx1"/>
              </a:solidFill>
              <a:latin typeface="Symbol" pitchFamily="18" charset="2"/>
            </a:endParaRPr>
          </a:p>
        </p:txBody>
      </p:sp>
      <p:sp>
        <p:nvSpPr>
          <p:cNvPr id="14340" name="Text Box 4"/>
          <p:cNvSpPr txBox="1">
            <a:spLocks noChangeArrowheads="1"/>
          </p:cNvSpPr>
          <p:nvPr/>
        </p:nvSpPr>
        <p:spPr bwMode="auto">
          <a:xfrm>
            <a:off x="381000" y="3505200"/>
            <a:ext cx="8245475" cy="954107"/>
          </a:xfrm>
          <a:prstGeom prst="rect">
            <a:avLst/>
          </a:prstGeom>
          <a:noFill/>
          <a:ln w="9525">
            <a:noFill/>
            <a:miter lim="800000"/>
            <a:headEnd/>
            <a:tailEnd/>
          </a:ln>
          <a:effectLst/>
        </p:spPr>
        <p:txBody>
          <a:bodyPr>
            <a:spAutoFit/>
          </a:bodyPr>
          <a:lstStyle/>
          <a:p>
            <a:r>
              <a:rPr lang="en-GB" sz="2800" b="1" dirty="0">
                <a:latin typeface="Bright" pitchFamily="34" charset="0"/>
              </a:rPr>
              <a:t>The surplus mass is released as kinetic energy in the </a:t>
            </a:r>
            <a:r>
              <a:rPr lang="en-GB" sz="2800" b="1" dirty="0">
                <a:latin typeface="Symbol" pitchFamily="18" charset="2"/>
              </a:rPr>
              <a:t>b</a:t>
            </a:r>
            <a:r>
              <a:rPr lang="en-GB" sz="2800" b="1" baseline="30000" dirty="0">
                <a:latin typeface="Bright" pitchFamily="34" charset="0"/>
              </a:rPr>
              <a:t>+</a:t>
            </a:r>
            <a:r>
              <a:rPr lang="en-GB" sz="2800" b="1" dirty="0">
                <a:latin typeface="Bright" pitchFamily="34" charset="0"/>
              </a:rPr>
              <a:t> and as a neutrino</a:t>
            </a:r>
          </a:p>
        </p:txBody>
      </p:sp>
      <p:pic>
        <p:nvPicPr>
          <p:cNvPr id="14341" name="Picture 5" descr="C:\My Documents\My Pictures\betaplusmade.bmp"/>
          <p:cNvPicPr>
            <a:picLocks noChangeAspect="1" noChangeArrowheads="1"/>
          </p:cNvPicPr>
          <p:nvPr/>
        </p:nvPicPr>
        <p:blipFill>
          <a:blip r:embed="rId2" cstate="print"/>
          <a:srcRect/>
          <a:stretch>
            <a:fillRect/>
          </a:stretch>
        </p:blipFill>
        <p:spPr bwMode="auto">
          <a:xfrm>
            <a:off x="1600200" y="2057400"/>
            <a:ext cx="5934075" cy="1595438"/>
          </a:xfrm>
          <a:prstGeom prst="rect">
            <a:avLst/>
          </a:prstGeom>
          <a:noFill/>
        </p:spPr>
      </p:pic>
      <p:sp>
        <p:nvSpPr>
          <p:cNvPr id="6" name="TextBox 5"/>
          <p:cNvSpPr txBox="1"/>
          <p:nvPr/>
        </p:nvSpPr>
        <p:spPr>
          <a:xfrm>
            <a:off x="533400" y="4648200"/>
            <a:ext cx="8382000" cy="1015663"/>
          </a:xfrm>
          <a:prstGeom prst="rect">
            <a:avLst/>
          </a:prstGeom>
          <a:noFill/>
        </p:spPr>
        <p:txBody>
          <a:bodyPr wrap="square" rtlCol="0">
            <a:spAutoFit/>
          </a:bodyPr>
          <a:lstStyle/>
          <a:p>
            <a:r>
              <a:rPr lang="en-US" sz="2000" b="1" dirty="0" smtClean="0"/>
              <a:t>Beta particles are not effective as alpha particles  in producing ion pairs because of their small mass. Beta emission is </a:t>
            </a:r>
            <a:r>
              <a:rPr lang="en-US" sz="2000" b="1" dirty="0" err="1" smtClean="0"/>
              <a:t>characterised</a:t>
            </a:r>
            <a:r>
              <a:rPr lang="en-US" sz="2000" b="1" dirty="0" smtClean="0"/>
              <a:t> by production of particles with continuous spectrum.</a:t>
            </a:r>
            <a:endParaRPr lang="en-IN"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checkerboard(across)">
                                      <p:cBhvr>
                                        <p:cTn id="7" dur="500"/>
                                        <p:tgtEl>
                                          <p:spTgt spid="14339">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14341"/>
                                        </p:tgtEl>
                                        <p:attrNameLst>
                                          <p:attrName>style.visibility</p:attrName>
                                        </p:attrNameLst>
                                      </p:cBhvr>
                                      <p:to>
                                        <p:strVal val="visible"/>
                                      </p:to>
                                    </p:set>
                                    <p:animEffect transition="in" filter="checkerboard(across)">
                                      <p:cBhvr>
                                        <p:cTn id="11" dur="500"/>
                                        <p:tgtEl>
                                          <p:spTgt spid="14341"/>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14340"/>
                                        </p:tgtEl>
                                        <p:attrNameLst>
                                          <p:attrName>style.visibility</p:attrName>
                                        </p:attrNameLst>
                                      </p:cBhvr>
                                      <p:to>
                                        <p:strVal val="visible"/>
                                      </p:to>
                                    </p:set>
                                    <p:animEffect transition="in" filter="checkerboard(across)">
                                      <p:cBhvr>
                                        <p:cTn id="16"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advAuto="0"/>
      <p:bldP spid="14340"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1295400"/>
            <a:ext cx="8305800" cy="2590800"/>
          </a:xfrm>
        </p:spPr>
        <p:txBody>
          <a:bodyPr>
            <a:noAutofit/>
          </a:bodyPr>
          <a:lstStyle/>
          <a:p>
            <a:pPr algn="just">
              <a:lnSpc>
                <a:spcPct val="170000"/>
              </a:lnSpc>
              <a:buFont typeface="Arial" pitchFamily="34" charset="0"/>
              <a:buChar char="•"/>
            </a:pPr>
            <a:r>
              <a:rPr lang="en-IE" sz="2400" dirty="0" smtClean="0">
                <a:solidFill>
                  <a:schemeClr val="tx2"/>
                </a:solidFill>
              </a:rPr>
              <a:t>An analytical method in which one reactant (the </a:t>
            </a:r>
            <a:r>
              <a:rPr lang="en-IE" sz="2400" dirty="0" err="1" smtClean="0">
                <a:solidFill>
                  <a:schemeClr val="tx2"/>
                </a:solidFill>
              </a:rPr>
              <a:t>titrant</a:t>
            </a:r>
            <a:r>
              <a:rPr lang="en-IE" sz="2400" dirty="0" smtClean="0">
                <a:solidFill>
                  <a:schemeClr val="tx2"/>
                </a:solidFill>
              </a:rPr>
              <a:t>) is added continuously or stepwise to an adiabatic vessel containing another reactant. </a:t>
            </a:r>
          </a:p>
          <a:p>
            <a:pPr algn="just">
              <a:lnSpc>
                <a:spcPct val="170000"/>
              </a:lnSpc>
            </a:pPr>
            <a:endParaRPr lang="en-IE" sz="2400" dirty="0" smtClean="0">
              <a:solidFill>
                <a:schemeClr val="tx2"/>
              </a:solidFill>
            </a:endParaRPr>
          </a:p>
          <a:p>
            <a:pPr algn="just">
              <a:lnSpc>
                <a:spcPct val="170000"/>
              </a:lnSpc>
            </a:pPr>
            <a:endParaRPr lang="en-IE" sz="2400" dirty="0">
              <a:solidFill>
                <a:schemeClr val="tx2"/>
              </a:solidFill>
            </a:endParaRPr>
          </a:p>
        </p:txBody>
      </p:sp>
      <p:sp>
        <p:nvSpPr>
          <p:cNvPr id="4" name="TextBox 3"/>
          <p:cNvSpPr txBox="1"/>
          <p:nvPr/>
        </p:nvSpPr>
        <p:spPr>
          <a:xfrm>
            <a:off x="1143000" y="304800"/>
            <a:ext cx="6781800" cy="646331"/>
          </a:xfrm>
          <a:prstGeom prst="rect">
            <a:avLst/>
          </a:prstGeom>
          <a:noFill/>
        </p:spPr>
        <p:txBody>
          <a:bodyPr wrap="square" rtlCol="0">
            <a:spAutoFit/>
          </a:bodyPr>
          <a:lstStyle/>
          <a:p>
            <a:r>
              <a:rPr lang="en-IE" sz="3600" dirty="0" smtClean="0"/>
              <a:t>Thermometric Titrations</a:t>
            </a:r>
            <a:endParaRPr lang="en-IE" sz="3600" dirty="0"/>
          </a:p>
        </p:txBody>
      </p:sp>
      <p:sp>
        <p:nvSpPr>
          <p:cNvPr id="5" name="Rectangle 4"/>
          <p:cNvSpPr/>
          <p:nvPr/>
        </p:nvSpPr>
        <p:spPr>
          <a:xfrm>
            <a:off x="1676400" y="3352800"/>
            <a:ext cx="6858000" cy="3046988"/>
          </a:xfrm>
          <a:prstGeom prst="rect">
            <a:avLst/>
          </a:prstGeom>
        </p:spPr>
        <p:txBody>
          <a:bodyPr wrap="square">
            <a:spAutoFit/>
          </a:bodyPr>
          <a:lstStyle/>
          <a:p>
            <a:pPr>
              <a:buFont typeface="Arial" pitchFamily="34" charset="0"/>
              <a:buChar char="•"/>
            </a:pPr>
            <a:r>
              <a:rPr lang="en-IE" sz="2400" dirty="0" err="1" smtClean="0"/>
              <a:t>Titrant</a:t>
            </a:r>
            <a:r>
              <a:rPr lang="en-IE" sz="2400" dirty="0" smtClean="0"/>
              <a:t> is added at a known constant rate to a </a:t>
            </a:r>
            <a:r>
              <a:rPr lang="en-IE" sz="2400" dirty="0" err="1" smtClean="0"/>
              <a:t>titrand</a:t>
            </a:r>
            <a:r>
              <a:rPr lang="en-IE" sz="2400" dirty="0" smtClean="0"/>
              <a:t> until the completion of the reaction </a:t>
            </a:r>
            <a:r>
              <a:rPr lang="en-IE" sz="2400" b="1" dirty="0" smtClean="0"/>
              <a:t>is indicated by a change in temperature.</a:t>
            </a:r>
          </a:p>
          <a:p>
            <a:endParaRPr lang="en-IE" sz="2400" b="1" dirty="0" smtClean="0"/>
          </a:p>
          <a:p>
            <a:pPr>
              <a:buFont typeface="Arial" pitchFamily="34" charset="0"/>
              <a:buChar char="•"/>
            </a:pPr>
            <a:r>
              <a:rPr lang="en-IE" sz="2400" dirty="0" smtClean="0"/>
              <a:t>The </a:t>
            </a:r>
            <a:r>
              <a:rPr lang="en-IE" sz="2400" b="1" dirty="0" smtClean="0"/>
              <a:t>enthalpy change(s</a:t>
            </a:r>
            <a:r>
              <a:rPr lang="en-IE" sz="2400" dirty="0" smtClean="0"/>
              <a:t>) of the ensuing reaction(s) causes a temperature change which, when plotted versus volume of </a:t>
            </a:r>
            <a:r>
              <a:rPr lang="en-IE" sz="2400" dirty="0" err="1" smtClean="0"/>
              <a:t>titrant</a:t>
            </a:r>
            <a:r>
              <a:rPr lang="en-IE" sz="2400" dirty="0" smtClean="0"/>
              <a:t>, may be used to find the titration endpoint(s).</a:t>
            </a:r>
            <a:endParaRPr lang="en-IE"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09600" y="228600"/>
            <a:ext cx="7772400" cy="838200"/>
          </a:xfrm>
          <a:effectLst>
            <a:outerShdw dist="107763" dir="2700000" algn="ctr" rotWithShape="0">
              <a:srgbClr val="FF9900"/>
            </a:outerShdw>
          </a:effectLst>
        </p:spPr>
        <p:txBody>
          <a:bodyPr>
            <a:normAutofit/>
          </a:bodyPr>
          <a:lstStyle/>
          <a:p>
            <a:r>
              <a:rPr lang="en-GB" sz="4000" dirty="0">
                <a:solidFill>
                  <a:schemeClr val="tx2"/>
                </a:solidFill>
                <a:latin typeface="Impact" pitchFamily="34" charset="0"/>
              </a:rPr>
              <a:t>Gamma Radiation</a:t>
            </a:r>
          </a:p>
        </p:txBody>
      </p:sp>
      <p:sp>
        <p:nvSpPr>
          <p:cNvPr id="10243" name="Rectangle 3"/>
          <p:cNvSpPr>
            <a:spLocks noGrp="1" noChangeArrowheads="1"/>
          </p:cNvSpPr>
          <p:nvPr>
            <p:ph type="subTitle" idx="1"/>
          </p:nvPr>
        </p:nvSpPr>
        <p:spPr>
          <a:xfrm>
            <a:off x="381000" y="1066800"/>
            <a:ext cx="8382000" cy="1143000"/>
          </a:xfrm>
        </p:spPr>
        <p:txBody>
          <a:bodyPr>
            <a:normAutofit lnSpcReduction="10000"/>
          </a:bodyPr>
          <a:lstStyle/>
          <a:p>
            <a:pPr algn="l"/>
            <a:r>
              <a:rPr lang="en-GB" sz="3600" b="1" dirty="0">
                <a:solidFill>
                  <a:schemeClr val="tx1"/>
                </a:solidFill>
                <a:latin typeface="Bright" pitchFamily="34" charset="0"/>
              </a:rPr>
              <a:t>Gamma rays are a form of electro-magnetic radiation</a:t>
            </a:r>
            <a:endParaRPr lang="en-GB" sz="3600" b="1" dirty="0">
              <a:solidFill>
                <a:schemeClr val="tx1"/>
              </a:solidFill>
              <a:latin typeface="Symbol" pitchFamily="18" charset="2"/>
            </a:endParaRPr>
          </a:p>
        </p:txBody>
      </p:sp>
      <p:pic>
        <p:nvPicPr>
          <p:cNvPr id="10245" name="Picture 5" descr="C:\My Documents\My Pictures\gamma.gif"/>
          <p:cNvPicPr>
            <a:picLocks noChangeAspect="1" noChangeArrowheads="1"/>
          </p:cNvPicPr>
          <p:nvPr/>
        </p:nvPicPr>
        <p:blipFill>
          <a:blip r:embed="rId2" cstate="print"/>
          <a:srcRect/>
          <a:stretch>
            <a:fillRect/>
          </a:stretch>
        </p:blipFill>
        <p:spPr bwMode="auto">
          <a:xfrm>
            <a:off x="457200" y="2286000"/>
            <a:ext cx="8229600" cy="35385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checkerboard(across)">
                                      <p:cBhvr>
                                        <p:cTn id="7" dur="500"/>
                                        <p:tgtEl>
                                          <p:spTgt spid="10243">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10245"/>
                                        </p:tgtEl>
                                        <p:attrNameLst>
                                          <p:attrName>style.visibility</p:attrName>
                                        </p:attrNameLst>
                                      </p:cBhvr>
                                      <p:to>
                                        <p:strVal val="visible"/>
                                      </p:to>
                                    </p:set>
                                    <p:animEffect transition="in" filter="checkerboard(across)">
                                      <p:cBhvr>
                                        <p:cTn id="11" dur="5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advAuto="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09600" y="228600"/>
            <a:ext cx="7772400" cy="838200"/>
          </a:xfrm>
          <a:effectLst/>
        </p:spPr>
        <p:txBody>
          <a:bodyPr>
            <a:normAutofit fontScale="90000"/>
          </a:bodyPr>
          <a:lstStyle/>
          <a:p>
            <a:r>
              <a:rPr lang="en-GB" sz="5400" dirty="0">
                <a:solidFill>
                  <a:schemeClr val="tx2"/>
                </a:solidFill>
                <a:latin typeface="Impact" pitchFamily="34" charset="0"/>
              </a:rPr>
              <a:t>Gamma Radiation</a:t>
            </a:r>
          </a:p>
        </p:txBody>
      </p:sp>
      <p:sp>
        <p:nvSpPr>
          <p:cNvPr id="11267" name="Rectangle 3"/>
          <p:cNvSpPr>
            <a:spLocks noGrp="1" noChangeArrowheads="1"/>
          </p:cNvSpPr>
          <p:nvPr>
            <p:ph type="subTitle" idx="1"/>
          </p:nvPr>
        </p:nvSpPr>
        <p:spPr>
          <a:xfrm>
            <a:off x="533400" y="1752600"/>
            <a:ext cx="7924800" cy="3962400"/>
          </a:xfrm>
        </p:spPr>
        <p:txBody>
          <a:bodyPr>
            <a:normAutofit fontScale="92500" lnSpcReduction="20000"/>
          </a:bodyPr>
          <a:lstStyle/>
          <a:p>
            <a:pPr algn="l">
              <a:lnSpc>
                <a:spcPct val="160000"/>
              </a:lnSpc>
              <a:buFont typeface="Symbol" pitchFamily="18" charset="2"/>
              <a:buNone/>
            </a:pPr>
            <a:r>
              <a:rPr lang="en-GB" sz="3600" b="1" dirty="0">
                <a:solidFill>
                  <a:schemeClr val="tx1"/>
                </a:solidFill>
                <a:latin typeface="Symbol" pitchFamily="18" charset="2"/>
              </a:rPr>
              <a:t>g</a:t>
            </a:r>
            <a:r>
              <a:rPr lang="en-GB" sz="3600" b="1" dirty="0">
                <a:solidFill>
                  <a:schemeClr val="tx1"/>
                </a:solidFill>
                <a:latin typeface="Bright" pitchFamily="34" charset="0"/>
              </a:rPr>
              <a:t> release is often associated with </a:t>
            </a:r>
            <a:r>
              <a:rPr lang="en-GB" sz="3600" b="1" dirty="0">
                <a:solidFill>
                  <a:schemeClr val="tx1"/>
                </a:solidFill>
                <a:latin typeface="Symbol" pitchFamily="18" charset="2"/>
              </a:rPr>
              <a:t>a</a:t>
            </a:r>
            <a:r>
              <a:rPr lang="en-GB" sz="3600" b="1" dirty="0">
                <a:solidFill>
                  <a:schemeClr val="tx1"/>
                </a:solidFill>
                <a:latin typeface="Bright" pitchFamily="34" charset="0"/>
              </a:rPr>
              <a:t> or </a:t>
            </a:r>
            <a:r>
              <a:rPr lang="en-GB" sz="3600" b="1" dirty="0">
                <a:solidFill>
                  <a:schemeClr val="tx1"/>
                </a:solidFill>
                <a:latin typeface="Symbol" pitchFamily="18" charset="2"/>
              </a:rPr>
              <a:t>b </a:t>
            </a:r>
            <a:r>
              <a:rPr lang="en-GB" sz="3600" b="1" dirty="0">
                <a:solidFill>
                  <a:schemeClr val="tx1"/>
                </a:solidFill>
                <a:latin typeface="Bright" pitchFamily="34" charset="0"/>
              </a:rPr>
              <a:t>decay</a:t>
            </a:r>
          </a:p>
          <a:p>
            <a:pPr algn="l">
              <a:lnSpc>
                <a:spcPct val="160000"/>
              </a:lnSpc>
              <a:buFont typeface="Symbol" pitchFamily="18" charset="2"/>
              <a:buNone/>
            </a:pPr>
            <a:r>
              <a:rPr lang="en-GB" sz="3600" b="1" dirty="0">
                <a:solidFill>
                  <a:schemeClr val="tx1"/>
                </a:solidFill>
                <a:latin typeface="Bright" pitchFamily="34" charset="0"/>
              </a:rPr>
              <a:t>Gamma rays remove energy from an unstable </a:t>
            </a:r>
            <a:r>
              <a:rPr lang="en-GB" sz="3600" b="1" dirty="0" smtClean="0">
                <a:solidFill>
                  <a:schemeClr val="tx1"/>
                </a:solidFill>
                <a:latin typeface="Bright" pitchFamily="34" charset="0"/>
              </a:rPr>
              <a:t>nucleus</a:t>
            </a:r>
          </a:p>
          <a:p>
            <a:pPr algn="l">
              <a:lnSpc>
                <a:spcPct val="160000"/>
              </a:lnSpc>
              <a:buFont typeface="Symbol" pitchFamily="18" charset="2"/>
              <a:buNone/>
            </a:pPr>
            <a:r>
              <a:rPr lang="en-GB" sz="3600" b="1" dirty="0" smtClean="0">
                <a:solidFill>
                  <a:schemeClr val="tx1"/>
                </a:solidFill>
                <a:latin typeface="Bright" pitchFamily="34" charset="0"/>
              </a:rPr>
              <a:t>It is a nuclear relaxation process</a:t>
            </a:r>
            <a:endParaRPr lang="en-GB" sz="3600" b="1" dirty="0">
              <a:solidFill>
                <a:schemeClr val="tx1"/>
              </a:solidFill>
              <a:latin typeface="Brigh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checkerboard(across)">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checkerboard(across)">
                                      <p:cBhvr>
                                        <p:cTn id="12" dur="500"/>
                                        <p:tgtEl>
                                          <p:spTgt spid="112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checkerboard(across)">
                                      <p:cBhvr>
                                        <p:cTn id="17" dur="500"/>
                                        <p:tgtEl>
                                          <p:spTgt spid="112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09600" y="304800"/>
            <a:ext cx="7620000" cy="533400"/>
          </a:xfrm>
          <a:prstGeom prst="rect">
            <a:avLst/>
          </a:prstGeom>
          <a:effectLst/>
        </p:spPr>
        <p:txBody>
          <a:bodyP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3600" dirty="0" smtClean="0">
                <a:solidFill>
                  <a:schemeClr val="tx2"/>
                </a:solidFill>
                <a:latin typeface="Impact" pitchFamily="34" charset="0"/>
                <a:ea typeface="+mj-ea"/>
                <a:cs typeface="+mj-cs"/>
              </a:rPr>
              <a:t>X-ray </a:t>
            </a:r>
            <a:r>
              <a:rPr lang="en-GB" sz="3600" dirty="0" err="1" smtClean="0">
                <a:solidFill>
                  <a:schemeClr val="tx2"/>
                </a:solidFill>
                <a:latin typeface="Impact" pitchFamily="34" charset="0"/>
                <a:ea typeface="+mj-ea"/>
                <a:cs typeface="+mj-cs"/>
              </a:rPr>
              <a:t>Emiss</a:t>
            </a:r>
            <a:r>
              <a:rPr kumimoji="0" lang="en-GB" sz="3600" b="0" i="0" u="none" strike="noStrike" kern="1200" cap="none" spc="0" normalizeH="0" baseline="0" noProof="0" dirty="0" smtClean="0">
                <a:ln>
                  <a:noFill/>
                </a:ln>
                <a:solidFill>
                  <a:schemeClr val="tx2"/>
                </a:solidFill>
                <a:effectLst/>
                <a:uLnTx/>
                <a:uFillTx/>
                <a:latin typeface="Impact" pitchFamily="34" charset="0"/>
                <a:ea typeface="+mj-ea"/>
                <a:cs typeface="+mj-cs"/>
              </a:rPr>
              <a:t>ion</a:t>
            </a:r>
            <a:endParaRPr kumimoji="0" lang="en-GB" sz="3600" b="0" i="0" u="none" strike="noStrike" kern="1200" cap="none" spc="0" normalizeH="0" baseline="0" noProof="0" dirty="0">
              <a:ln>
                <a:noFill/>
              </a:ln>
              <a:solidFill>
                <a:schemeClr val="tx2"/>
              </a:solidFill>
              <a:effectLst/>
              <a:uLnTx/>
              <a:uFillTx/>
              <a:latin typeface="Impact" pitchFamily="34" charset="0"/>
              <a:ea typeface="+mj-ea"/>
              <a:cs typeface="+mj-cs"/>
            </a:endParaRPr>
          </a:p>
        </p:txBody>
      </p:sp>
      <p:sp>
        <p:nvSpPr>
          <p:cNvPr id="3" name="Rectangle 3"/>
          <p:cNvSpPr txBox="1">
            <a:spLocks noChangeArrowheads="1"/>
          </p:cNvSpPr>
          <p:nvPr/>
        </p:nvSpPr>
        <p:spPr>
          <a:xfrm>
            <a:off x="304800" y="1295400"/>
            <a:ext cx="8458200" cy="19050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Symbol" pitchFamily="18" charset="2"/>
              <a:buNone/>
              <a:tabLst/>
              <a:defRPr/>
            </a:pPr>
            <a:endParaRPr kumimoji="0" lang="en-GB" sz="3600" b="1" i="0" u="none" strike="noStrike" kern="1200" cap="none" spc="0" normalizeH="0" baseline="0" noProof="0" dirty="0" smtClean="0">
              <a:ln>
                <a:noFill/>
              </a:ln>
              <a:solidFill>
                <a:srgbClr val="FFCC00"/>
              </a:solidFill>
              <a:effectLst/>
              <a:uLnTx/>
              <a:uFillTx/>
              <a:latin typeface="Bright" pitchFamily="34" charset="0"/>
              <a:ea typeface="+mn-ea"/>
              <a:cs typeface="+mn-cs"/>
            </a:endParaRPr>
          </a:p>
        </p:txBody>
      </p:sp>
      <p:sp>
        <p:nvSpPr>
          <p:cNvPr id="5" name="Rectangle 3"/>
          <p:cNvSpPr txBox="1">
            <a:spLocks noChangeArrowheads="1"/>
          </p:cNvSpPr>
          <p:nvPr/>
        </p:nvSpPr>
        <p:spPr>
          <a:xfrm>
            <a:off x="228600" y="762000"/>
            <a:ext cx="8458200" cy="1219200"/>
          </a:xfrm>
          <a:prstGeom prst="rect">
            <a:avLst/>
          </a:prstGeom>
        </p:spPr>
        <p:txBody>
          <a:bodyPr/>
          <a:lstStyle/>
          <a:p>
            <a:pPr marL="342900" marR="0" lvl="0" indent="-342900" algn="just" defTabSz="914400" rtl="0" eaLnBrk="1" fontAlgn="auto" latinLnBrk="0" hangingPunct="1">
              <a:lnSpc>
                <a:spcPct val="150000"/>
              </a:lnSpc>
              <a:spcBef>
                <a:spcPct val="20000"/>
              </a:spcBef>
              <a:spcAft>
                <a:spcPts val="0"/>
              </a:spcAft>
              <a:buClrTx/>
              <a:buSzTx/>
              <a:buFont typeface="Symbol" pitchFamily="18" charset="2"/>
              <a:buNone/>
              <a:tabLst/>
              <a:defRPr/>
            </a:pPr>
            <a:r>
              <a:rPr kumimoji="0" lang="en-GB" sz="2800" b="1" i="0" u="none" strike="noStrike" kern="1200" cap="none" spc="0" normalizeH="0" baseline="0" noProof="0" dirty="0" smtClean="0">
                <a:ln>
                  <a:noFill/>
                </a:ln>
                <a:effectLst/>
                <a:uLnTx/>
                <a:uFillTx/>
                <a:latin typeface="Bright" pitchFamily="34" charset="0"/>
                <a:ea typeface="+mn-ea"/>
                <a:cs typeface="+mn-cs"/>
              </a:rPr>
              <a:t>X</a:t>
            </a:r>
            <a:r>
              <a:rPr kumimoji="0" lang="en-GB" sz="2800" b="1" i="0" u="none" strike="noStrike" kern="1200" cap="none" spc="0" normalizeH="0" noProof="0" dirty="0" smtClean="0">
                <a:ln>
                  <a:noFill/>
                </a:ln>
                <a:effectLst/>
                <a:uLnTx/>
                <a:uFillTx/>
                <a:latin typeface="Bright" pitchFamily="34" charset="0"/>
                <a:ea typeface="+mn-ea"/>
                <a:cs typeface="+mn-cs"/>
              </a:rPr>
              <a:t> rays are formed from </a:t>
            </a:r>
          </a:p>
          <a:p>
            <a:pPr marL="342900" marR="0" lvl="0" indent="-342900" algn="just" defTabSz="914400" rtl="0" eaLnBrk="1" fontAlgn="auto" latinLnBrk="0" hangingPunct="1">
              <a:lnSpc>
                <a:spcPct val="150000"/>
              </a:lnSpc>
              <a:spcBef>
                <a:spcPct val="20000"/>
              </a:spcBef>
              <a:spcAft>
                <a:spcPts val="0"/>
              </a:spcAft>
              <a:buClrTx/>
              <a:buSzTx/>
              <a:buFont typeface="Arial" pitchFamily="34" charset="0"/>
              <a:buChar char="•"/>
              <a:tabLst/>
              <a:defRPr/>
            </a:pPr>
            <a:r>
              <a:rPr lang="en-GB" sz="2800" b="1" dirty="0" smtClean="0">
                <a:latin typeface="Bright" pitchFamily="34" charset="0"/>
              </a:rPr>
              <a:t>E</a:t>
            </a:r>
            <a:r>
              <a:rPr kumimoji="0" lang="en-GB" sz="2800" b="1" i="0" u="none" strike="noStrike" kern="1200" cap="none" spc="0" normalizeH="0" noProof="0" dirty="0" err="1" smtClean="0">
                <a:ln>
                  <a:noFill/>
                </a:ln>
                <a:effectLst/>
                <a:uLnTx/>
                <a:uFillTx/>
                <a:latin typeface="Bright" pitchFamily="34" charset="0"/>
                <a:ea typeface="+mn-ea"/>
                <a:cs typeface="+mn-cs"/>
              </a:rPr>
              <a:t>lectronic</a:t>
            </a:r>
            <a:r>
              <a:rPr kumimoji="0" lang="en-GB" sz="2800" b="1" i="0" u="none" strike="noStrike" kern="1200" cap="none" spc="0" normalizeH="0" noProof="0" dirty="0" smtClean="0">
                <a:ln>
                  <a:noFill/>
                </a:ln>
                <a:effectLst/>
                <a:uLnTx/>
                <a:uFillTx/>
                <a:latin typeface="Bright" pitchFamily="34" charset="0"/>
                <a:ea typeface="+mn-ea"/>
                <a:cs typeface="+mn-cs"/>
              </a:rPr>
              <a:t> transitions in which outer electrons fills the vacancies of inner shell electrons</a:t>
            </a:r>
          </a:p>
          <a:p>
            <a:pPr marL="342900" marR="0" lvl="0" indent="-342900" algn="just" defTabSz="914400" rtl="0" eaLnBrk="1" fontAlgn="auto" latinLnBrk="0" hangingPunct="1">
              <a:lnSpc>
                <a:spcPct val="150000"/>
              </a:lnSpc>
              <a:spcBef>
                <a:spcPct val="20000"/>
              </a:spcBef>
              <a:spcAft>
                <a:spcPts val="0"/>
              </a:spcAft>
              <a:buClrTx/>
              <a:buSzTx/>
              <a:buFont typeface="Arial" pitchFamily="34" charset="0"/>
              <a:buChar char="•"/>
              <a:tabLst/>
              <a:defRPr/>
            </a:pPr>
            <a:r>
              <a:rPr lang="en-GB" sz="2400" b="1" dirty="0" smtClean="0">
                <a:latin typeface="Bright" pitchFamily="34" charset="0"/>
              </a:rPr>
              <a:t>Internal conversion – electromagnetic interaction </a:t>
            </a:r>
            <a:r>
              <a:rPr lang="en-GB" sz="2400" b="1" dirty="0" err="1" smtClean="0">
                <a:latin typeface="Bright" pitchFamily="34" charset="0"/>
              </a:rPr>
              <a:t>btwn</a:t>
            </a:r>
            <a:r>
              <a:rPr lang="en-GB" sz="2400" b="1" dirty="0" smtClean="0">
                <a:latin typeface="Bright" pitchFamily="34" charset="0"/>
              </a:rPr>
              <a:t> an excited nucleus and an extra nuclear electron results in the ejection of electron with a KE, which creates a vacancy and this vacancy is filled by X-ray emission</a:t>
            </a:r>
          </a:p>
          <a:p>
            <a:pPr marL="342900" marR="0" lvl="0" indent="-342900" algn="just" defTabSz="914400" rtl="0" eaLnBrk="1" fontAlgn="auto" latinLnBrk="0" hangingPunct="1">
              <a:lnSpc>
                <a:spcPct val="150000"/>
              </a:lnSpc>
              <a:spcBef>
                <a:spcPct val="20000"/>
              </a:spcBef>
              <a:spcAft>
                <a:spcPts val="0"/>
              </a:spcAft>
              <a:buClrTx/>
              <a:buSzTx/>
              <a:buFont typeface="Arial" pitchFamily="34" charset="0"/>
              <a:buChar char="•"/>
              <a:tabLst/>
              <a:defRPr/>
            </a:pPr>
            <a:r>
              <a:rPr lang="en-GB" sz="2800" b="1" dirty="0" smtClean="0">
                <a:latin typeface="Bright" pitchFamily="34" charset="0"/>
              </a:rPr>
              <a:t>It is an Electronic relaxation process</a:t>
            </a:r>
            <a:endParaRPr lang="en-GB" sz="2800" b="1" dirty="0" smtClean="0">
              <a:latin typeface="Symbol" pitchFamily="18" charset="2"/>
            </a:endParaRPr>
          </a:p>
          <a:p>
            <a:pPr marL="342900" marR="0" lvl="0" indent="-342900" algn="just" defTabSz="914400" rtl="0" eaLnBrk="1" fontAlgn="auto" latinLnBrk="0" hangingPunct="1">
              <a:lnSpc>
                <a:spcPct val="150000"/>
              </a:lnSpc>
              <a:spcBef>
                <a:spcPct val="20000"/>
              </a:spcBef>
              <a:spcAft>
                <a:spcPts val="0"/>
              </a:spcAft>
              <a:buClrTx/>
              <a:buSzTx/>
              <a:buFont typeface="Symbol" pitchFamily="18" charset="2"/>
              <a:buNone/>
              <a:tabLst/>
              <a:defRPr/>
            </a:pPr>
            <a:endParaRPr kumimoji="0" lang="en-GB" sz="2800" b="1" i="0" u="none" strike="noStrike" kern="1200" cap="none" spc="0" normalizeH="0" baseline="0" noProof="0" dirty="0" smtClean="0">
              <a:ln>
                <a:noFill/>
              </a:ln>
              <a:effectLst/>
              <a:uLnTx/>
              <a:uFillTx/>
              <a:latin typeface="Bright"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5"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609600" y="228600"/>
            <a:ext cx="7772400" cy="838200"/>
          </a:xfrm>
          <a:effectLst/>
        </p:spPr>
        <p:txBody>
          <a:bodyPr>
            <a:normAutofit/>
          </a:bodyPr>
          <a:lstStyle/>
          <a:p>
            <a:r>
              <a:rPr lang="en-GB" sz="3600" dirty="0">
                <a:solidFill>
                  <a:schemeClr val="tx2"/>
                </a:solidFill>
                <a:latin typeface="Impact" pitchFamily="34" charset="0"/>
              </a:rPr>
              <a:t>Penetrating power</a:t>
            </a:r>
          </a:p>
        </p:txBody>
      </p:sp>
      <p:sp>
        <p:nvSpPr>
          <p:cNvPr id="15363" name="Rectangle 3"/>
          <p:cNvSpPr>
            <a:spLocks noGrp="1" noChangeArrowheads="1"/>
          </p:cNvSpPr>
          <p:nvPr>
            <p:ph type="subTitle" idx="1"/>
          </p:nvPr>
        </p:nvSpPr>
        <p:spPr>
          <a:xfrm>
            <a:off x="304800" y="1295400"/>
            <a:ext cx="8458200" cy="1905000"/>
          </a:xfrm>
        </p:spPr>
        <p:txBody>
          <a:bodyPr/>
          <a:lstStyle/>
          <a:p>
            <a:pPr algn="l">
              <a:buFont typeface="Symbol" pitchFamily="18" charset="2"/>
              <a:buNone/>
            </a:pPr>
            <a:r>
              <a:rPr lang="en-GB" sz="3600" b="1" dirty="0">
                <a:solidFill>
                  <a:schemeClr val="tx1"/>
                </a:solidFill>
                <a:latin typeface="Symbol" pitchFamily="18" charset="2"/>
              </a:rPr>
              <a:t>a</a:t>
            </a:r>
            <a:r>
              <a:rPr lang="en-GB" sz="3600" b="1" dirty="0">
                <a:solidFill>
                  <a:schemeClr val="tx1"/>
                </a:solidFill>
                <a:latin typeface="Bright" pitchFamily="34" charset="0"/>
              </a:rPr>
              <a:t> has a high mass</a:t>
            </a:r>
          </a:p>
          <a:p>
            <a:pPr algn="l">
              <a:buFont typeface="Symbol" pitchFamily="18" charset="2"/>
              <a:buNone/>
            </a:pPr>
            <a:r>
              <a:rPr lang="en-GB" sz="3600" b="1" dirty="0">
                <a:solidFill>
                  <a:schemeClr val="tx1"/>
                </a:solidFill>
                <a:latin typeface="Bright" pitchFamily="34" charset="0"/>
              </a:rPr>
              <a:t>It is stopped by a few centimetres of air</a:t>
            </a:r>
            <a:endParaRPr lang="en-GB" sz="3600" b="1" dirty="0">
              <a:solidFill>
                <a:schemeClr val="tx1"/>
              </a:solidFill>
              <a:latin typeface="Symbol" pitchFamily="18" charset="2"/>
            </a:endParaRPr>
          </a:p>
        </p:txBody>
      </p:sp>
      <p:sp>
        <p:nvSpPr>
          <p:cNvPr id="15366" name="Rectangle 6"/>
          <p:cNvSpPr>
            <a:spLocks noChangeArrowheads="1"/>
          </p:cNvSpPr>
          <p:nvPr/>
        </p:nvSpPr>
        <p:spPr bwMode="auto">
          <a:xfrm>
            <a:off x="304800" y="3124200"/>
            <a:ext cx="8458200" cy="1905000"/>
          </a:xfrm>
          <a:prstGeom prst="rect">
            <a:avLst/>
          </a:prstGeom>
          <a:noFill/>
          <a:ln w="9525">
            <a:noFill/>
            <a:miter lim="800000"/>
            <a:headEnd/>
            <a:tailEnd/>
          </a:ln>
          <a:effectLst/>
        </p:spPr>
        <p:txBody>
          <a:bodyPr/>
          <a:lstStyle/>
          <a:p>
            <a:pPr>
              <a:spcBef>
                <a:spcPct val="20000"/>
              </a:spcBef>
              <a:buFont typeface="Symbol" pitchFamily="18" charset="2"/>
              <a:buNone/>
            </a:pPr>
            <a:r>
              <a:rPr lang="en-GB" sz="3600" dirty="0">
                <a:latin typeface="Symbol" pitchFamily="18" charset="2"/>
              </a:rPr>
              <a:t>b</a:t>
            </a:r>
            <a:r>
              <a:rPr lang="en-GB" sz="3600" dirty="0">
                <a:latin typeface="Bright" pitchFamily="34" charset="0"/>
              </a:rPr>
              <a:t> has </a:t>
            </a:r>
            <a:r>
              <a:rPr lang="en-GB" sz="3600" b="1" dirty="0">
                <a:latin typeface="Bright" pitchFamily="34" charset="0"/>
              </a:rPr>
              <a:t>a small mass</a:t>
            </a:r>
          </a:p>
          <a:p>
            <a:pPr>
              <a:spcBef>
                <a:spcPct val="20000"/>
              </a:spcBef>
              <a:buFont typeface="Symbol" pitchFamily="18" charset="2"/>
              <a:buNone/>
            </a:pPr>
            <a:r>
              <a:rPr lang="en-GB" sz="3600" b="1" dirty="0">
                <a:latin typeface="Bright" pitchFamily="34" charset="0"/>
              </a:rPr>
              <a:t>It is stopped by a few millimetres of aluminium</a:t>
            </a:r>
            <a:endParaRPr lang="en-GB" sz="3600" b="1" dirty="0">
              <a:latin typeface="Symbol" pitchFamily="18" charset="2"/>
            </a:endParaRPr>
          </a:p>
        </p:txBody>
      </p:sp>
      <p:sp>
        <p:nvSpPr>
          <p:cNvPr id="15367" name="Rectangle 7"/>
          <p:cNvSpPr>
            <a:spLocks noChangeArrowheads="1"/>
          </p:cNvSpPr>
          <p:nvPr/>
        </p:nvSpPr>
        <p:spPr bwMode="auto">
          <a:xfrm>
            <a:off x="304800" y="4953000"/>
            <a:ext cx="8458200" cy="1524000"/>
          </a:xfrm>
          <a:prstGeom prst="rect">
            <a:avLst/>
          </a:prstGeom>
          <a:noFill/>
          <a:ln w="9525">
            <a:noFill/>
            <a:miter lim="800000"/>
            <a:headEnd/>
            <a:tailEnd/>
          </a:ln>
          <a:effectLst/>
        </p:spPr>
        <p:txBody>
          <a:bodyPr/>
          <a:lstStyle/>
          <a:p>
            <a:pPr>
              <a:spcBef>
                <a:spcPct val="20000"/>
              </a:spcBef>
              <a:buFont typeface="Symbol" pitchFamily="18" charset="2"/>
              <a:buNone/>
            </a:pPr>
            <a:r>
              <a:rPr lang="en-GB" sz="3600" b="1" dirty="0">
                <a:latin typeface="Symbol" pitchFamily="18" charset="2"/>
              </a:rPr>
              <a:t>g</a:t>
            </a:r>
            <a:r>
              <a:rPr lang="en-GB" sz="3600" b="1" dirty="0">
                <a:latin typeface="Bright" pitchFamily="34" charset="0"/>
              </a:rPr>
              <a:t> has zero mass</a:t>
            </a:r>
          </a:p>
          <a:p>
            <a:pPr>
              <a:spcBef>
                <a:spcPct val="20000"/>
              </a:spcBef>
              <a:buFont typeface="Symbol" pitchFamily="18" charset="2"/>
              <a:buNone/>
            </a:pPr>
            <a:r>
              <a:rPr lang="en-GB" sz="3600" b="1" dirty="0">
                <a:latin typeface="Bright" pitchFamily="34" charset="0"/>
              </a:rPr>
              <a:t>It is stopped by thick lead or concrete</a:t>
            </a:r>
            <a:endParaRPr lang="en-GB" sz="3600" b="1" dirty="0">
              <a:latin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checkerboard(across)">
                                      <p:cBhvr>
                                        <p:cTn id="7" dur="500"/>
                                        <p:tgtEl>
                                          <p:spTgt spid="1536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5366"/>
                                        </p:tgtEl>
                                        <p:attrNameLst>
                                          <p:attrName>style.visibility</p:attrName>
                                        </p:attrNameLst>
                                      </p:cBhvr>
                                      <p:to>
                                        <p:strVal val="visible"/>
                                      </p:to>
                                    </p:set>
                                    <p:animEffect transition="in" filter="checkerboard(across)">
                                      <p:cBhvr>
                                        <p:cTn id="12" dur="500"/>
                                        <p:tgtEl>
                                          <p:spTgt spid="1536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5367"/>
                                        </p:tgtEl>
                                        <p:attrNameLst>
                                          <p:attrName>style.visibility</p:attrName>
                                        </p:attrNameLst>
                                      </p:cBhvr>
                                      <p:to>
                                        <p:strVal val="visible"/>
                                      </p:to>
                                    </p:set>
                                    <p:animEffect transition="in" filter="checkerboard(across)">
                                      <p:cBhvr>
                                        <p:cTn id="17" dur="5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utoUpdateAnimBg="0"/>
      <p:bldP spid="15366" grpId="0" autoUpdateAnimBg="0"/>
      <p:bldP spid="15367"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09600" y="228600"/>
            <a:ext cx="7772400" cy="838200"/>
          </a:xfrm>
          <a:effectLst/>
        </p:spPr>
        <p:txBody>
          <a:bodyPr>
            <a:normAutofit/>
          </a:bodyPr>
          <a:lstStyle/>
          <a:p>
            <a:r>
              <a:rPr lang="en-GB" sz="3600" dirty="0">
                <a:solidFill>
                  <a:schemeClr val="tx2"/>
                </a:solidFill>
                <a:latin typeface="Impact" pitchFamily="34" charset="0"/>
              </a:rPr>
              <a:t>Penetrating power</a:t>
            </a:r>
          </a:p>
        </p:txBody>
      </p:sp>
      <p:sp>
        <p:nvSpPr>
          <p:cNvPr id="16387" name="Rectangle 3"/>
          <p:cNvSpPr>
            <a:spLocks noGrp="1" noChangeArrowheads="1"/>
          </p:cNvSpPr>
          <p:nvPr>
            <p:ph type="subTitle" idx="1"/>
          </p:nvPr>
        </p:nvSpPr>
        <p:spPr>
          <a:xfrm>
            <a:off x="304800" y="1295400"/>
            <a:ext cx="8458200" cy="1524000"/>
          </a:xfrm>
        </p:spPr>
        <p:txBody>
          <a:bodyPr/>
          <a:lstStyle/>
          <a:p>
            <a:pPr algn="l">
              <a:buFont typeface="Symbol" pitchFamily="18" charset="2"/>
              <a:buNone/>
            </a:pPr>
            <a:r>
              <a:rPr lang="en-GB" sz="3600" b="1" dirty="0">
                <a:solidFill>
                  <a:schemeClr val="tx1"/>
                </a:solidFill>
                <a:latin typeface="Symbol" pitchFamily="18" charset="2"/>
              </a:rPr>
              <a:t>a</a:t>
            </a:r>
            <a:r>
              <a:rPr lang="en-GB" sz="3600" b="1" dirty="0">
                <a:solidFill>
                  <a:schemeClr val="tx1"/>
                </a:solidFill>
                <a:latin typeface="Bright" pitchFamily="34" charset="0"/>
              </a:rPr>
              <a:t> has a high charge</a:t>
            </a:r>
          </a:p>
          <a:p>
            <a:pPr algn="l">
              <a:buFont typeface="Symbol" pitchFamily="18" charset="2"/>
              <a:buNone/>
            </a:pPr>
            <a:r>
              <a:rPr lang="en-GB" sz="3600" b="1" dirty="0">
                <a:solidFill>
                  <a:schemeClr val="tx1"/>
                </a:solidFill>
                <a:latin typeface="Bright" pitchFamily="34" charset="0"/>
              </a:rPr>
              <a:t>It is dangerous if swallowed</a:t>
            </a:r>
            <a:endParaRPr lang="en-GB" sz="3600" b="1" dirty="0">
              <a:solidFill>
                <a:schemeClr val="tx1"/>
              </a:solidFill>
              <a:latin typeface="Symbol" pitchFamily="18" charset="2"/>
            </a:endParaRPr>
          </a:p>
        </p:txBody>
      </p:sp>
      <p:sp>
        <p:nvSpPr>
          <p:cNvPr id="16388" name="Rectangle 4"/>
          <p:cNvSpPr>
            <a:spLocks noChangeArrowheads="1"/>
          </p:cNvSpPr>
          <p:nvPr/>
        </p:nvSpPr>
        <p:spPr bwMode="auto">
          <a:xfrm>
            <a:off x="381000" y="3048000"/>
            <a:ext cx="8458200" cy="1447800"/>
          </a:xfrm>
          <a:prstGeom prst="rect">
            <a:avLst/>
          </a:prstGeom>
          <a:noFill/>
          <a:ln w="9525">
            <a:noFill/>
            <a:miter lim="800000"/>
            <a:headEnd/>
            <a:tailEnd/>
          </a:ln>
          <a:effectLst/>
        </p:spPr>
        <p:txBody>
          <a:bodyPr/>
          <a:lstStyle/>
          <a:p>
            <a:pPr>
              <a:spcBef>
                <a:spcPct val="20000"/>
              </a:spcBef>
              <a:buFont typeface="Symbol" pitchFamily="18" charset="2"/>
              <a:buNone/>
            </a:pPr>
            <a:r>
              <a:rPr lang="en-GB" sz="3600" b="1" dirty="0">
                <a:latin typeface="Symbol" pitchFamily="18" charset="2"/>
              </a:rPr>
              <a:t>b</a:t>
            </a:r>
            <a:r>
              <a:rPr lang="en-GB" sz="3600" b="1" dirty="0">
                <a:latin typeface="Bright" pitchFamily="34" charset="0"/>
              </a:rPr>
              <a:t> has a small charge</a:t>
            </a:r>
          </a:p>
          <a:p>
            <a:pPr>
              <a:spcBef>
                <a:spcPct val="20000"/>
              </a:spcBef>
              <a:buFont typeface="Symbol" pitchFamily="18" charset="2"/>
              <a:buNone/>
            </a:pPr>
            <a:r>
              <a:rPr lang="en-GB" sz="3600" b="1" dirty="0">
                <a:latin typeface="Bright" pitchFamily="34" charset="0"/>
              </a:rPr>
              <a:t>It is dangerous at medium range</a:t>
            </a:r>
            <a:endParaRPr lang="en-GB" sz="3600" b="1" dirty="0">
              <a:latin typeface="Symbol" pitchFamily="18" charset="2"/>
            </a:endParaRPr>
          </a:p>
        </p:txBody>
      </p:sp>
      <p:sp>
        <p:nvSpPr>
          <p:cNvPr id="16389" name="Rectangle 5"/>
          <p:cNvSpPr>
            <a:spLocks noChangeArrowheads="1"/>
          </p:cNvSpPr>
          <p:nvPr/>
        </p:nvSpPr>
        <p:spPr bwMode="auto">
          <a:xfrm>
            <a:off x="304800" y="4953000"/>
            <a:ext cx="8458200" cy="1524000"/>
          </a:xfrm>
          <a:prstGeom prst="rect">
            <a:avLst/>
          </a:prstGeom>
          <a:noFill/>
          <a:ln w="9525">
            <a:noFill/>
            <a:miter lim="800000"/>
            <a:headEnd/>
            <a:tailEnd/>
          </a:ln>
          <a:effectLst/>
        </p:spPr>
        <p:txBody>
          <a:bodyPr/>
          <a:lstStyle/>
          <a:p>
            <a:pPr>
              <a:spcBef>
                <a:spcPct val="20000"/>
              </a:spcBef>
              <a:buFont typeface="Symbol" pitchFamily="18" charset="2"/>
              <a:buNone/>
            </a:pPr>
            <a:r>
              <a:rPr lang="en-GB" sz="3600" b="1" dirty="0">
                <a:latin typeface="Symbol" pitchFamily="18" charset="2"/>
              </a:rPr>
              <a:t>g</a:t>
            </a:r>
            <a:r>
              <a:rPr lang="en-GB" sz="3600" b="1" dirty="0">
                <a:latin typeface="Bright" pitchFamily="34" charset="0"/>
              </a:rPr>
              <a:t> has high energy</a:t>
            </a:r>
          </a:p>
          <a:p>
            <a:pPr>
              <a:spcBef>
                <a:spcPct val="20000"/>
              </a:spcBef>
              <a:buFont typeface="Symbol" pitchFamily="18" charset="2"/>
              <a:buNone/>
            </a:pPr>
            <a:r>
              <a:rPr lang="en-GB" sz="3600" b="1" dirty="0">
                <a:latin typeface="Bright" pitchFamily="34" charset="0"/>
              </a:rPr>
              <a:t>It is dangerous at distance</a:t>
            </a:r>
            <a:endParaRPr lang="en-GB" sz="3600" b="1" dirty="0">
              <a:latin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checkerboard(across)">
                                      <p:cBhvr>
                                        <p:cTn id="7" dur="500"/>
                                        <p:tgtEl>
                                          <p:spTgt spid="1638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388"/>
                                        </p:tgtEl>
                                        <p:attrNameLst>
                                          <p:attrName>style.visibility</p:attrName>
                                        </p:attrNameLst>
                                      </p:cBhvr>
                                      <p:to>
                                        <p:strVal val="visible"/>
                                      </p:to>
                                    </p:set>
                                    <p:animEffect transition="in" filter="checkerboard(across)">
                                      <p:cBhvr>
                                        <p:cTn id="12" dur="500"/>
                                        <p:tgtEl>
                                          <p:spTgt spid="1638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6389"/>
                                        </p:tgtEl>
                                        <p:attrNameLst>
                                          <p:attrName>style.visibility</p:attrName>
                                        </p:attrNameLst>
                                      </p:cBhvr>
                                      <p:to>
                                        <p:strVal val="visible"/>
                                      </p:to>
                                    </p:set>
                                    <p:animEffect transition="in" filter="checkerboard(across)">
                                      <p:cBhvr>
                                        <p:cTn id="17" dur="5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utoUpdateAnimBg="0"/>
      <p:bldP spid="16388" grpId="0" autoUpdateAnimBg="0"/>
      <p:bldP spid="16389"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609600" y="228600"/>
            <a:ext cx="7772400" cy="838200"/>
          </a:xfrm>
          <a:effectLst>
            <a:outerShdw dist="107763" dir="2700000" algn="ctr" rotWithShape="0">
              <a:srgbClr val="FF9900"/>
            </a:outerShdw>
          </a:effectLst>
        </p:spPr>
        <p:txBody>
          <a:bodyPr>
            <a:normAutofit fontScale="90000"/>
          </a:bodyPr>
          <a:lstStyle/>
          <a:p>
            <a:r>
              <a:rPr lang="en-GB" sz="5400">
                <a:solidFill>
                  <a:srgbClr val="66FFFF"/>
                </a:solidFill>
                <a:latin typeface="Impact" pitchFamily="34" charset="0"/>
              </a:rPr>
              <a:t>Penetrating power</a:t>
            </a:r>
          </a:p>
        </p:txBody>
      </p:sp>
      <p:pic>
        <p:nvPicPr>
          <p:cNvPr id="17415" name="Picture 7" descr="C:\My Documents\My Pictures\penetration.gif"/>
          <p:cNvPicPr>
            <a:picLocks noChangeAspect="1" noChangeArrowheads="1"/>
          </p:cNvPicPr>
          <p:nvPr/>
        </p:nvPicPr>
        <p:blipFill>
          <a:blip r:embed="rId2" cstate="print"/>
          <a:srcRect/>
          <a:stretch>
            <a:fillRect/>
          </a:stretch>
        </p:blipFill>
        <p:spPr bwMode="auto">
          <a:xfrm>
            <a:off x="533400" y="1447800"/>
            <a:ext cx="8001000" cy="4410075"/>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609600" y="228600"/>
            <a:ext cx="7772400" cy="838200"/>
          </a:xfrm>
          <a:effectLst>
            <a:outerShdw dist="107763" dir="2700000" algn="ctr" rotWithShape="0">
              <a:srgbClr val="FF9900"/>
            </a:outerShdw>
          </a:effectLst>
        </p:spPr>
        <p:txBody>
          <a:bodyPr>
            <a:normAutofit fontScale="90000"/>
          </a:bodyPr>
          <a:lstStyle/>
          <a:p>
            <a:r>
              <a:rPr lang="en-GB" sz="5400">
                <a:solidFill>
                  <a:srgbClr val="66FFFF"/>
                </a:solidFill>
                <a:latin typeface="Impact" pitchFamily="34" charset="0"/>
              </a:rPr>
              <a:t>Decay laws - alpha</a:t>
            </a:r>
          </a:p>
        </p:txBody>
      </p:sp>
      <p:sp>
        <p:nvSpPr>
          <p:cNvPr id="21507" name="Rectangle 3"/>
          <p:cNvSpPr>
            <a:spLocks noGrp="1" noChangeArrowheads="1"/>
          </p:cNvSpPr>
          <p:nvPr>
            <p:ph type="subTitle" idx="1"/>
          </p:nvPr>
        </p:nvSpPr>
        <p:spPr>
          <a:xfrm>
            <a:off x="152400" y="1066800"/>
            <a:ext cx="8534400" cy="2743200"/>
          </a:xfrm>
        </p:spPr>
        <p:txBody>
          <a:bodyPr/>
          <a:lstStyle/>
          <a:p>
            <a:pPr algn="l">
              <a:buFont typeface="Symbol" pitchFamily="18" charset="2"/>
              <a:buNone/>
            </a:pPr>
            <a:r>
              <a:rPr lang="en-GB" sz="3600" b="1" dirty="0">
                <a:solidFill>
                  <a:schemeClr val="tx1"/>
                </a:solidFill>
                <a:latin typeface="Bright" pitchFamily="34" charset="0"/>
              </a:rPr>
              <a:t>When an isotope emits an</a:t>
            </a:r>
            <a:r>
              <a:rPr lang="en-GB" sz="3600" b="1" dirty="0">
                <a:solidFill>
                  <a:schemeClr val="tx1"/>
                </a:solidFill>
                <a:latin typeface="Symbol" pitchFamily="18" charset="2"/>
              </a:rPr>
              <a:t> a</a:t>
            </a:r>
            <a:r>
              <a:rPr lang="en-GB" sz="3600" b="1" dirty="0">
                <a:solidFill>
                  <a:schemeClr val="tx1"/>
                </a:solidFill>
                <a:latin typeface="Bright" pitchFamily="34" charset="0"/>
              </a:rPr>
              <a:t> particle</a:t>
            </a:r>
          </a:p>
          <a:p>
            <a:pPr algn="l">
              <a:buFont typeface="Wingdings" pitchFamily="2" charset="2"/>
              <a:buChar char="v"/>
            </a:pPr>
            <a:r>
              <a:rPr lang="en-GB" sz="3600" b="1" dirty="0">
                <a:solidFill>
                  <a:schemeClr val="tx1"/>
                </a:solidFill>
                <a:latin typeface="Bright" pitchFamily="34" charset="0"/>
              </a:rPr>
              <a:t> Its nucleon number decreases by 4</a:t>
            </a:r>
          </a:p>
          <a:p>
            <a:pPr algn="l">
              <a:buFont typeface="Wingdings" pitchFamily="2" charset="2"/>
              <a:buChar char="v"/>
            </a:pPr>
            <a:r>
              <a:rPr lang="en-GB" sz="3600" b="1" dirty="0">
                <a:solidFill>
                  <a:schemeClr val="tx1"/>
                </a:solidFill>
                <a:latin typeface="Bright" pitchFamily="34" charset="0"/>
              </a:rPr>
              <a:t> Its proton number decreases by 2</a:t>
            </a:r>
          </a:p>
          <a:p>
            <a:pPr algn="l">
              <a:buFont typeface="Symbol" pitchFamily="18" charset="2"/>
              <a:buNone/>
            </a:pPr>
            <a:r>
              <a:rPr lang="en-GB" sz="3600" b="1" dirty="0">
                <a:solidFill>
                  <a:schemeClr val="tx1"/>
                </a:solidFill>
                <a:latin typeface="Bright" pitchFamily="34" charset="0"/>
              </a:rPr>
              <a:t>For example:</a:t>
            </a:r>
            <a:endParaRPr lang="en-GB" sz="3600" b="1" dirty="0">
              <a:solidFill>
                <a:schemeClr val="tx1"/>
              </a:solidFill>
              <a:latin typeface="Symbol" pitchFamily="18" charset="2"/>
            </a:endParaRPr>
          </a:p>
        </p:txBody>
      </p:sp>
      <p:pic>
        <p:nvPicPr>
          <p:cNvPr id="21510" name="Picture 6" descr="C:\My Documents\My Pictures\alphalaw.bmp"/>
          <p:cNvPicPr>
            <a:picLocks noChangeAspect="1" noChangeArrowheads="1"/>
          </p:cNvPicPr>
          <p:nvPr/>
        </p:nvPicPr>
        <p:blipFill>
          <a:blip r:embed="rId2" cstate="print"/>
          <a:srcRect/>
          <a:stretch>
            <a:fillRect/>
          </a:stretch>
        </p:blipFill>
        <p:spPr bwMode="auto">
          <a:xfrm>
            <a:off x="381000" y="3962400"/>
            <a:ext cx="8229600" cy="13477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checkerboard(across)">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checkerboard(across)">
                                      <p:cBhvr>
                                        <p:cTn id="12" dur="500"/>
                                        <p:tgtEl>
                                          <p:spTgt spid="215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checkerboard(across)">
                                      <p:cBhvr>
                                        <p:cTn id="17" dur="500"/>
                                        <p:tgtEl>
                                          <p:spTgt spid="215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1507">
                                            <p:txEl>
                                              <p:pRg st="3" end="3"/>
                                            </p:txEl>
                                          </p:spTgt>
                                        </p:tgtEl>
                                        <p:attrNameLst>
                                          <p:attrName>style.visibility</p:attrName>
                                        </p:attrNameLst>
                                      </p:cBhvr>
                                      <p:to>
                                        <p:strVal val="visible"/>
                                      </p:to>
                                    </p:set>
                                    <p:animEffect transition="in" filter="checkerboard(across)">
                                      <p:cBhvr>
                                        <p:cTn id="22" dur="500"/>
                                        <p:tgtEl>
                                          <p:spTgt spid="21507">
                                            <p:txEl>
                                              <p:pRg st="3" end="3"/>
                                            </p:txEl>
                                          </p:spTgt>
                                        </p:tgtEl>
                                      </p:cBhvr>
                                    </p:animEffect>
                                  </p:childTnLst>
                                </p:cTn>
                              </p:par>
                            </p:childTnLst>
                          </p:cTn>
                        </p:par>
                        <p:par>
                          <p:cTn id="23" fill="hold">
                            <p:stCondLst>
                              <p:cond delay="500"/>
                            </p:stCondLst>
                            <p:childTnLst>
                              <p:par>
                                <p:cTn id="24" presetID="5" presetClass="entr" presetSubtype="10" fill="hold" nodeType="afterEffect">
                                  <p:stCondLst>
                                    <p:cond delay="0"/>
                                  </p:stCondLst>
                                  <p:childTnLst>
                                    <p:set>
                                      <p:cBhvr>
                                        <p:cTn id="25" dur="1" fill="hold">
                                          <p:stCondLst>
                                            <p:cond delay="0"/>
                                          </p:stCondLst>
                                        </p:cTn>
                                        <p:tgtEl>
                                          <p:spTgt spid="21510"/>
                                        </p:tgtEl>
                                        <p:attrNameLst>
                                          <p:attrName>style.visibility</p:attrName>
                                        </p:attrNameLst>
                                      </p:cBhvr>
                                      <p:to>
                                        <p:strVal val="visible"/>
                                      </p:to>
                                    </p:set>
                                    <p:animEffect transition="in" filter="checkerboard(across)">
                                      <p:cBhvr>
                                        <p:cTn id="26" dur="5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609600" y="228600"/>
            <a:ext cx="7772400" cy="838200"/>
          </a:xfrm>
          <a:effectLst>
            <a:outerShdw dist="107763" dir="2700000" algn="ctr" rotWithShape="0">
              <a:srgbClr val="FF9900"/>
            </a:outerShdw>
          </a:effectLst>
        </p:spPr>
        <p:txBody>
          <a:bodyPr>
            <a:normAutofit fontScale="90000"/>
          </a:bodyPr>
          <a:lstStyle/>
          <a:p>
            <a:r>
              <a:rPr lang="en-GB" sz="5400">
                <a:solidFill>
                  <a:srgbClr val="66FFFF"/>
                </a:solidFill>
                <a:latin typeface="Impact" pitchFamily="34" charset="0"/>
              </a:rPr>
              <a:t>Decay laws – beta-minus</a:t>
            </a:r>
          </a:p>
        </p:txBody>
      </p:sp>
      <p:sp>
        <p:nvSpPr>
          <p:cNvPr id="22531" name="Rectangle 3"/>
          <p:cNvSpPr>
            <a:spLocks noGrp="1" noChangeArrowheads="1"/>
          </p:cNvSpPr>
          <p:nvPr>
            <p:ph type="subTitle" idx="1"/>
          </p:nvPr>
        </p:nvSpPr>
        <p:spPr>
          <a:xfrm>
            <a:off x="228600" y="1143000"/>
            <a:ext cx="8534400" cy="2743200"/>
          </a:xfrm>
        </p:spPr>
        <p:txBody>
          <a:bodyPr/>
          <a:lstStyle/>
          <a:p>
            <a:pPr algn="l">
              <a:buFont typeface="Symbol" pitchFamily="18" charset="2"/>
              <a:buNone/>
            </a:pPr>
            <a:r>
              <a:rPr lang="en-GB" sz="3600" b="1" dirty="0">
                <a:solidFill>
                  <a:schemeClr val="tx1"/>
                </a:solidFill>
                <a:latin typeface="Bright" pitchFamily="34" charset="0"/>
              </a:rPr>
              <a:t>When an isotope emits a</a:t>
            </a:r>
            <a:r>
              <a:rPr lang="en-GB" sz="3600" b="1" dirty="0">
                <a:solidFill>
                  <a:schemeClr val="tx1"/>
                </a:solidFill>
                <a:latin typeface="Symbol" pitchFamily="18" charset="2"/>
              </a:rPr>
              <a:t> b</a:t>
            </a:r>
            <a:r>
              <a:rPr lang="en-GB" sz="3600" b="1" baseline="30000" dirty="0">
                <a:solidFill>
                  <a:schemeClr val="tx1"/>
                </a:solidFill>
                <a:latin typeface="Bright" pitchFamily="34" charset="0"/>
              </a:rPr>
              <a:t>-</a:t>
            </a:r>
            <a:r>
              <a:rPr lang="en-GB" sz="3600" b="1" dirty="0">
                <a:solidFill>
                  <a:schemeClr val="tx1"/>
                </a:solidFill>
                <a:latin typeface="Bright" pitchFamily="34" charset="0"/>
              </a:rPr>
              <a:t> particle</a:t>
            </a:r>
          </a:p>
          <a:p>
            <a:pPr algn="l">
              <a:buFont typeface="Wingdings" pitchFamily="2" charset="2"/>
              <a:buChar char="v"/>
            </a:pPr>
            <a:r>
              <a:rPr lang="en-GB" sz="3600" b="1" dirty="0">
                <a:solidFill>
                  <a:schemeClr val="tx1"/>
                </a:solidFill>
                <a:latin typeface="Bright" pitchFamily="34" charset="0"/>
              </a:rPr>
              <a:t> Its nucleon number is unchanged</a:t>
            </a:r>
          </a:p>
          <a:p>
            <a:pPr algn="l">
              <a:buFont typeface="Wingdings" pitchFamily="2" charset="2"/>
              <a:buChar char="v"/>
            </a:pPr>
            <a:r>
              <a:rPr lang="en-GB" sz="3600" b="1" dirty="0">
                <a:solidFill>
                  <a:schemeClr val="tx1"/>
                </a:solidFill>
                <a:latin typeface="Bright" pitchFamily="34" charset="0"/>
              </a:rPr>
              <a:t> Its proton number increases  by 1</a:t>
            </a:r>
          </a:p>
          <a:p>
            <a:pPr algn="l">
              <a:buFont typeface="Symbol" pitchFamily="18" charset="2"/>
              <a:buNone/>
            </a:pPr>
            <a:r>
              <a:rPr lang="en-GB" sz="3600" b="1" dirty="0">
                <a:solidFill>
                  <a:schemeClr val="tx1"/>
                </a:solidFill>
                <a:latin typeface="Bright" pitchFamily="34" charset="0"/>
              </a:rPr>
              <a:t>For example:</a:t>
            </a:r>
            <a:endParaRPr lang="en-GB" sz="3600" b="1" dirty="0">
              <a:solidFill>
                <a:schemeClr val="tx1"/>
              </a:solidFill>
              <a:latin typeface="Symbol" pitchFamily="18" charset="2"/>
            </a:endParaRPr>
          </a:p>
        </p:txBody>
      </p:sp>
      <p:pic>
        <p:nvPicPr>
          <p:cNvPr id="22533" name="Picture 5" descr="C:\My Documents\My Pictures\betalaw.bmp"/>
          <p:cNvPicPr>
            <a:picLocks noChangeAspect="1" noChangeArrowheads="1"/>
          </p:cNvPicPr>
          <p:nvPr/>
        </p:nvPicPr>
        <p:blipFill>
          <a:blip r:embed="rId2" cstate="print"/>
          <a:srcRect/>
          <a:stretch>
            <a:fillRect/>
          </a:stretch>
        </p:blipFill>
        <p:spPr bwMode="auto">
          <a:xfrm>
            <a:off x="381000" y="4038600"/>
            <a:ext cx="8229600" cy="1422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checkerboard(across)">
                                      <p:cBhvr>
                                        <p:cTn id="7" dur="5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checkerboard(across)">
                                      <p:cBhvr>
                                        <p:cTn id="12" dur="500"/>
                                        <p:tgtEl>
                                          <p:spTgt spid="225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checkerboard(across)">
                                      <p:cBhvr>
                                        <p:cTn id="17" dur="500"/>
                                        <p:tgtEl>
                                          <p:spTgt spid="225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2531">
                                            <p:txEl>
                                              <p:pRg st="3" end="3"/>
                                            </p:txEl>
                                          </p:spTgt>
                                        </p:tgtEl>
                                        <p:attrNameLst>
                                          <p:attrName>style.visibility</p:attrName>
                                        </p:attrNameLst>
                                      </p:cBhvr>
                                      <p:to>
                                        <p:strVal val="visible"/>
                                      </p:to>
                                    </p:set>
                                    <p:animEffect transition="in" filter="checkerboard(across)">
                                      <p:cBhvr>
                                        <p:cTn id="22" dur="500"/>
                                        <p:tgtEl>
                                          <p:spTgt spid="22531">
                                            <p:txEl>
                                              <p:pRg st="3" end="3"/>
                                            </p:txEl>
                                          </p:spTgt>
                                        </p:tgtEl>
                                      </p:cBhvr>
                                    </p:animEffect>
                                  </p:childTnLst>
                                </p:cTn>
                              </p:par>
                            </p:childTnLst>
                          </p:cTn>
                        </p:par>
                        <p:par>
                          <p:cTn id="23" fill="hold">
                            <p:stCondLst>
                              <p:cond delay="500"/>
                            </p:stCondLst>
                            <p:childTnLst>
                              <p:par>
                                <p:cTn id="24" presetID="5" presetClass="entr" presetSubtype="10" fill="hold" nodeType="afterEffect">
                                  <p:stCondLst>
                                    <p:cond delay="0"/>
                                  </p:stCondLst>
                                  <p:childTnLst>
                                    <p:set>
                                      <p:cBhvr>
                                        <p:cTn id="25" dur="1" fill="hold">
                                          <p:stCondLst>
                                            <p:cond delay="0"/>
                                          </p:stCondLst>
                                        </p:cTn>
                                        <p:tgtEl>
                                          <p:spTgt spid="22533"/>
                                        </p:tgtEl>
                                        <p:attrNameLst>
                                          <p:attrName>style.visibility</p:attrName>
                                        </p:attrNameLst>
                                      </p:cBhvr>
                                      <p:to>
                                        <p:strVal val="visible"/>
                                      </p:to>
                                    </p:set>
                                    <p:animEffect transition="in" filter="checkerboard(across)">
                                      <p:cBhvr>
                                        <p:cTn id="26" dur="500"/>
                                        <p:tgtEl>
                                          <p:spTgt spid="22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609600" y="228600"/>
            <a:ext cx="7772400" cy="838200"/>
          </a:xfrm>
          <a:effectLst>
            <a:outerShdw dist="107763" dir="2700000" algn="ctr" rotWithShape="0">
              <a:srgbClr val="FF9900"/>
            </a:outerShdw>
          </a:effectLst>
        </p:spPr>
        <p:txBody>
          <a:bodyPr>
            <a:normAutofit fontScale="90000"/>
          </a:bodyPr>
          <a:lstStyle/>
          <a:p>
            <a:r>
              <a:rPr lang="en-GB" sz="5400">
                <a:solidFill>
                  <a:srgbClr val="66FFFF"/>
                </a:solidFill>
                <a:latin typeface="Impact" pitchFamily="34" charset="0"/>
              </a:rPr>
              <a:t>Decay laws – beta-plus</a:t>
            </a:r>
          </a:p>
        </p:txBody>
      </p:sp>
      <p:sp>
        <p:nvSpPr>
          <p:cNvPr id="24579" name="Rectangle 3"/>
          <p:cNvSpPr>
            <a:spLocks noGrp="1" noChangeArrowheads="1"/>
          </p:cNvSpPr>
          <p:nvPr>
            <p:ph type="subTitle" idx="1"/>
          </p:nvPr>
        </p:nvSpPr>
        <p:spPr>
          <a:xfrm>
            <a:off x="228600" y="1295400"/>
            <a:ext cx="8534400" cy="2743200"/>
          </a:xfrm>
        </p:spPr>
        <p:txBody>
          <a:bodyPr/>
          <a:lstStyle/>
          <a:p>
            <a:pPr algn="l">
              <a:buFont typeface="Symbol" pitchFamily="18" charset="2"/>
              <a:buNone/>
            </a:pPr>
            <a:r>
              <a:rPr lang="en-GB" sz="3600" b="1" dirty="0">
                <a:solidFill>
                  <a:schemeClr val="tx1"/>
                </a:solidFill>
                <a:latin typeface="Bright" pitchFamily="34" charset="0"/>
              </a:rPr>
              <a:t>When an isotope emits a</a:t>
            </a:r>
            <a:r>
              <a:rPr lang="en-GB" sz="3600" b="1" dirty="0">
                <a:solidFill>
                  <a:schemeClr val="tx1"/>
                </a:solidFill>
                <a:latin typeface="Symbol" pitchFamily="18" charset="2"/>
              </a:rPr>
              <a:t> b</a:t>
            </a:r>
            <a:r>
              <a:rPr lang="en-GB" sz="3600" b="1" baseline="30000" dirty="0">
                <a:solidFill>
                  <a:schemeClr val="tx1"/>
                </a:solidFill>
                <a:latin typeface="Bright" pitchFamily="34" charset="0"/>
              </a:rPr>
              <a:t>+</a:t>
            </a:r>
            <a:r>
              <a:rPr lang="en-GB" sz="3600" b="1" dirty="0">
                <a:solidFill>
                  <a:schemeClr val="tx1"/>
                </a:solidFill>
                <a:latin typeface="Bright" pitchFamily="34" charset="0"/>
              </a:rPr>
              <a:t> particle</a:t>
            </a:r>
          </a:p>
          <a:p>
            <a:pPr algn="l">
              <a:buFont typeface="Wingdings" pitchFamily="2" charset="2"/>
              <a:buChar char="v"/>
            </a:pPr>
            <a:r>
              <a:rPr lang="en-GB" sz="3600" b="1" dirty="0">
                <a:solidFill>
                  <a:schemeClr val="tx1"/>
                </a:solidFill>
                <a:latin typeface="Bright" pitchFamily="34" charset="0"/>
              </a:rPr>
              <a:t> Its nucleon number is unchanged</a:t>
            </a:r>
          </a:p>
          <a:p>
            <a:pPr algn="l">
              <a:buFont typeface="Wingdings" pitchFamily="2" charset="2"/>
              <a:buChar char="v"/>
            </a:pPr>
            <a:r>
              <a:rPr lang="en-GB" sz="3600" b="1" dirty="0">
                <a:solidFill>
                  <a:schemeClr val="tx1"/>
                </a:solidFill>
                <a:latin typeface="Bright" pitchFamily="34" charset="0"/>
              </a:rPr>
              <a:t> Its proton number decreases  by 1</a:t>
            </a:r>
          </a:p>
          <a:p>
            <a:pPr algn="l">
              <a:buFont typeface="Symbol" pitchFamily="18" charset="2"/>
              <a:buNone/>
            </a:pPr>
            <a:r>
              <a:rPr lang="en-GB" sz="3600" b="1" dirty="0">
                <a:solidFill>
                  <a:schemeClr val="tx1"/>
                </a:solidFill>
                <a:latin typeface="Bright" pitchFamily="34" charset="0"/>
              </a:rPr>
              <a:t>For example:</a:t>
            </a:r>
            <a:endParaRPr lang="en-GB" sz="3600" b="1" dirty="0">
              <a:solidFill>
                <a:schemeClr val="tx1"/>
              </a:solidFill>
              <a:latin typeface="Symbol" pitchFamily="18" charset="2"/>
            </a:endParaRPr>
          </a:p>
        </p:txBody>
      </p:sp>
      <p:pic>
        <p:nvPicPr>
          <p:cNvPr id="24581" name="Picture 5" descr="C:\My Documents\My Pictures\betapluslaw.bmp"/>
          <p:cNvPicPr>
            <a:picLocks noChangeAspect="1" noChangeArrowheads="1"/>
          </p:cNvPicPr>
          <p:nvPr/>
        </p:nvPicPr>
        <p:blipFill>
          <a:blip r:embed="rId2" cstate="print"/>
          <a:srcRect/>
          <a:stretch>
            <a:fillRect/>
          </a:stretch>
        </p:blipFill>
        <p:spPr bwMode="auto">
          <a:xfrm>
            <a:off x="304800" y="4038600"/>
            <a:ext cx="8305800" cy="14620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checkerboard(across)">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checkerboard(across)">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checkerboard(across)">
                                      <p:cBhvr>
                                        <p:cTn id="17" dur="500"/>
                                        <p:tgtEl>
                                          <p:spTgt spid="24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checkerboard(across)">
                                      <p:cBhvr>
                                        <p:cTn id="22" dur="500"/>
                                        <p:tgtEl>
                                          <p:spTgt spid="24579">
                                            <p:txEl>
                                              <p:pRg st="3" end="3"/>
                                            </p:txEl>
                                          </p:spTgt>
                                        </p:tgtEl>
                                      </p:cBhvr>
                                    </p:animEffect>
                                  </p:childTnLst>
                                </p:cTn>
                              </p:par>
                            </p:childTnLst>
                          </p:cTn>
                        </p:par>
                        <p:par>
                          <p:cTn id="23" fill="hold">
                            <p:stCondLst>
                              <p:cond delay="500"/>
                            </p:stCondLst>
                            <p:childTnLst>
                              <p:par>
                                <p:cTn id="24" presetID="5" presetClass="entr" presetSubtype="10" fill="hold" nodeType="afterEffect">
                                  <p:stCondLst>
                                    <p:cond delay="0"/>
                                  </p:stCondLst>
                                  <p:childTnLst>
                                    <p:set>
                                      <p:cBhvr>
                                        <p:cTn id="25" dur="1" fill="hold">
                                          <p:stCondLst>
                                            <p:cond delay="0"/>
                                          </p:stCondLst>
                                        </p:cTn>
                                        <p:tgtEl>
                                          <p:spTgt spid="24581"/>
                                        </p:tgtEl>
                                        <p:attrNameLst>
                                          <p:attrName>style.visibility</p:attrName>
                                        </p:attrNameLst>
                                      </p:cBhvr>
                                      <p:to>
                                        <p:strVal val="visible"/>
                                      </p:to>
                                    </p:set>
                                    <p:animEffect transition="in" filter="checkerboard(across)">
                                      <p:cBhvr>
                                        <p:cTn id="26" dur="500"/>
                                        <p:tgtEl>
                                          <p:spTgt spid="24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609600" y="228600"/>
            <a:ext cx="7772400" cy="838200"/>
          </a:xfrm>
          <a:effectLst>
            <a:outerShdw dist="107763" dir="2700000" algn="ctr" rotWithShape="0">
              <a:srgbClr val="FF9900"/>
            </a:outerShdw>
          </a:effectLst>
        </p:spPr>
        <p:txBody>
          <a:bodyPr>
            <a:normAutofit fontScale="90000"/>
          </a:bodyPr>
          <a:lstStyle/>
          <a:p>
            <a:r>
              <a:rPr lang="en-GB" sz="5400">
                <a:solidFill>
                  <a:srgbClr val="66FFFF"/>
                </a:solidFill>
                <a:latin typeface="Impact" pitchFamily="34" charset="0"/>
              </a:rPr>
              <a:t>Decay laws</a:t>
            </a:r>
          </a:p>
        </p:txBody>
      </p:sp>
      <p:sp>
        <p:nvSpPr>
          <p:cNvPr id="23555" name="Rectangle 3"/>
          <p:cNvSpPr>
            <a:spLocks noGrp="1" noChangeArrowheads="1"/>
          </p:cNvSpPr>
          <p:nvPr>
            <p:ph type="subTitle" idx="1"/>
          </p:nvPr>
        </p:nvSpPr>
        <p:spPr>
          <a:xfrm>
            <a:off x="228600" y="1295400"/>
            <a:ext cx="8534400" cy="1295400"/>
          </a:xfrm>
        </p:spPr>
        <p:txBody>
          <a:bodyPr/>
          <a:lstStyle/>
          <a:p>
            <a:pPr algn="l">
              <a:buFont typeface="Symbol" pitchFamily="18" charset="2"/>
              <a:buNone/>
            </a:pPr>
            <a:r>
              <a:rPr lang="en-GB" sz="3600" b="1" dirty="0">
                <a:solidFill>
                  <a:schemeClr val="tx1"/>
                </a:solidFill>
                <a:latin typeface="Bright" pitchFamily="34" charset="0"/>
              </a:rPr>
              <a:t>Try writing the nuclear equations for the decay of these isotopes</a:t>
            </a:r>
            <a:endParaRPr lang="en-GB" sz="3600" b="1" dirty="0">
              <a:solidFill>
                <a:schemeClr val="tx1"/>
              </a:solidFill>
              <a:latin typeface="Symbol" pitchFamily="18" charset="2"/>
            </a:endParaRPr>
          </a:p>
        </p:txBody>
      </p:sp>
      <p:pic>
        <p:nvPicPr>
          <p:cNvPr id="23558" name="Picture 6" descr="C:\My Documents\My Pictures\aquestion.bmp"/>
          <p:cNvPicPr>
            <a:picLocks noChangeAspect="1" noChangeArrowheads="1"/>
          </p:cNvPicPr>
          <p:nvPr/>
        </p:nvPicPr>
        <p:blipFill>
          <a:blip r:embed="rId2" cstate="print"/>
          <a:srcRect/>
          <a:stretch>
            <a:fillRect/>
          </a:stretch>
        </p:blipFill>
        <p:spPr bwMode="auto">
          <a:xfrm>
            <a:off x="381000" y="2590800"/>
            <a:ext cx="6324600" cy="3911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checkerboard(across)">
                                      <p:cBhvr>
                                        <p:cTn id="7" dur="500"/>
                                        <p:tgtEl>
                                          <p:spTgt spid="23555">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23558"/>
                                        </p:tgtEl>
                                        <p:attrNameLst>
                                          <p:attrName>style.visibility</p:attrName>
                                        </p:attrNameLst>
                                      </p:cBhvr>
                                      <p:to>
                                        <p:strVal val="visible"/>
                                      </p:to>
                                    </p:set>
                                    <p:animEffect transition="in" filter="checkerboard(across)">
                                      <p:cBhvr>
                                        <p:cTn id="11" dur="500"/>
                                        <p:tgtEl>
                                          <p:spTgt spid="23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562600"/>
          </a:xfrm>
        </p:spPr>
        <p:txBody>
          <a:bodyPr>
            <a:normAutofit/>
          </a:bodyPr>
          <a:lstStyle/>
          <a:p>
            <a:r>
              <a:rPr lang="en-IE" sz="2800" dirty="0" smtClean="0"/>
              <a:t>The temp change is due to the heat evolved or absorbed between the </a:t>
            </a:r>
            <a:r>
              <a:rPr lang="en-IE" sz="2800" dirty="0" err="1" smtClean="0"/>
              <a:t>analyte</a:t>
            </a:r>
            <a:r>
              <a:rPr lang="en-IE" sz="2800" dirty="0" smtClean="0"/>
              <a:t> and reagent</a:t>
            </a:r>
          </a:p>
          <a:p>
            <a:endParaRPr lang="en-IE" sz="2800" dirty="0" smtClean="0"/>
          </a:p>
          <a:p>
            <a:pPr>
              <a:lnSpc>
                <a:spcPct val="150000"/>
              </a:lnSpc>
            </a:pPr>
            <a:r>
              <a:rPr lang="en-IE" sz="2800" dirty="0" smtClean="0"/>
              <a:t>The enthalpy  </a:t>
            </a:r>
            <a:r>
              <a:rPr lang="el-GR" sz="2800" dirty="0" smtClean="0"/>
              <a:t>Δ</a:t>
            </a:r>
            <a:r>
              <a:rPr lang="en-IE" sz="2800" dirty="0" smtClean="0"/>
              <a:t>H = </a:t>
            </a:r>
            <a:r>
              <a:rPr lang="el-GR" sz="2800" dirty="0" smtClean="0"/>
              <a:t>Δ </a:t>
            </a:r>
            <a:r>
              <a:rPr lang="en-IE" sz="2800" dirty="0" smtClean="0"/>
              <a:t>G+ T</a:t>
            </a:r>
            <a:r>
              <a:rPr lang="el-GR" sz="2800" dirty="0" smtClean="0"/>
              <a:t> Δ </a:t>
            </a:r>
            <a:r>
              <a:rPr lang="en-IE" sz="2800" dirty="0" smtClean="0"/>
              <a:t>S</a:t>
            </a:r>
          </a:p>
          <a:p>
            <a:r>
              <a:rPr lang="en-IE" sz="2800" dirty="0" smtClean="0"/>
              <a:t>Temperature change during the titration is given by</a:t>
            </a:r>
          </a:p>
          <a:p>
            <a:pPr>
              <a:buNone/>
            </a:pPr>
            <a:r>
              <a:rPr lang="el-GR" sz="2800" b="1" dirty="0" smtClean="0"/>
              <a:t>Δ</a:t>
            </a:r>
            <a:r>
              <a:rPr lang="en-IE" sz="2800" b="1" dirty="0" smtClean="0"/>
              <a:t>T= n </a:t>
            </a:r>
            <a:r>
              <a:rPr lang="el-GR" sz="2800" b="1" dirty="0" smtClean="0"/>
              <a:t>Δ</a:t>
            </a:r>
            <a:r>
              <a:rPr lang="en-IE" sz="2800" b="1" dirty="0" smtClean="0"/>
              <a:t>H/K</a:t>
            </a:r>
            <a:r>
              <a:rPr lang="en-IE" sz="2800" dirty="0" smtClean="0"/>
              <a:t>, where </a:t>
            </a:r>
            <a:r>
              <a:rPr lang="en-IE" sz="2800" b="1" dirty="0" smtClean="0"/>
              <a:t>n</a:t>
            </a:r>
            <a:r>
              <a:rPr lang="en-IE" sz="2800" dirty="0" smtClean="0"/>
              <a:t> is the number of moles of reactant and </a:t>
            </a:r>
            <a:r>
              <a:rPr lang="en-IE" sz="2800" b="1" dirty="0" smtClean="0"/>
              <a:t>K</a:t>
            </a:r>
            <a:r>
              <a:rPr lang="en-IE" sz="2800" dirty="0" smtClean="0"/>
              <a:t> is the heat capacity of the system.</a:t>
            </a:r>
          </a:p>
          <a:p>
            <a:pPr>
              <a:buNone/>
            </a:pPr>
            <a:endParaRPr lang="en-IE" sz="2800" dirty="0" smtClean="0"/>
          </a:p>
          <a:p>
            <a:pPr>
              <a:buNone/>
            </a:pPr>
            <a:r>
              <a:rPr lang="en-IE" sz="2800" dirty="0" smtClean="0"/>
              <a:t>So, total change in temp is directly proportional to </a:t>
            </a:r>
            <a:r>
              <a:rPr lang="en-IE" sz="2800" b="1" dirty="0" smtClean="0"/>
              <a:t>number of moles </a:t>
            </a:r>
            <a:r>
              <a:rPr lang="en-IE" sz="2800" dirty="0" smtClean="0"/>
              <a:t>of the </a:t>
            </a:r>
            <a:r>
              <a:rPr lang="en-IE" sz="2800" dirty="0" err="1" smtClean="0"/>
              <a:t>analyte</a:t>
            </a:r>
            <a:endParaRPr lang="en-IE" sz="2800" dirty="0" smtClean="0"/>
          </a:p>
          <a:p>
            <a:pPr>
              <a:buNone/>
            </a:pPr>
            <a:endParaRPr lang="en-IE" sz="2800" dirty="0" smtClean="0"/>
          </a:p>
          <a:p>
            <a:endParaRPr lang="en-IE"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609600" y="228600"/>
            <a:ext cx="7772400" cy="838200"/>
          </a:xfrm>
          <a:effectLst>
            <a:outerShdw dist="107763" dir="2700000" algn="ctr" rotWithShape="0">
              <a:srgbClr val="FF9900"/>
            </a:outerShdw>
          </a:effectLst>
        </p:spPr>
        <p:txBody>
          <a:bodyPr>
            <a:normAutofit fontScale="90000"/>
          </a:bodyPr>
          <a:lstStyle/>
          <a:p>
            <a:r>
              <a:rPr lang="en-GB" sz="5400">
                <a:solidFill>
                  <a:srgbClr val="66FFFF"/>
                </a:solidFill>
                <a:latin typeface="Impact" pitchFamily="34" charset="0"/>
              </a:rPr>
              <a:t>Decay laws</a:t>
            </a:r>
          </a:p>
        </p:txBody>
      </p:sp>
      <p:sp>
        <p:nvSpPr>
          <p:cNvPr id="25603" name="Rectangle 3"/>
          <p:cNvSpPr>
            <a:spLocks noGrp="1" noChangeArrowheads="1"/>
          </p:cNvSpPr>
          <p:nvPr>
            <p:ph type="subTitle" idx="1"/>
          </p:nvPr>
        </p:nvSpPr>
        <p:spPr>
          <a:xfrm>
            <a:off x="228600" y="1295400"/>
            <a:ext cx="8534400" cy="762000"/>
          </a:xfrm>
        </p:spPr>
        <p:txBody>
          <a:bodyPr/>
          <a:lstStyle/>
          <a:p>
            <a:pPr algn="l">
              <a:buFont typeface="Symbol" pitchFamily="18" charset="2"/>
              <a:buNone/>
            </a:pPr>
            <a:r>
              <a:rPr lang="en-GB" sz="3600" b="1">
                <a:solidFill>
                  <a:srgbClr val="FFCC00"/>
                </a:solidFill>
                <a:latin typeface="Bright" pitchFamily="34" charset="0"/>
              </a:rPr>
              <a:t>Answers</a:t>
            </a:r>
            <a:endParaRPr lang="en-GB" sz="3600" b="1">
              <a:solidFill>
                <a:srgbClr val="FFCC00"/>
              </a:solidFill>
              <a:latin typeface="Symbol" pitchFamily="18" charset="2"/>
            </a:endParaRPr>
          </a:p>
        </p:txBody>
      </p:sp>
      <p:pic>
        <p:nvPicPr>
          <p:cNvPr id="25605" name="Picture 5" descr="C:\My Documents\My Pictures\aanswers.bmp"/>
          <p:cNvPicPr>
            <a:picLocks noChangeAspect="1" noChangeArrowheads="1"/>
          </p:cNvPicPr>
          <p:nvPr/>
        </p:nvPicPr>
        <p:blipFill>
          <a:blip r:embed="rId2" cstate="print"/>
          <a:srcRect/>
          <a:stretch>
            <a:fillRect/>
          </a:stretch>
        </p:blipFill>
        <p:spPr bwMode="auto">
          <a:xfrm>
            <a:off x="304800" y="2057400"/>
            <a:ext cx="7086600" cy="42894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checkerboard(across)">
                                      <p:cBhvr>
                                        <p:cTn id="7" dur="500"/>
                                        <p:tgtEl>
                                          <p:spTgt spid="25603">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25605"/>
                                        </p:tgtEl>
                                        <p:attrNameLst>
                                          <p:attrName>style.visibility</p:attrName>
                                        </p:attrNameLst>
                                      </p:cBhvr>
                                      <p:to>
                                        <p:strVal val="visible"/>
                                      </p:to>
                                    </p:set>
                                    <p:animEffect transition="in" filter="checkerboard(across)">
                                      <p:cBhvr>
                                        <p:cTn id="11" dur="500"/>
                                        <p:tgtEl>
                                          <p:spTgt spid="25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Radio active decay</a:t>
            </a:r>
            <a:endParaRPr lang="en-IE" dirty="0"/>
          </a:p>
        </p:txBody>
      </p:sp>
      <p:sp>
        <p:nvSpPr>
          <p:cNvPr id="3" name="Content Placeholder 2"/>
          <p:cNvSpPr>
            <a:spLocks noGrp="1"/>
          </p:cNvSpPr>
          <p:nvPr>
            <p:ph idx="1"/>
          </p:nvPr>
        </p:nvSpPr>
        <p:spPr/>
        <p:txBody>
          <a:bodyPr/>
          <a:lstStyle/>
          <a:p>
            <a:r>
              <a:rPr lang="en-IE" dirty="0" smtClean="0"/>
              <a:t>-</a:t>
            </a:r>
            <a:r>
              <a:rPr lang="en-IE" dirty="0" err="1" smtClean="0"/>
              <a:t>dN</a:t>
            </a:r>
            <a:r>
              <a:rPr lang="en-IE" dirty="0" smtClean="0"/>
              <a:t>/</a:t>
            </a:r>
            <a:r>
              <a:rPr lang="en-IE" dirty="0" err="1" smtClean="0"/>
              <a:t>dt</a:t>
            </a:r>
            <a:r>
              <a:rPr lang="en-IE" dirty="0" smtClean="0"/>
              <a:t>= </a:t>
            </a:r>
            <a:r>
              <a:rPr lang="el-GR" dirty="0" smtClean="0"/>
              <a:t>λ</a:t>
            </a:r>
            <a:r>
              <a:rPr lang="en-IE" dirty="0" smtClean="0"/>
              <a:t>N, first order rate</a:t>
            </a:r>
          </a:p>
          <a:p>
            <a:pPr lvl="2"/>
            <a:r>
              <a:rPr lang="en-IE" dirty="0" smtClean="0"/>
              <a:t>N = number of radio active nuclei at time ‘t’</a:t>
            </a:r>
          </a:p>
          <a:p>
            <a:pPr lvl="2"/>
            <a:r>
              <a:rPr lang="el-GR" dirty="0" smtClean="0"/>
              <a:t> λ</a:t>
            </a:r>
            <a:r>
              <a:rPr lang="en-IE" dirty="0" smtClean="0"/>
              <a:t> =  decay constant</a:t>
            </a:r>
          </a:p>
          <a:p>
            <a:pPr algn="just"/>
            <a:r>
              <a:rPr lang="en-IE" dirty="0" smtClean="0"/>
              <a:t>On integration with a range of t=0 to t and N=N</a:t>
            </a:r>
            <a:r>
              <a:rPr lang="en-IE" baseline="-25000" dirty="0" smtClean="0"/>
              <a:t>0 </a:t>
            </a:r>
            <a:r>
              <a:rPr lang="en-IE" dirty="0" smtClean="0"/>
              <a:t> to N,</a:t>
            </a:r>
          </a:p>
          <a:p>
            <a:pPr algn="just">
              <a:buNone/>
            </a:pPr>
            <a:r>
              <a:rPr lang="en-IE" dirty="0" smtClean="0"/>
              <a:t>        </a:t>
            </a:r>
            <a:r>
              <a:rPr lang="en-IE" dirty="0" err="1" smtClean="0"/>
              <a:t>lnN</a:t>
            </a:r>
            <a:r>
              <a:rPr lang="en-IE" dirty="0" smtClean="0"/>
              <a:t>/N</a:t>
            </a:r>
            <a:r>
              <a:rPr lang="en-IE" baseline="-25000" dirty="0" smtClean="0"/>
              <a:t>0</a:t>
            </a:r>
            <a:r>
              <a:rPr lang="en-IE" dirty="0" smtClean="0"/>
              <a:t>=-</a:t>
            </a:r>
            <a:r>
              <a:rPr lang="el-GR" dirty="0" smtClean="0"/>
              <a:t> λ</a:t>
            </a:r>
            <a:r>
              <a:rPr lang="en-IE" dirty="0" smtClean="0"/>
              <a:t>t</a:t>
            </a:r>
          </a:p>
          <a:p>
            <a:pPr algn="just">
              <a:buNone/>
            </a:pPr>
            <a:r>
              <a:rPr lang="en-IE" dirty="0" smtClean="0"/>
              <a:t>         N=</a:t>
            </a:r>
            <a:r>
              <a:rPr lang="en-IE" dirty="0" err="1" smtClean="0"/>
              <a:t>N</a:t>
            </a:r>
            <a:r>
              <a:rPr lang="en-IE" baseline="-25000" dirty="0" err="1" smtClean="0"/>
              <a:t>o</a:t>
            </a:r>
            <a:r>
              <a:rPr lang="en-IE" dirty="0" err="1" smtClean="0"/>
              <a:t>e</a:t>
            </a:r>
            <a:r>
              <a:rPr lang="en-IE" baseline="30000" dirty="0" smtClean="0"/>
              <a:t>-</a:t>
            </a:r>
            <a:r>
              <a:rPr lang="el-GR" baseline="30000" dirty="0" smtClean="0"/>
              <a:t> λ</a:t>
            </a:r>
            <a:r>
              <a:rPr lang="en-IE" baseline="30000" dirty="0" smtClean="0"/>
              <a:t>t</a:t>
            </a:r>
          </a:p>
          <a:p>
            <a:pPr lvl="2">
              <a:buNone/>
            </a:pPr>
            <a:endParaRPr lang="en-IE" baseline="-25000" dirty="0" smtClean="0"/>
          </a:p>
          <a:p>
            <a:pPr lvl="2">
              <a:buNone/>
            </a:pPr>
            <a:endParaRPr lang="en-IE" dirty="0" smtClean="0"/>
          </a:p>
          <a:p>
            <a:pPr lvl="2"/>
            <a:endParaRPr lang="en-IE" dirty="0" smtClean="0"/>
          </a:p>
        </p:txBody>
      </p:sp>
      <p:sp>
        <p:nvSpPr>
          <p:cNvPr id="4" name="Rectangle 3"/>
          <p:cNvSpPr txBox="1">
            <a:spLocks noChangeArrowheads="1"/>
          </p:cNvSpPr>
          <p:nvPr/>
        </p:nvSpPr>
        <p:spPr>
          <a:xfrm>
            <a:off x="3352800" y="4191000"/>
            <a:ext cx="5410200" cy="9144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	Half life :</a:t>
            </a:r>
            <a:r>
              <a:rPr lang="en-US" sz="2400" b="1" dirty="0" smtClean="0"/>
              <a:t>: </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It is time taken for the radioactive substance to reduce to half its activity.  Mathematically it is given by:</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			t1/2 =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ln</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2/Decay Constant</a:t>
            </a:r>
            <a:endParaRPr kumimoji="0" lang="en-US" sz="24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609600" y="228600"/>
            <a:ext cx="7772400" cy="838200"/>
          </a:xfrm>
          <a:effectLst>
            <a:outerShdw dist="107763" dir="2700000" algn="ctr" rotWithShape="0">
              <a:srgbClr val="FF9900"/>
            </a:outerShdw>
          </a:effectLst>
        </p:spPr>
        <p:txBody>
          <a:bodyPr>
            <a:normAutofit fontScale="90000"/>
          </a:bodyPr>
          <a:lstStyle/>
          <a:p>
            <a:r>
              <a:rPr lang="en-GB" sz="5400">
                <a:solidFill>
                  <a:srgbClr val="66FFFF"/>
                </a:solidFill>
                <a:latin typeface="Impact" pitchFamily="34" charset="0"/>
              </a:rPr>
              <a:t>N v Z graphs</a:t>
            </a:r>
          </a:p>
        </p:txBody>
      </p:sp>
      <p:sp>
        <p:nvSpPr>
          <p:cNvPr id="18435" name="Rectangle 3"/>
          <p:cNvSpPr>
            <a:spLocks noGrp="1" noChangeArrowheads="1"/>
          </p:cNvSpPr>
          <p:nvPr>
            <p:ph type="subTitle" idx="1"/>
          </p:nvPr>
        </p:nvSpPr>
        <p:spPr>
          <a:xfrm>
            <a:off x="4343400" y="1066800"/>
            <a:ext cx="4572000" cy="5486400"/>
          </a:xfrm>
        </p:spPr>
        <p:txBody>
          <a:bodyPr/>
          <a:lstStyle/>
          <a:p>
            <a:pPr algn="l">
              <a:buFont typeface="Symbol" pitchFamily="18" charset="2"/>
              <a:buNone/>
            </a:pPr>
            <a:r>
              <a:rPr lang="en-GB" sz="3600" b="1" dirty="0">
                <a:solidFill>
                  <a:schemeClr val="tx1"/>
                </a:solidFill>
                <a:latin typeface="Bright" pitchFamily="34" charset="0"/>
              </a:rPr>
              <a:t>A Graph of neutron number (N) against proton number (Z) helps to predict whether an isotope will emit </a:t>
            </a:r>
            <a:r>
              <a:rPr lang="en-GB" sz="3600" b="1" dirty="0">
                <a:solidFill>
                  <a:schemeClr val="tx1"/>
                </a:solidFill>
                <a:latin typeface="Symbol" pitchFamily="18" charset="2"/>
              </a:rPr>
              <a:t>a</a:t>
            </a:r>
            <a:r>
              <a:rPr lang="en-GB" sz="3600" b="1" dirty="0">
                <a:solidFill>
                  <a:schemeClr val="tx1"/>
                </a:solidFill>
                <a:latin typeface="Bright" pitchFamily="34" charset="0"/>
              </a:rPr>
              <a:t> or </a:t>
            </a:r>
            <a:r>
              <a:rPr lang="en-GB" sz="3600" b="1" dirty="0">
                <a:solidFill>
                  <a:schemeClr val="tx1"/>
                </a:solidFill>
                <a:latin typeface="Symbol" pitchFamily="18" charset="2"/>
              </a:rPr>
              <a:t>b</a:t>
            </a:r>
            <a:r>
              <a:rPr lang="en-GB" sz="3600" b="1" baseline="30000" dirty="0">
                <a:solidFill>
                  <a:schemeClr val="tx1"/>
                </a:solidFill>
                <a:latin typeface="Bright" pitchFamily="34" charset="0"/>
              </a:rPr>
              <a:t>-</a:t>
            </a:r>
            <a:r>
              <a:rPr lang="en-GB" sz="3600" b="1" dirty="0">
                <a:solidFill>
                  <a:schemeClr val="tx1"/>
                </a:solidFill>
                <a:latin typeface="Bright" pitchFamily="34" charset="0"/>
              </a:rPr>
              <a:t>radiation</a:t>
            </a:r>
          </a:p>
        </p:txBody>
      </p:sp>
      <p:pic>
        <p:nvPicPr>
          <p:cNvPr id="18438" name="Picture 6" descr="C:\My Documents\My Pictures\NZgraph.gif"/>
          <p:cNvPicPr>
            <a:picLocks noChangeAspect="1" noChangeArrowheads="1"/>
          </p:cNvPicPr>
          <p:nvPr/>
        </p:nvPicPr>
        <p:blipFill>
          <a:blip r:embed="rId2" cstate="print"/>
          <a:srcRect/>
          <a:stretch>
            <a:fillRect/>
          </a:stretch>
        </p:blipFill>
        <p:spPr bwMode="auto">
          <a:xfrm>
            <a:off x="0" y="1219200"/>
            <a:ext cx="4267200" cy="4267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18438"/>
                                        </p:tgtEl>
                                        <p:attrNameLst>
                                          <p:attrName>style.visibility</p:attrName>
                                        </p:attrNameLst>
                                      </p:cBhvr>
                                      <p:to>
                                        <p:strVal val="visible"/>
                                      </p:to>
                                    </p:set>
                                    <p:animEffect transition="in" filter="checkerboard(across)">
                                      <p:cBhvr>
                                        <p:cTn id="7" dur="500"/>
                                        <p:tgtEl>
                                          <p:spTgt spid="1843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8435"/>
                                        </p:tgtEl>
                                        <p:attrNameLst>
                                          <p:attrName>style.visibility</p:attrName>
                                        </p:attrNameLst>
                                      </p:cBhvr>
                                      <p:to>
                                        <p:strVal val="visible"/>
                                      </p:to>
                                    </p:set>
                                    <p:animEffect transition="in" filter="checkerboard(across)">
                                      <p:cBhvr>
                                        <p:cTn id="12" dur="5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Measurement of alpha, beta and Gamma radiations</a:t>
            </a:r>
            <a:endParaRPr lang="en-IE" dirty="0"/>
          </a:p>
        </p:txBody>
      </p:sp>
      <p:sp>
        <p:nvSpPr>
          <p:cNvPr id="3" name="Text Placeholder 2"/>
          <p:cNvSpPr>
            <a:spLocks noGrp="1"/>
          </p:cNvSpPr>
          <p:nvPr>
            <p:ph type="body" idx="1"/>
          </p:nvPr>
        </p:nvSpPr>
        <p:spPr/>
        <p:txBody>
          <a:bodyPr/>
          <a:lstStyle/>
          <a:p>
            <a:r>
              <a:rPr lang="en-IE" dirty="0" smtClean="0"/>
              <a:t>Instrumentation includes</a:t>
            </a:r>
            <a:endParaRPr lang="en-IE" dirty="0"/>
          </a:p>
        </p:txBody>
      </p:sp>
      <p:sp>
        <p:nvSpPr>
          <p:cNvPr id="4" name="Content Placeholder 3"/>
          <p:cNvSpPr>
            <a:spLocks noGrp="1"/>
          </p:cNvSpPr>
          <p:nvPr>
            <p:ph sz="half" idx="2"/>
          </p:nvPr>
        </p:nvSpPr>
        <p:spPr>
          <a:xfrm>
            <a:off x="457200" y="2057400"/>
            <a:ext cx="3810000" cy="1558925"/>
          </a:xfrm>
        </p:spPr>
        <p:txBody>
          <a:bodyPr/>
          <a:lstStyle/>
          <a:p>
            <a:r>
              <a:rPr lang="en-IE" dirty="0" smtClean="0"/>
              <a:t>Gas filled chambers</a:t>
            </a:r>
          </a:p>
          <a:p>
            <a:r>
              <a:rPr lang="en-IE" dirty="0" smtClean="0"/>
              <a:t>Scintillation counters,</a:t>
            </a:r>
          </a:p>
          <a:p>
            <a:r>
              <a:rPr lang="en-IE" dirty="0" smtClean="0"/>
              <a:t>Semiconductor detector</a:t>
            </a:r>
            <a:endParaRPr lang="en-IE" dirty="0"/>
          </a:p>
        </p:txBody>
      </p:sp>
      <p:sp>
        <p:nvSpPr>
          <p:cNvPr id="6" name="Content Placeholder 5"/>
          <p:cNvSpPr>
            <a:spLocks noGrp="1"/>
          </p:cNvSpPr>
          <p:nvPr>
            <p:ph sz="quarter" idx="4"/>
          </p:nvPr>
        </p:nvSpPr>
        <p:spPr>
          <a:xfrm>
            <a:off x="4648200" y="2754312"/>
            <a:ext cx="4343400" cy="3951288"/>
          </a:xfrm>
        </p:spPr>
        <p:txBody>
          <a:bodyPr>
            <a:normAutofit/>
          </a:bodyPr>
          <a:lstStyle/>
          <a:p>
            <a:pPr>
              <a:buFont typeface="Wingdings" pitchFamily="2" charset="2"/>
              <a:buChar char="Ø"/>
            </a:pPr>
            <a:r>
              <a:rPr lang="en-IE" sz="2000" dirty="0" smtClean="0"/>
              <a:t>Pulse height analysers-   Consists of one or more pulse height selectors configured to get the spectra</a:t>
            </a:r>
          </a:p>
          <a:p>
            <a:pPr>
              <a:buFont typeface="Wingdings" pitchFamily="2" charset="2"/>
              <a:buChar char="Ø"/>
            </a:pPr>
            <a:r>
              <a:rPr lang="en-IE" sz="2000" dirty="0" smtClean="0"/>
              <a:t>A single channel analyser with a  window of voltage 0.1 to 0.5 V</a:t>
            </a:r>
          </a:p>
          <a:p>
            <a:pPr>
              <a:buFont typeface="Wingdings" pitchFamily="2" charset="2"/>
              <a:buChar char="Ø"/>
            </a:pPr>
            <a:r>
              <a:rPr lang="en-IE" sz="2000" dirty="0" smtClean="0"/>
              <a:t>The signal from channel is accumulated in the memory location of analyser permits the recording of spectra</a:t>
            </a:r>
          </a:p>
          <a:p>
            <a:endParaRPr lang="en-IE" sz="2000" dirty="0"/>
          </a:p>
        </p:txBody>
      </p:sp>
      <p:sp>
        <p:nvSpPr>
          <p:cNvPr id="7" name="TextBox 6"/>
          <p:cNvSpPr txBox="1"/>
          <p:nvPr/>
        </p:nvSpPr>
        <p:spPr>
          <a:xfrm>
            <a:off x="457200" y="3441680"/>
            <a:ext cx="3810000" cy="3477875"/>
          </a:xfrm>
          <a:prstGeom prst="rect">
            <a:avLst/>
          </a:prstGeom>
          <a:noFill/>
        </p:spPr>
        <p:txBody>
          <a:bodyPr wrap="square" rtlCol="0">
            <a:spAutoFit/>
          </a:bodyPr>
          <a:lstStyle/>
          <a:p>
            <a:r>
              <a:rPr lang="en-IE" sz="2000" b="1" dirty="0" smtClean="0"/>
              <a:t>Measurement of Alpha:</a:t>
            </a:r>
          </a:p>
          <a:p>
            <a:pPr>
              <a:buFont typeface="Arial" pitchFamily="34" charset="0"/>
              <a:buChar char="•"/>
            </a:pPr>
            <a:r>
              <a:rPr lang="en-IE" sz="2000" dirty="0" smtClean="0"/>
              <a:t>Thin film deposits of </a:t>
            </a:r>
            <a:r>
              <a:rPr lang="en-IE" sz="2000" dirty="0" err="1" smtClean="0"/>
              <a:t>apha</a:t>
            </a:r>
            <a:r>
              <a:rPr lang="en-IE" sz="2000" dirty="0" smtClean="0"/>
              <a:t> emitting samples were prepared by </a:t>
            </a:r>
            <a:r>
              <a:rPr lang="en-IE" sz="2000" dirty="0" err="1" smtClean="0"/>
              <a:t>electrodeposition</a:t>
            </a:r>
            <a:r>
              <a:rPr lang="en-IE" sz="2000" dirty="0" smtClean="0"/>
              <a:t> or </a:t>
            </a:r>
            <a:r>
              <a:rPr lang="en-IE" sz="2000" dirty="0" err="1" smtClean="0"/>
              <a:t>vapourisation</a:t>
            </a:r>
            <a:endParaRPr lang="en-IE" sz="2000" dirty="0" smtClean="0"/>
          </a:p>
          <a:p>
            <a:pPr>
              <a:buFont typeface="Arial" pitchFamily="34" charset="0"/>
              <a:buChar char="•"/>
            </a:pPr>
            <a:r>
              <a:rPr lang="en-IE" sz="2000" dirty="0" smtClean="0"/>
              <a:t>These deposits were counted in </a:t>
            </a:r>
            <a:r>
              <a:rPr lang="en-IE" sz="2000" dirty="0" err="1" smtClean="0"/>
              <a:t>wondow</a:t>
            </a:r>
            <a:r>
              <a:rPr lang="en-IE" sz="2000" dirty="0" smtClean="0"/>
              <a:t>-less ionization chamber</a:t>
            </a:r>
          </a:p>
          <a:p>
            <a:pPr>
              <a:buFont typeface="Arial" pitchFamily="34" charset="0"/>
              <a:buChar char="•"/>
            </a:pPr>
            <a:r>
              <a:rPr lang="en-IE" sz="2000" dirty="0" smtClean="0"/>
              <a:t>Immediately placed adjacent to a solid state detector</a:t>
            </a:r>
          </a:p>
          <a:p>
            <a:endParaRPr lang="en-IE" sz="2000" dirty="0" smtClean="0"/>
          </a:p>
          <a:p>
            <a:endParaRPr lang="en-IE" sz="2000" dirty="0"/>
          </a:p>
        </p:txBody>
      </p:sp>
      <p:sp>
        <p:nvSpPr>
          <p:cNvPr id="8" name="Rectangle 7"/>
          <p:cNvSpPr/>
          <p:nvPr/>
        </p:nvSpPr>
        <p:spPr>
          <a:xfrm>
            <a:off x="4572000" y="1882914"/>
            <a:ext cx="4572000" cy="707886"/>
          </a:xfrm>
          <a:prstGeom prst="rect">
            <a:avLst/>
          </a:prstGeom>
        </p:spPr>
        <p:txBody>
          <a:bodyPr>
            <a:spAutoFit/>
          </a:bodyPr>
          <a:lstStyle/>
          <a:p>
            <a:pPr>
              <a:buFont typeface="Arial" pitchFamily="34" charset="0"/>
              <a:buChar char="•"/>
            </a:pPr>
            <a:r>
              <a:rPr lang="en-IE" sz="2000" b="1" dirty="0" smtClean="0"/>
              <a:t>Pulse height analysers record the alpha particle spectra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47800" y="685800"/>
            <a:ext cx="5486400" cy="523220"/>
          </a:xfrm>
          <a:prstGeom prst="rect">
            <a:avLst/>
          </a:prstGeom>
          <a:noFill/>
        </p:spPr>
        <p:txBody>
          <a:bodyPr wrap="square" rtlCol="0">
            <a:spAutoFit/>
          </a:bodyPr>
          <a:lstStyle/>
          <a:p>
            <a:r>
              <a:rPr lang="en-IE" sz="2800" b="1" dirty="0" smtClean="0"/>
              <a:t>Measurement of beta particles</a:t>
            </a:r>
            <a:endParaRPr lang="en-IE" sz="2800" b="1" dirty="0"/>
          </a:p>
        </p:txBody>
      </p:sp>
      <p:sp>
        <p:nvSpPr>
          <p:cNvPr id="4" name="Content Placeholder 5"/>
          <p:cNvSpPr txBox="1">
            <a:spLocks/>
          </p:cNvSpPr>
          <p:nvPr/>
        </p:nvSpPr>
        <p:spPr>
          <a:xfrm>
            <a:off x="609600" y="1524000"/>
            <a:ext cx="4419600" cy="4724400"/>
          </a:xfrm>
          <a:prstGeom prst="rect">
            <a:avLst/>
          </a:prstGeom>
        </p:spPr>
        <p:txBody>
          <a:bodyPr>
            <a:normAutofit fontScale="92500"/>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IE" sz="2400" b="0" i="0" u="none" strike="noStrike" kern="1200" cap="none" spc="0" normalizeH="0" baseline="0" noProof="0" dirty="0" smtClean="0">
                <a:ln>
                  <a:noFill/>
                </a:ln>
                <a:solidFill>
                  <a:schemeClr val="tx1"/>
                </a:solidFill>
                <a:effectLst/>
                <a:uLnTx/>
                <a:uFillTx/>
                <a:latin typeface="+mn-lt"/>
                <a:ea typeface="+mn-ea"/>
                <a:cs typeface="+mn-cs"/>
              </a:rPr>
              <a:t>For low energy beta emitters like  C-14, Sulpher-35, and tritium, liquid scintillation counters are used</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lang="en-IE" sz="2400" dirty="0" smtClean="0"/>
              <a:t>Sample is dissolved in to a </a:t>
            </a:r>
            <a:r>
              <a:rPr lang="en-IE" sz="2400" dirty="0" err="1" smtClean="0"/>
              <a:t>soln</a:t>
            </a:r>
            <a:r>
              <a:rPr lang="en-IE" sz="2400" dirty="0" smtClean="0"/>
              <a:t> of scintillation compound</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IE" sz="2400" b="0" i="0" u="none" strike="noStrike" kern="1200" cap="none" spc="0" normalizeH="0" baseline="0" noProof="0" dirty="0" smtClean="0">
                <a:ln>
                  <a:noFill/>
                </a:ln>
                <a:solidFill>
                  <a:schemeClr val="tx1"/>
                </a:solidFill>
                <a:effectLst/>
                <a:uLnTx/>
                <a:uFillTx/>
                <a:latin typeface="+mn-lt"/>
                <a:ea typeface="+mn-ea"/>
                <a:cs typeface="+mn-cs"/>
              </a:rPr>
              <a:t>Vial</a:t>
            </a:r>
            <a:r>
              <a:rPr kumimoji="0" lang="en-IE" sz="2400" b="0" i="0" u="none" strike="noStrike" kern="1200" cap="none" spc="0" normalizeH="0" noProof="0" dirty="0" smtClean="0">
                <a:ln>
                  <a:noFill/>
                </a:ln>
                <a:solidFill>
                  <a:schemeClr val="tx1"/>
                </a:solidFill>
                <a:effectLst/>
                <a:uLnTx/>
                <a:uFillTx/>
                <a:latin typeface="+mn-lt"/>
                <a:ea typeface="+mn-ea"/>
                <a:cs typeface="+mn-cs"/>
              </a:rPr>
              <a:t> containing sample is placed between the photomultiplier</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lang="en-IE" sz="2400" baseline="0" dirty="0" smtClean="0"/>
              <a:t>Output</a:t>
            </a:r>
            <a:r>
              <a:rPr lang="en-IE" sz="2400" dirty="0" smtClean="0"/>
              <a:t> from the tube is collected in to the detector which records the counts</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IE" sz="2400" b="0" i="0" u="none" strike="noStrike" kern="1200" cap="none" spc="0" normalizeH="0" baseline="0" noProof="0" dirty="0" smtClean="0">
                <a:ln>
                  <a:noFill/>
                </a:ln>
                <a:solidFill>
                  <a:schemeClr val="tx1"/>
                </a:solidFill>
                <a:effectLst/>
                <a:uLnTx/>
                <a:uFillTx/>
                <a:latin typeface="+mn-lt"/>
                <a:ea typeface="+mn-ea"/>
                <a:cs typeface="+mn-cs"/>
              </a:rPr>
              <a:t>Liquid scintillation</a:t>
            </a:r>
            <a:r>
              <a:rPr kumimoji="0" lang="en-IE" sz="2400" b="0" i="0" u="none" strike="noStrike" kern="1200" cap="none" spc="0" normalizeH="0" noProof="0" dirty="0" smtClean="0">
                <a:ln>
                  <a:noFill/>
                </a:ln>
                <a:solidFill>
                  <a:schemeClr val="tx1"/>
                </a:solidFill>
                <a:effectLst/>
                <a:uLnTx/>
                <a:uFillTx/>
                <a:latin typeface="+mn-lt"/>
                <a:ea typeface="+mn-ea"/>
                <a:cs typeface="+mn-cs"/>
              </a:rPr>
              <a:t> helps to use this in clinical laboratories</a:t>
            </a:r>
            <a:endParaRPr kumimoji="0" lang="en-IE"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IE"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5400" y="152400"/>
            <a:ext cx="5486400" cy="523220"/>
          </a:xfrm>
          <a:prstGeom prst="rect">
            <a:avLst/>
          </a:prstGeom>
          <a:noFill/>
        </p:spPr>
        <p:txBody>
          <a:bodyPr wrap="square" rtlCol="0">
            <a:spAutoFit/>
          </a:bodyPr>
          <a:lstStyle/>
          <a:p>
            <a:r>
              <a:rPr lang="en-IE" sz="2800" b="1" dirty="0" smtClean="0"/>
              <a:t>Measurement of Gamma rays</a:t>
            </a:r>
            <a:endParaRPr lang="en-IE" sz="2800" b="1" dirty="0"/>
          </a:p>
        </p:txBody>
      </p:sp>
      <p:sp>
        <p:nvSpPr>
          <p:cNvPr id="4" name="Content Placeholder 5"/>
          <p:cNvSpPr txBox="1">
            <a:spLocks/>
          </p:cNvSpPr>
          <p:nvPr/>
        </p:nvSpPr>
        <p:spPr>
          <a:xfrm>
            <a:off x="609600" y="1676400"/>
            <a:ext cx="8001000" cy="3951288"/>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IE"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ctangle 4"/>
          <p:cNvSpPr/>
          <p:nvPr/>
        </p:nvSpPr>
        <p:spPr>
          <a:xfrm>
            <a:off x="381000" y="609600"/>
            <a:ext cx="8458200" cy="7355860"/>
          </a:xfrm>
          <a:prstGeom prst="rect">
            <a:avLst/>
          </a:prstGeom>
        </p:spPr>
        <p:txBody>
          <a:bodyPr wrap="square">
            <a:spAutoFit/>
          </a:bodyPr>
          <a:lstStyle/>
          <a:p>
            <a:r>
              <a:rPr lang="en-US" sz="2400" dirty="0" smtClean="0"/>
              <a:t>Gamma rays can be detected and measured in essentially the same way as X-radiation.  </a:t>
            </a:r>
          </a:p>
          <a:p>
            <a:endParaRPr lang="en-US" sz="2400" dirty="0" smtClean="0"/>
          </a:p>
          <a:p>
            <a:pPr>
              <a:buFont typeface="Wingdings" pitchFamily="2" charset="2"/>
              <a:buChar char="§"/>
            </a:pPr>
            <a:r>
              <a:rPr lang="en-US" sz="2400" b="1" i="1" dirty="0" smtClean="0"/>
              <a:t>Gas-filled transducers </a:t>
            </a:r>
            <a:r>
              <a:rPr lang="en-US" sz="2400" i="1" dirty="0" smtClean="0"/>
              <a:t>(Geiger tube)-   </a:t>
            </a:r>
            <a:r>
              <a:rPr lang="en-US" sz="2000" dirty="0" smtClean="0"/>
              <a:t>Radiation enters  the inert gas filled chamber and interact with the argon to produce </a:t>
            </a:r>
            <a:r>
              <a:rPr lang="en-US" sz="2000" b="1" dirty="0" smtClean="0"/>
              <a:t>photoelectrons</a:t>
            </a:r>
            <a:r>
              <a:rPr lang="en-US" sz="2000" dirty="0" smtClean="0"/>
              <a:t>. These PE produce a flood of electrons and </a:t>
            </a:r>
            <a:r>
              <a:rPr lang="en-US" sz="2000" dirty="0" err="1" smtClean="0"/>
              <a:t>cations</a:t>
            </a:r>
            <a:r>
              <a:rPr lang="en-US" sz="2000" dirty="0" smtClean="0"/>
              <a:t> which results in the current and is easy to measure</a:t>
            </a:r>
          </a:p>
          <a:p>
            <a:pPr>
              <a:buFont typeface="Wingdings" pitchFamily="2" charset="2"/>
              <a:buChar char="§"/>
            </a:pPr>
            <a:r>
              <a:rPr lang="en-US" sz="2400" b="1" i="1" dirty="0" smtClean="0"/>
              <a:t>Scintillation counters – </a:t>
            </a:r>
            <a:r>
              <a:rPr lang="en-US" sz="2000" dirty="0" smtClean="0"/>
              <a:t>Consists of transparent crystal of </a:t>
            </a:r>
            <a:r>
              <a:rPr lang="en-US" sz="2000" b="1" dirty="0" smtClean="0"/>
              <a:t>Sodium iodide</a:t>
            </a:r>
            <a:r>
              <a:rPr lang="en-US" sz="2000" dirty="0" smtClean="0"/>
              <a:t>. As the radiation pass through the crystal,  it lost its energy, released </a:t>
            </a:r>
            <a:r>
              <a:rPr lang="en-US" sz="2000" b="1" dirty="0" smtClean="0"/>
              <a:t>as photons </a:t>
            </a:r>
            <a:r>
              <a:rPr lang="en-US" sz="2000" dirty="0" smtClean="0"/>
              <a:t>of fluorescence. This light is transmitted to the </a:t>
            </a:r>
            <a:r>
              <a:rPr lang="en-US" sz="2000" dirty="0" err="1" smtClean="0"/>
              <a:t>photocathod</a:t>
            </a:r>
            <a:r>
              <a:rPr lang="en-US" sz="2000" dirty="0" smtClean="0"/>
              <a:t> tube and converted to electrical pulses which can be amplified and counted</a:t>
            </a:r>
          </a:p>
          <a:p>
            <a:r>
              <a:rPr lang="en-US" sz="2000" b="1" i="1" dirty="0" smtClean="0"/>
              <a:t>Number of photons produced in each flash is equal to the energy of radiation</a:t>
            </a:r>
          </a:p>
          <a:p>
            <a:endParaRPr lang="en-US" sz="2000" b="1" i="1" dirty="0" smtClean="0"/>
          </a:p>
          <a:p>
            <a:pPr>
              <a:buFont typeface="Wingdings" pitchFamily="2" charset="2"/>
              <a:buChar char="§"/>
            </a:pPr>
            <a:r>
              <a:rPr lang="en-US" sz="2400" b="1" i="1" dirty="0" smtClean="0"/>
              <a:t>Semiconductor detectors  </a:t>
            </a:r>
            <a:r>
              <a:rPr lang="en-US" sz="2000" dirty="0" smtClean="0"/>
              <a:t>- consists of Li drifted </a:t>
            </a:r>
            <a:r>
              <a:rPr lang="en-US" sz="2000" b="1" dirty="0" smtClean="0"/>
              <a:t>Si or </a:t>
            </a:r>
            <a:r>
              <a:rPr lang="en-US" sz="2000" b="1" dirty="0" err="1" smtClean="0"/>
              <a:t>Ge</a:t>
            </a:r>
            <a:r>
              <a:rPr lang="en-US" sz="2000" dirty="0" smtClean="0"/>
              <a:t>, fashioned as three layers of  P-type --- central intrinsic  zone----  n-type layer. When a voltage is applied across the crystal, a current pulse accompanies the absorption of photons and the size of pulse directly proportional to the energy of the photon. The photons  pre amplified and detected.</a:t>
            </a:r>
          </a:p>
          <a:p>
            <a:endParaRPr lang="en-US" sz="2000" dirty="0" smtClean="0"/>
          </a:p>
          <a:p>
            <a:r>
              <a:rPr lang="en-US" sz="2000" dirty="0" smtClean="0"/>
              <a:t> </a:t>
            </a:r>
          </a:p>
          <a:p>
            <a:endParaRPr lang="en-US" sz="2400" dirty="0" smtClean="0"/>
          </a:p>
          <a:p>
            <a:endParaRPr lang="en-US"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52413" y="1585913"/>
            <a:ext cx="8586787" cy="4406900"/>
            <a:chOff x="252413" y="1585913"/>
            <a:chExt cx="8586787" cy="4406900"/>
          </a:xfrm>
        </p:grpSpPr>
        <p:sp>
          <p:nvSpPr>
            <p:cNvPr id="4" name="Rectangle 3"/>
            <p:cNvSpPr>
              <a:spLocks noChangeArrowheads="1"/>
            </p:cNvSpPr>
            <p:nvPr/>
          </p:nvSpPr>
          <p:spPr bwMode="auto">
            <a:xfrm>
              <a:off x="1852613" y="2424113"/>
              <a:ext cx="1143000" cy="2438400"/>
            </a:xfrm>
            <a:prstGeom prst="rect">
              <a:avLst/>
            </a:prstGeom>
            <a:solidFill>
              <a:srgbClr val="54875A"/>
            </a:solidFill>
            <a:ln w="9525">
              <a:solidFill>
                <a:schemeClr val="tx1"/>
              </a:solidFill>
              <a:miter lim="800000"/>
              <a:headEnd/>
              <a:tailEnd/>
            </a:ln>
            <a:effectLst/>
          </p:spPr>
          <p:txBody>
            <a:bodyPr wrap="none" anchor="ctr"/>
            <a:lstStyle/>
            <a:p>
              <a:endParaRPr lang="en-IE"/>
            </a:p>
          </p:txBody>
        </p:sp>
        <p:sp>
          <p:nvSpPr>
            <p:cNvPr id="5" name="Rectangle 25"/>
            <p:cNvSpPr>
              <a:spLocks noChangeArrowheads="1"/>
            </p:cNvSpPr>
            <p:nvPr/>
          </p:nvSpPr>
          <p:spPr bwMode="auto">
            <a:xfrm>
              <a:off x="2462213" y="3338513"/>
              <a:ext cx="319087" cy="822325"/>
            </a:xfrm>
            <a:prstGeom prst="rect">
              <a:avLst/>
            </a:prstGeom>
            <a:noFill/>
            <a:ln w="9525">
              <a:noFill/>
              <a:miter lim="800000"/>
              <a:headEnd/>
              <a:tailEnd/>
            </a:ln>
            <a:effectLst/>
          </p:spPr>
          <p:txBody>
            <a:bodyPr wrap="none">
              <a:spAutoFit/>
            </a:bodyPr>
            <a:lstStyle/>
            <a:p>
              <a:r>
                <a:rPr lang="en-US"/>
                <a:t>e</a:t>
              </a:r>
            </a:p>
            <a:p>
              <a:endParaRPr lang="en-US"/>
            </a:p>
          </p:txBody>
        </p:sp>
        <p:sp>
          <p:nvSpPr>
            <p:cNvPr id="6" name="Rectangle 26"/>
            <p:cNvSpPr>
              <a:spLocks noChangeArrowheads="1"/>
            </p:cNvSpPr>
            <p:nvPr/>
          </p:nvSpPr>
          <p:spPr bwMode="auto">
            <a:xfrm>
              <a:off x="2462213" y="2957513"/>
              <a:ext cx="319087" cy="822325"/>
            </a:xfrm>
            <a:prstGeom prst="rect">
              <a:avLst/>
            </a:prstGeom>
            <a:noFill/>
            <a:ln w="9525">
              <a:noFill/>
              <a:miter lim="800000"/>
              <a:headEnd/>
              <a:tailEnd/>
            </a:ln>
            <a:effectLst/>
          </p:spPr>
          <p:txBody>
            <a:bodyPr wrap="none">
              <a:spAutoFit/>
            </a:bodyPr>
            <a:lstStyle/>
            <a:p>
              <a:r>
                <a:rPr lang="en-US"/>
                <a:t>e</a:t>
              </a:r>
            </a:p>
            <a:p>
              <a:endParaRPr lang="en-US"/>
            </a:p>
          </p:txBody>
        </p:sp>
        <p:sp>
          <p:nvSpPr>
            <p:cNvPr id="7" name="Line 4"/>
            <p:cNvSpPr>
              <a:spLocks noChangeShapeType="1"/>
            </p:cNvSpPr>
            <p:nvPr/>
          </p:nvSpPr>
          <p:spPr bwMode="auto">
            <a:xfrm flipH="1" flipV="1">
              <a:off x="2386013" y="1585913"/>
              <a:ext cx="0" cy="838200"/>
            </a:xfrm>
            <a:prstGeom prst="line">
              <a:avLst/>
            </a:prstGeom>
            <a:noFill/>
            <a:ln w="9525">
              <a:solidFill>
                <a:schemeClr val="tx1"/>
              </a:solidFill>
              <a:round/>
              <a:headEnd/>
              <a:tailEnd/>
            </a:ln>
            <a:effectLst/>
          </p:spPr>
          <p:txBody>
            <a:bodyPr wrap="none" anchor="ctr"/>
            <a:lstStyle/>
            <a:p>
              <a:endParaRPr lang="en-IE"/>
            </a:p>
          </p:txBody>
        </p:sp>
        <p:sp>
          <p:nvSpPr>
            <p:cNvPr id="8" name="Line 5"/>
            <p:cNvSpPr>
              <a:spLocks noChangeShapeType="1"/>
            </p:cNvSpPr>
            <p:nvPr/>
          </p:nvSpPr>
          <p:spPr bwMode="auto">
            <a:xfrm>
              <a:off x="2386013" y="1585913"/>
              <a:ext cx="1828800" cy="0"/>
            </a:xfrm>
            <a:prstGeom prst="line">
              <a:avLst/>
            </a:prstGeom>
            <a:noFill/>
            <a:ln w="9525">
              <a:solidFill>
                <a:schemeClr val="tx1"/>
              </a:solidFill>
              <a:round/>
              <a:headEnd/>
              <a:tailEnd/>
            </a:ln>
            <a:effectLst/>
          </p:spPr>
          <p:txBody>
            <a:bodyPr wrap="none" anchor="ctr"/>
            <a:lstStyle/>
            <a:p>
              <a:endParaRPr lang="en-IE"/>
            </a:p>
          </p:txBody>
        </p:sp>
        <p:sp>
          <p:nvSpPr>
            <p:cNvPr id="9" name="Line 6"/>
            <p:cNvSpPr>
              <a:spLocks noChangeShapeType="1"/>
            </p:cNvSpPr>
            <p:nvPr/>
          </p:nvSpPr>
          <p:spPr bwMode="auto">
            <a:xfrm>
              <a:off x="4214813" y="1585913"/>
              <a:ext cx="0" cy="914400"/>
            </a:xfrm>
            <a:prstGeom prst="line">
              <a:avLst/>
            </a:prstGeom>
            <a:noFill/>
            <a:ln w="9525">
              <a:solidFill>
                <a:schemeClr val="tx1"/>
              </a:solidFill>
              <a:round/>
              <a:headEnd/>
              <a:tailEnd/>
            </a:ln>
            <a:effectLst/>
          </p:spPr>
          <p:txBody>
            <a:bodyPr wrap="none" anchor="ctr"/>
            <a:lstStyle/>
            <a:p>
              <a:endParaRPr lang="en-IE"/>
            </a:p>
          </p:txBody>
        </p:sp>
        <p:sp>
          <p:nvSpPr>
            <p:cNvPr id="10" name="Line 7"/>
            <p:cNvSpPr>
              <a:spLocks noChangeShapeType="1"/>
            </p:cNvSpPr>
            <p:nvPr/>
          </p:nvSpPr>
          <p:spPr bwMode="auto">
            <a:xfrm>
              <a:off x="4214813" y="3262313"/>
              <a:ext cx="0" cy="685800"/>
            </a:xfrm>
            <a:prstGeom prst="line">
              <a:avLst/>
            </a:prstGeom>
            <a:noFill/>
            <a:ln w="9525">
              <a:solidFill>
                <a:schemeClr val="tx1"/>
              </a:solidFill>
              <a:round/>
              <a:headEnd/>
              <a:tailEnd/>
            </a:ln>
            <a:effectLst/>
          </p:spPr>
          <p:txBody>
            <a:bodyPr wrap="none" anchor="ctr"/>
            <a:lstStyle/>
            <a:p>
              <a:endParaRPr lang="en-IE"/>
            </a:p>
          </p:txBody>
        </p:sp>
        <p:sp>
          <p:nvSpPr>
            <p:cNvPr id="11" name="Line 8"/>
            <p:cNvSpPr>
              <a:spLocks noChangeShapeType="1"/>
            </p:cNvSpPr>
            <p:nvPr/>
          </p:nvSpPr>
          <p:spPr bwMode="auto">
            <a:xfrm>
              <a:off x="4214813" y="4100513"/>
              <a:ext cx="0" cy="1371600"/>
            </a:xfrm>
            <a:prstGeom prst="line">
              <a:avLst/>
            </a:prstGeom>
            <a:noFill/>
            <a:ln w="9525">
              <a:solidFill>
                <a:schemeClr val="tx1"/>
              </a:solidFill>
              <a:round/>
              <a:headEnd/>
              <a:tailEnd/>
            </a:ln>
            <a:effectLst/>
          </p:spPr>
          <p:txBody>
            <a:bodyPr wrap="none" anchor="ctr"/>
            <a:lstStyle/>
            <a:p>
              <a:endParaRPr lang="en-IE"/>
            </a:p>
          </p:txBody>
        </p:sp>
        <p:sp>
          <p:nvSpPr>
            <p:cNvPr id="12" name="Line 9"/>
            <p:cNvSpPr>
              <a:spLocks noChangeShapeType="1"/>
            </p:cNvSpPr>
            <p:nvPr/>
          </p:nvSpPr>
          <p:spPr bwMode="auto">
            <a:xfrm flipH="1">
              <a:off x="2386013" y="5472113"/>
              <a:ext cx="1828800" cy="0"/>
            </a:xfrm>
            <a:prstGeom prst="line">
              <a:avLst/>
            </a:prstGeom>
            <a:noFill/>
            <a:ln w="9525">
              <a:solidFill>
                <a:schemeClr val="tx1"/>
              </a:solidFill>
              <a:round/>
              <a:headEnd/>
              <a:tailEnd/>
            </a:ln>
            <a:effectLst/>
          </p:spPr>
          <p:txBody>
            <a:bodyPr wrap="none" anchor="ctr"/>
            <a:lstStyle/>
            <a:p>
              <a:endParaRPr lang="en-IE"/>
            </a:p>
          </p:txBody>
        </p:sp>
        <p:sp>
          <p:nvSpPr>
            <p:cNvPr id="13" name="Line 10"/>
            <p:cNvSpPr>
              <a:spLocks noChangeShapeType="1"/>
            </p:cNvSpPr>
            <p:nvPr/>
          </p:nvSpPr>
          <p:spPr bwMode="auto">
            <a:xfrm flipV="1">
              <a:off x="2386013" y="4862513"/>
              <a:ext cx="0" cy="609600"/>
            </a:xfrm>
            <a:prstGeom prst="line">
              <a:avLst/>
            </a:prstGeom>
            <a:noFill/>
            <a:ln w="9525">
              <a:solidFill>
                <a:schemeClr val="tx1"/>
              </a:solidFill>
              <a:round/>
              <a:headEnd/>
              <a:tailEnd/>
            </a:ln>
            <a:effectLst/>
          </p:spPr>
          <p:txBody>
            <a:bodyPr wrap="none" anchor="ctr"/>
            <a:lstStyle/>
            <a:p>
              <a:endParaRPr lang="en-IE"/>
            </a:p>
          </p:txBody>
        </p:sp>
        <p:sp>
          <p:nvSpPr>
            <p:cNvPr id="14" name="Line 11"/>
            <p:cNvSpPr>
              <a:spLocks noChangeShapeType="1"/>
            </p:cNvSpPr>
            <p:nvPr/>
          </p:nvSpPr>
          <p:spPr bwMode="auto">
            <a:xfrm>
              <a:off x="3833813" y="4100513"/>
              <a:ext cx="838200" cy="0"/>
            </a:xfrm>
            <a:prstGeom prst="line">
              <a:avLst/>
            </a:prstGeom>
            <a:noFill/>
            <a:ln w="9525">
              <a:solidFill>
                <a:schemeClr val="tx1"/>
              </a:solidFill>
              <a:round/>
              <a:headEnd/>
              <a:tailEnd/>
            </a:ln>
            <a:effectLst/>
          </p:spPr>
          <p:txBody>
            <a:bodyPr wrap="none" anchor="ctr"/>
            <a:lstStyle/>
            <a:p>
              <a:endParaRPr lang="en-IE"/>
            </a:p>
          </p:txBody>
        </p:sp>
        <p:sp>
          <p:nvSpPr>
            <p:cNvPr id="15" name="Line 12"/>
            <p:cNvSpPr>
              <a:spLocks noChangeShapeType="1"/>
            </p:cNvSpPr>
            <p:nvPr/>
          </p:nvSpPr>
          <p:spPr bwMode="auto">
            <a:xfrm>
              <a:off x="4062413" y="3948113"/>
              <a:ext cx="381000" cy="0"/>
            </a:xfrm>
            <a:prstGeom prst="line">
              <a:avLst/>
            </a:prstGeom>
            <a:noFill/>
            <a:ln w="57150">
              <a:solidFill>
                <a:schemeClr val="tx1"/>
              </a:solidFill>
              <a:round/>
              <a:headEnd/>
              <a:tailEnd/>
            </a:ln>
            <a:effectLst/>
          </p:spPr>
          <p:txBody>
            <a:bodyPr wrap="none" anchor="ctr"/>
            <a:lstStyle/>
            <a:p>
              <a:endParaRPr lang="en-IE"/>
            </a:p>
          </p:txBody>
        </p:sp>
        <p:sp>
          <p:nvSpPr>
            <p:cNvPr id="16" name="Oval 13"/>
            <p:cNvSpPr>
              <a:spLocks noChangeArrowheads="1"/>
            </p:cNvSpPr>
            <p:nvPr/>
          </p:nvSpPr>
          <p:spPr bwMode="auto">
            <a:xfrm>
              <a:off x="3833813" y="2500313"/>
              <a:ext cx="762000" cy="762000"/>
            </a:xfrm>
            <a:prstGeom prst="ellipse">
              <a:avLst/>
            </a:prstGeom>
            <a:solidFill>
              <a:srgbClr val="657D99"/>
            </a:solidFill>
            <a:ln w="9525">
              <a:solidFill>
                <a:schemeClr val="tx1"/>
              </a:solidFill>
              <a:round/>
              <a:headEnd/>
              <a:tailEnd/>
            </a:ln>
            <a:effectLst/>
          </p:spPr>
          <p:txBody>
            <a:bodyPr wrap="none" anchor="ctr"/>
            <a:lstStyle/>
            <a:p>
              <a:endParaRPr lang="en-IE"/>
            </a:p>
          </p:txBody>
        </p:sp>
        <p:sp>
          <p:nvSpPr>
            <p:cNvPr id="17" name="Rectangle 14"/>
            <p:cNvSpPr>
              <a:spLocks noChangeArrowheads="1"/>
            </p:cNvSpPr>
            <p:nvPr/>
          </p:nvSpPr>
          <p:spPr bwMode="auto">
            <a:xfrm>
              <a:off x="3962400" y="2667000"/>
              <a:ext cx="460375" cy="519113"/>
            </a:xfrm>
            <a:prstGeom prst="rect">
              <a:avLst/>
            </a:prstGeom>
            <a:noFill/>
            <a:ln w="9525">
              <a:noFill/>
              <a:miter lim="800000"/>
              <a:headEnd/>
              <a:tailEnd/>
            </a:ln>
            <a:effectLst/>
          </p:spPr>
          <p:txBody>
            <a:bodyPr wrap="none">
              <a:spAutoFit/>
            </a:bodyPr>
            <a:lstStyle/>
            <a:p>
              <a:r>
                <a:rPr lang="en-US" sz="2800" b="1">
                  <a:solidFill>
                    <a:srgbClr val="000000"/>
                  </a:solidFill>
                </a:rPr>
                <a:t>Q</a:t>
              </a:r>
              <a:endParaRPr lang="en-US"/>
            </a:p>
          </p:txBody>
        </p:sp>
        <p:sp>
          <p:nvSpPr>
            <p:cNvPr id="18" name="Rectangle 15"/>
            <p:cNvSpPr>
              <a:spLocks noChangeArrowheads="1"/>
            </p:cNvSpPr>
            <p:nvPr/>
          </p:nvSpPr>
          <p:spPr bwMode="auto">
            <a:xfrm>
              <a:off x="4227513" y="4114800"/>
              <a:ext cx="1258887" cy="822325"/>
            </a:xfrm>
            <a:prstGeom prst="rect">
              <a:avLst/>
            </a:prstGeom>
            <a:noFill/>
            <a:ln w="9525">
              <a:noFill/>
              <a:miter lim="800000"/>
              <a:headEnd/>
              <a:tailEnd/>
            </a:ln>
            <a:effectLst/>
          </p:spPr>
          <p:txBody>
            <a:bodyPr wrap="none">
              <a:spAutoFit/>
            </a:bodyPr>
            <a:lstStyle/>
            <a:p>
              <a:pPr algn="ctr"/>
              <a:r>
                <a:rPr lang="en-US" b="1"/>
                <a:t>Voltage </a:t>
              </a:r>
            </a:p>
            <a:p>
              <a:pPr algn="ctr"/>
              <a:r>
                <a:rPr lang="en-US" b="1"/>
                <a:t>supply</a:t>
              </a:r>
              <a:endParaRPr lang="en-US"/>
            </a:p>
          </p:txBody>
        </p:sp>
        <p:sp>
          <p:nvSpPr>
            <p:cNvPr id="19" name="Rectangle 16"/>
            <p:cNvSpPr>
              <a:spLocks noChangeArrowheads="1"/>
            </p:cNvSpPr>
            <p:nvPr/>
          </p:nvSpPr>
          <p:spPr bwMode="auto">
            <a:xfrm>
              <a:off x="384108" y="4816475"/>
              <a:ext cx="1997213" cy="369332"/>
            </a:xfrm>
            <a:prstGeom prst="rect">
              <a:avLst/>
            </a:prstGeom>
            <a:noFill/>
            <a:ln w="9525">
              <a:noFill/>
              <a:miter lim="800000"/>
              <a:headEnd/>
              <a:tailEnd/>
            </a:ln>
            <a:effectLst/>
          </p:spPr>
          <p:txBody>
            <a:bodyPr wrap="none">
              <a:spAutoFit/>
            </a:bodyPr>
            <a:lstStyle/>
            <a:p>
              <a:pPr algn="ctr"/>
              <a:r>
                <a:rPr lang="en-US" b="1" dirty="0" smtClean="0"/>
                <a:t>Germanium crystal</a:t>
              </a:r>
              <a:endParaRPr lang="en-US" dirty="0"/>
            </a:p>
          </p:txBody>
        </p:sp>
        <p:sp>
          <p:nvSpPr>
            <p:cNvPr id="20" name="Line 18"/>
            <p:cNvSpPr>
              <a:spLocks noChangeShapeType="1"/>
            </p:cNvSpPr>
            <p:nvPr/>
          </p:nvSpPr>
          <p:spPr bwMode="auto">
            <a:xfrm>
              <a:off x="252413" y="2043113"/>
              <a:ext cx="2057400" cy="2133600"/>
            </a:xfrm>
            <a:prstGeom prst="line">
              <a:avLst/>
            </a:prstGeom>
            <a:noFill/>
            <a:ln w="38100">
              <a:solidFill>
                <a:srgbClr val="FFEF05"/>
              </a:solidFill>
              <a:round/>
              <a:headEnd/>
              <a:tailEnd type="triangle" w="med" len="med"/>
            </a:ln>
            <a:effectLst/>
          </p:spPr>
          <p:txBody>
            <a:bodyPr wrap="none" anchor="ctr"/>
            <a:lstStyle/>
            <a:p>
              <a:endParaRPr lang="en-IE"/>
            </a:p>
          </p:txBody>
        </p:sp>
        <p:sp>
          <p:nvSpPr>
            <p:cNvPr id="21" name="Line 19"/>
            <p:cNvSpPr>
              <a:spLocks noChangeShapeType="1"/>
            </p:cNvSpPr>
            <p:nvPr/>
          </p:nvSpPr>
          <p:spPr bwMode="auto">
            <a:xfrm flipV="1">
              <a:off x="2309813" y="3262313"/>
              <a:ext cx="304800" cy="914400"/>
            </a:xfrm>
            <a:prstGeom prst="line">
              <a:avLst/>
            </a:prstGeom>
            <a:noFill/>
            <a:ln w="38100">
              <a:solidFill>
                <a:srgbClr val="FF0004"/>
              </a:solidFill>
              <a:round/>
              <a:headEnd/>
              <a:tailEnd type="triangle" w="med" len="med"/>
            </a:ln>
            <a:effectLst/>
          </p:spPr>
          <p:txBody>
            <a:bodyPr wrap="none" anchor="ctr"/>
            <a:lstStyle/>
            <a:p>
              <a:endParaRPr lang="en-IE"/>
            </a:p>
          </p:txBody>
        </p:sp>
        <p:sp>
          <p:nvSpPr>
            <p:cNvPr id="22" name="Rectangle 20"/>
            <p:cNvSpPr>
              <a:spLocks noChangeArrowheads="1"/>
            </p:cNvSpPr>
            <p:nvPr/>
          </p:nvSpPr>
          <p:spPr bwMode="auto">
            <a:xfrm>
              <a:off x="2157413" y="3719513"/>
              <a:ext cx="319087" cy="457200"/>
            </a:xfrm>
            <a:prstGeom prst="rect">
              <a:avLst/>
            </a:prstGeom>
            <a:noFill/>
            <a:ln w="9525">
              <a:noFill/>
              <a:miter lim="800000"/>
              <a:headEnd/>
              <a:tailEnd/>
            </a:ln>
            <a:effectLst/>
          </p:spPr>
          <p:txBody>
            <a:bodyPr wrap="none">
              <a:spAutoFit/>
            </a:bodyPr>
            <a:lstStyle/>
            <a:p>
              <a:r>
                <a:rPr lang="en-US"/>
                <a:t>e</a:t>
              </a:r>
            </a:p>
          </p:txBody>
        </p:sp>
        <p:sp>
          <p:nvSpPr>
            <p:cNvPr id="23" name="Rectangle 21"/>
            <p:cNvSpPr>
              <a:spLocks noChangeArrowheads="1"/>
            </p:cNvSpPr>
            <p:nvPr/>
          </p:nvSpPr>
          <p:spPr bwMode="auto">
            <a:xfrm>
              <a:off x="2309813" y="3795713"/>
              <a:ext cx="336550" cy="457200"/>
            </a:xfrm>
            <a:prstGeom prst="rect">
              <a:avLst/>
            </a:prstGeom>
            <a:noFill/>
            <a:ln w="9525">
              <a:noFill/>
              <a:miter lim="800000"/>
              <a:headEnd/>
              <a:tailEnd/>
            </a:ln>
            <a:effectLst/>
          </p:spPr>
          <p:txBody>
            <a:bodyPr wrap="none">
              <a:spAutoFit/>
            </a:bodyPr>
            <a:lstStyle/>
            <a:p>
              <a:r>
                <a:rPr lang="en-US"/>
                <a:t>h</a:t>
              </a:r>
            </a:p>
          </p:txBody>
        </p:sp>
        <p:sp>
          <p:nvSpPr>
            <p:cNvPr id="24" name="Rectangle 22"/>
            <p:cNvSpPr>
              <a:spLocks noChangeArrowheads="1"/>
            </p:cNvSpPr>
            <p:nvPr/>
          </p:nvSpPr>
          <p:spPr bwMode="auto">
            <a:xfrm>
              <a:off x="2462213" y="3567113"/>
              <a:ext cx="336550" cy="457200"/>
            </a:xfrm>
            <a:prstGeom prst="rect">
              <a:avLst/>
            </a:prstGeom>
            <a:noFill/>
            <a:ln w="9525">
              <a:noFill/>
              <a:miter lim="800000"/>
              <a:headEnd/>
              <a:tailEnd/>
            </a:ln>
            <a:effectLst/>
          </p:spPr>
          <p:txBody>
            <a:bodyPr wrap="none">
              <a:spAutoFit/>
            </a:bodyPr>
            <a:lstStyle/>
            <a:p>
              <a:r>
                <a:rPr lang="en-US"/>
                <a:t>h</a:t>
              </a:r>
            </a:p>
          </p:txBody>
        </p:sp>
        <p:sp>
          <p:nvSpPr>
            <p:cNvPr id="25" name="Rectangle 23"/>
            <p:cNvSpPr>
              <a:spLocks noChangeArrowheads="1"/>
            </p:cNvSpPr>
            <p:nvPr/>
          </p:nvSpPr>
          <p:spPr bwMode="auto">
            <a:xfrm>
              <a:off x="2157413" y="3414713"/>
              <a:ext cx="336550" cy="457200"/>
            </a:xfrm>
            <a:prstGeom prst="rect">
              <a:avLst/>
            </a:prstGeom>
            <a:noFill/>
            <a:ln w="9525">
              <a:noFill/>
              <a:miter lim="800000"/>
              <a:headEnd/>
              <a:tailEnd/>
            </a:ln>
            <a:effectLst/>
          </p:spPr>
          <p:txBody>
            <a:bodyPr wrap="none">
              <a:spAutoFit/>
            </a:bodyPr>
            <a:lstStyle/>
            <a:p>
              <a:r>
                <a:rPr lang="en-US"/>
                <a:t>h</a:t>
              </a:r>
            </a:p>
          </p:txBody>
        </p:sp>
        <p:sp>
          <p:nvSpPr>
            <p:cNvPr id="26" name="Rectangle 27"/>
            <p:cNvSpPr>
              <a:spLocks noChangeArrowheads="1"/>
            </p:cNvSpPr>
            <p:nvPr/>
          </p:nvSpPr>
          <p:spPr bwMode="auto">
            <a:xfrm>
              <a:off x="2157413" y="3109913"/>
              <a:ext cx="319087" cy="822325"/>
            </a:xfrm>
            <a:prstGeom prst="rect">
              <a:avLst/>
            </a:prstGeom>
            <a:noFill/>
            <a:ln w="9525">
              <a:noFill/>
              <a:miter lim="800000"/>
              <a:headEnd/>
              <a:tailEnd/>
            </a:ln>
            <a:effectLst/>
          </p:spPr>
          <p:txBody>
            <a:bodyPr wrap="none">
              <a:spAutoFit/>
            </a:bodyPr>
            <a:lstStyle/>
            <a:p>
              <a:r>
                <a:rPr lang="en-US"/>
                <a:t>e</a:t>
              </a:r>
            </a:p>
            <a:p>
              <a:endParaRPr lang="en-US"/>
            </a:p>
          </p:txBody>
        </p:sp>
        <p:sp>
          <p:nvSpPr>
            <p:cNvPr id="27" name="Rectangle 28"/>
            <p:cNvSpPr>
              <a:spLocks noChangeArrowheads="1"/>
            </p:cNvSpPr>
            <p:nvPr/>
          </p:nvSpPr>
          <p:spPr bwMode="auto">
            <a:xfrm>
              <a:off x="2370138" y="2043113"/>
              <a:ext cx="357187" cy="457200"/>
            </a:xfrm>
            <a:prstGeom prst="rect">
              <a:avLst/>
            </a:prstGeom>
            <a:noFill/>
            <a:ln w="9525">
              <a:noFill/>
              <a:miter lim="800000"/>
              <a:headEnd/>
              <a:tailEnd/>
            </a:ln>
            <a:effectLst/>
          </p:spPr>
          <p:txBody>
            <a:bodyPr wrap="none">
              <a:spAutoFit/>
            </a:bodyPr>
            <a:lstStyle/>
            <a:p>
              <a:r>
                <a:rPr lang="en-US" b="1"/>
                <a:t>+</a:t>
              </a:r>
            </a:p>
          </p:txBody>
        </p:sp>
        <p:sp>
          <p:nvSpPr>
            <p:cNvPr id="28" name="Rectangle 29"/>
            <p:cNvSpPr>
              <a:spLocks noChangeArrowheads="1"/>
            </p:cNvSpPr>
            <p:nvPr/>
          </p:nvSpPr>
          <p:spPr bwMode="auto">
            <a:xfrm>
              <a:off x="2381250" y="4786313"/>
              <a:ext cx="285750" cy="457200"/>
            </a:xfrm>
            <a:prstGeom prst="rect">
              <a:avLst/>
            </a:prstGeom>
            <a:noFill/>
            <a:ln w="9525">
              <a:noFill/>
              <a:miter lim="800000"/>
              <a:headEnd/>
              <a:tailEnd/>
            </a:ln>
            <a:effectLst/>
          </p:spPr>
          <p:txBody>
            <a:bodyPr>
              <a:spAutoFit/>
            </a:bodyPr>
            <a:lstStyle/>
            <a:p>
              <a:r>
                <a:rPr lang="en-US" b="1"/>
                <a:t>—</a:t>
              </a:r>
            </a:p>
          </p:txBody>
        </p:sp>
        <p:sp>
          <p:nvSpPr>
            <p:cNvPr id="29" name="Line 31"/>
            <p:cNvSpPr>
              <a:spLocks noChangeShapeType="1"/>
            </p:cNvSpPr>
            <p:nvPr/>
          </p:nvSpPr>
          <p:spPr bwMode="auto">
            <a:xfrm flipV="1">
              <a:off x="2309813" y="2881313"/>
              <a:ext cx="0" cy="304800"/>
            </a:xfrm>
            <a:prstGeom prst="line">
              <a:avLst/>
            </a:prstGeom>
            <a:noFill/>
            <a:ln w="9525">
              <a:solidFill>
                <a:schemeClr val="tx1"/>
              </a:solidFill>
              <a:round/>
              <a:headEnd/>
              <a:tailEnd type="triangle" w="med" len="med"/>
            </a:ln>
            <a:effectLst/>
          </p:spPr>
          <p:txBody>
            <a:bodyPr wrap="none" anchor="ctr"/>
            <a:lstStyle/>
            <a:p>
              <a:endParaRPr lang="en-IE"/>
            </a:p>
          </p:txBody>
        </p:sp>
        <p:sp>
          <p:nvSpPr>
            <p:cNvPr id="30" name="Line 32"/>
            <p:cNvSpPr>
              <a:spLocks noChangeShapeType="1"/>
            </p:cNvSpPr>
            <p:nvPr/>
          </p:nvSpPr>
          <p:spPr bwMode="auto">
            <a:xfrm flipV="1">
              <a:off x="2157413" y="3871913"/>
              <a:ext cx="0" cy="304800"/>
            </a:xfrm>
            <a:prstGeom prst="line">
              <a:avLst/>
            </a:prstGeom>
            <a:noFill/>
            <a:ln w="9525">
              <a:solidFill>
                <a:schemeClr val="tx1"/>
              </a:solidFill>
              <a:round/>
              <a:headEnd/>
              <a:tailEnd type="triangle" w="med" len="med"/>
            </a:ln>
            <a:effectLst/>
          </p:spPr>
          <p:txBody>
            <a:bodyPr wrap="none" anchor="ctr"/>
            <a:lstStyle/>
            <a:p>
              <a:endParaRPr lang="en-IE"/>
            </a:p>
          </p:txBody>
        </p:sp>
        <p:sp>
          <p:nvSpPr>
            <p:cNvPr id="31" name="Line 33"/>
            <p:cNvSpPr>
              <a:spLocks noChangeShapeType="1"/>
            </p:cNvSpPr>
            <p:nvPr/>
          </p:nvSpPr>
          <p:spPr bwMode="auto">
            <a:xfrm flipV="1">
              <a:off x="2767013" y="3414713"/>
              <a:ext cx="0" cy="304800"/>
            </a:xfrm>
            <a:prstGeom prst="line">
              <a:avLst/>
            </a:prstGeom>
            <a:noFill/>
            <a:ln w="9525">
              <a:solidFill>
                <a:schemeClr val="tx1"/>
              </a:solidFill>
              <a:round/>
              <a:headEnd/>
              <a:tailEnd type="triangle" w="med" len="med"/>
            </a:ln>
            <a:effectLst/>
          </p:spPr>
          <p:txBody>
            <a:bodyPr wrap="none" anchor="ctr"/>
            <a:lstStyle/>
            <a:p>
              <a:endParaRPr lang="en-IE"/>
            </a:p>
          </p:txBody>
        </p:sp>
        <p:sp>
          <p:nvSpPr>
            <p:cNvPr id="32" name="Line 34"/>
            <p:cNvSpPr>
              <a:spLocks noChangeShapeType="1"/>
            </p:cNvSpPr>
            <p:nvPr/>
          </p:nvSpPr>
          <p:spPr bwMode="auto">
            <a:xfrm>
              <a:off x="2157413" y="3490913"/>
              <a:ext cx="0" cy="304800"/>
            </a:xfrm>
            <a:prstGeom prst="line">
              <a:avLst/>
            </a:prstGeom>
            <a:noFill/>
            <a:ln w="9525">
              <a:solidFill>
                <a:schemeClr val="tx1"/>
              </a:solidFill>
              <a:round/>
              <a:headEnd/>
              <a:tailEnd type="triangle" w="med" len="med"/>
            </a:ln>
            <a:effectLst/>
          </p:spPr>
          <p:txBody>
            <a:bodyPr wrap="none" anchor="ctr"/>
            <a:lstStyle/>
            <a:p>
              <a:endParaRPr lang="en-IE"/>
            </a:p>
          </p:txBody>
        </p:sp>
        <p:sp>
          <p:nvSpPr>
            <p:cNvPr id="33" name="Line 35"/>
            <p:cNvSpPr>
              <a:spLocks noChangeShapeType="1"/>
            </p:cNvSpPr>
            <p:nvPr/>
          </p:nvSpPr>
          <p:spPr bwMode="auto">
            <a:xfrm>
              <a:off x="2767013" y="3871913"/>
              <a:ext cx="0" cy="304800"/>
            </a:xfrm>
            <a:prstGeom prst="line">
              <a:avLst/>
            </a:prstGeom>
            <a:noFill/>
            <a:ln w="9525">
              <a:solidFill>
                <a:schemeClr val="tx1"/>
              </a:solidFill>
              <a:round/>
              <a:headEnd/>
              <a:tailEnd type="triangle" w="med" len="med"/>
            </a:ln>
            <a:effectLst/>
          </p:spPr>
          <p:txBody>
            <a:bodyPr wrap="none" anchor="ctr"/>
            <a:lstStyle/>
            <a:p>
              <a:endParaRPr lang="en-IE"/>
            </a:p>
          </p:txBody>
        </p:sp>
        <p:sp>
          <p:nvSpPr>
            <p:cNvPr id="34" name="Line 36"/>
            <p:cNvSpPr>
              <a:spLocks noChangeShapeType="1"/>
            </p:cNvSpPr>
            <p:nvPr/>
          </p:nvSpPr>
          <p:spPr bwMode="auto">
            <a:xfrm>
              <a:off x="2538413" y="4100513"/>
              <a:ext cx="0" cy="304800"/>
            </a:xfrm>
            <a:prstGeom prst="line">
              <a:avLst/>
            </a:prstGeom>
            <a:noFill/>
            <a:ln w="9525">
              <a:solidFill>
                <a:schemeClr val="tx1"/>
              </a:solidFill>
              <a:round/>
              <a:headEnd/>
              <a:tailEnd type="triangle" w="med" len="med"/>
            </a:ln>
            <a:effectLst/>
          </p:spPr>
          <p:txBody>
            <a:bodyPr wrap="none" anchor="ctr"/>
            <a:lstStyle/>
            <a:p>
              <a:endParaRPr lang="en-IE"/>
            </a:p>
          </p:txBody>
        </p:sp>
        <p:sp>
          <p:nvSpPr>
            <p:cNvPr id="35" name="Line 37"/>
            <p:cNvSpPr>
              <a:spLocks noChangeShapeType="1"/>
            </p:cNvSpPr>
            <p:nvPr/>
          </p:nvSpPr>
          <p:spPr bwMode="auto">
            <a:xfrm flipV="1">
              <a:off x="4572000" y="2438400"/>
              <a:ext cx="990600" cy="457200"/>
            </a:xfrm>
            <a:prstGeom prst="line">
              <a:avLst/>
            </a:prstGeom>
            <a:noFill/>
            <a:ln w="38100">
              <a:solidFill>
                <a:schemeClr val="tx1"/>
              </a:solidFill>
              <a:round/>
              <a:headEnd/>
              <a:tailEnd type="triangle" w="med" len="med"/>
            </a:ln>
            <a:effectLst/>
          </p:spPr>
          <p:txBody>
            <a:bodyPr wrap="none" anchor="ctr"/>
            <a:lstStyle/>
            <a:p>
              <a:endParaRPr lang="en-IE"/>
            </a:p>
          </p:txBody>
        </p:sp>
        <p:sp>
          <p:nvSpPr>
            <p:cNvPr id="36" name="Rectangle 38"/>
            <p:cNvSpPr>
              <a:spLocks noChangeArrowheads="1"/>
            </p:cNvSpPr>
            <p:nvPr/>
          </p:nvSpPr>
          <p:spPr bwMode="auto">
            <a:xfrm>
              <a:off x="5486400" y="1905000"/>
              <a:ext cx="2895600" cy="1066800"/>
            </a:xfrm>
            <a:prstGeom prst="rect">
              <a:avLst/>
            </a:prstGeom>
            <a:solidFill>
              <a:srgbClr val="90E89C"/>
            </a:solidFill>
            <a:ln w="9525">
              <a:noFill/>
              <a:miter lim="800000"/>
              <a:headEnd/>
              <a:tailEnd/>
            </a:ln>
            <a:effectLst/>
          </p:spPr>
          <p:txBody>
            <a:bodyPr wrap="none" anchor="ctr"/>
            <a:lstStyle/>
            <a:p>
              <a:endParaRPr lang="en-IE"/>
            </a:p>
          </p:txBody>
        </p:sp>
        <p:sp>
          <p:nvSpPr>
            <p:cNvPr id="37" name="Line 39"/>
            <p:cNvSpPr>
              <a:spLocks noChangeShapeType="1"/>
            </p:cNvSpPr>
            <p:nvPr/>
          </p:nvSpPr>
          <p:spPr bwMode="auto">
            <a:xfrm>
              <a:off x="7010400" y="2971800"/>
              <a:ext cx="0" cy="838200"/>
            </a:xfrm>
            <a:prstGeom prst="line">
              <a:avLst/>
            </a:prstGeom>
            <a:noFill/>
            <a:ln w="38100">
              <a:solidFill>
                <a:schemeClr val="tx1"/>
              </a:solidFill>
              <a:round/>
              <a:headEnd/>
              <a:tailEnd type="triangle" w="med" len="med"/>
            </a:ln>
            <a:effectLst/>
          </p:spPr>
          <p:txBody>
            <a:bodyPr wrap="none" anchor="ctr"/>
            <a:lstStyle/>
            <a:p>
              <a:endParaRPr lang="en-IE"/>
            </a:p>
          </p:txBody>
        </p:sp>
        <p:pic>
          <p:nvPicPr>
            <p:cNvPr id="38" name="Picture 40" descr="naafig5.gif                                                    00011C57Macintosh HD                   ABA78158:"/>
            <p:cNvPicPr>
              <a:picLocks noChangeAspect="1" noChangeArrowheads="1"/>
            </p:cNvPicPr>
            <p:nvPr/>
          </p:nvPicPr>
          <p:blipFill>
            <a:blip r:embed="rId2" cstate="print"/>
            <a:srcRect l="18907" t="4471" r="7776" b="15085"/>
            <a:stretch>
              <a:fillRect/>
            </a:stretch>
          </p:blipFill>
          <p:spPr bwMode="auto">
            <a:xfrm>
              <a:off x="5715000" y="3810000"/>
              <a:ext cx="3124200" cy="2182813"/>
            </a:xfrm>
            <a:prstGeom prst="rect">
              <a:avLst/>
            </a:prstGeom>
            <a:noFill/>
          </p:spPr>
        </p:pic>
        <p:sp>
          <p:nvSpPr>
            <p:cNvPr id="39" name="Rectangle 41"/>
            <p:cNvSpPr>
              <a:spLocks noChangeArrowheads="1"/>
            </p:cNvSpPr>
            <p:nvPr/>
          </p:nvSpPr>
          <p:spPr bwMode="auto">
            <a:xfrm>
              <a:off x="5791200" y="5410200"/>
              <a:ext cx="1116013" cy="457200"/>
            </a:xfrm>
            <a:prstGeom prst="rect">
              <a:avLst/>
            </a:prstGeom>
            <a:noFill/>
            <a:ln w="9525">
              <a:noFill/>
              <a:miter lim="800000"/>
              <a:headEnd/>
              <a:tailEnd/>
            </a:ln>
            <a:effectLst/>
          </p:spPr>
          <p:txBody>
            <a:bodyPr wrap="none">
              <a:spAutoFit/>
            </a:bodyPr>
            <a:lstStyle/>
            <a:p>
              <a:r>
                <a:rPr lang="en-US" b="1">
                  <a:solidFill>
                    <a:srgbClr val="000000"/>
                  </a:solidFill>
                </a:rPr>
                <a:t>display</a:t>
              </a:r>
              <a:endParaRPr lang="en-US">
                <a:solidFill>
                  <a:srgbClr val="000000"/>
                </a:solidFill>
              </a:endParaRPr>
            </a:p>
          </p:txBody>
        </p:sp>
        <p:sp>
          <p:nvSpPr>
            <p:cNvPr id="40" name="Rectangle 42"/>
            <p:cNvSpPr>
              <a:spLocks noChangeArrowheads="1"/>
            </p:cNvSpPr>
            <p:nvPr/>
          </p:nvSpPr>
          <p:spPr bwMode="auto">
            <a:xfrm>
              <a:off x="5541963" y="1981200"/>
              <a:ext cx="2782887" cy="822325"/>
            </a:xfrm>
            <a:prstGeom prst="rect">
              <a:avLst/>
            </a:prstGeom>
            <a:noFill/>
            <a:ln w="9525">
              <a:noFill/>
              <a:miter lim="800000"/>
              <a:headEnd/>
              <a:tailEnd/>
            </a:ln>
            <a:effectLst/>
          </p:spPr>
          <p:txBody>
            <a:bodyPr wrap="none">
              <a:spAutoFit/>
            </a:bodyPr>
            <a:lstStyle/>
            <a:p>
              <a:pPr algn="ctr"/>
              <a:r>
                <a:rPr lang="en-US" b="1">
                  <a:solidFill>
                    <a:srgbClr val="000000"/>
                  </a:solidFill>
                </a:rPr>
                <a:t>Multichannel pulse-</a:t>
              </a:r>
            </a:p>
            <a:p>
              <a:pPr algn="ctr"/>
              <a:r>
                <a:rPr lang="en-US" b="1">
                  <a:solidFill>
                    <a:srgbClr val="000000"/>
                  </a:solidFill>
                </a:rPr>
                <a:t>height analyzer</a:t>
              </a:r>
              <a:endParaRPr lang="en-US">
                <a:solidFill>
                  <a:srgbClr val="000000"/>
                </a:solidFill>
              </a:endParaRPr>
            </a:p>
          </p:txBody>
        </p:sp>
        <p:sp>
          <p:nvSpPr>
            <p:cNvPr id="41" name="Rectangle 43"/>
            <p:cNvSpPr>
              <a:spLocks noChangeArrowheads="1"/>
            </p:cNvSpPr>
            <p:nvPr/>
          </p:nvSpPr>
          <p:spPr bwMode="auto">
            <a:xfrm>
              <a:off x="507799" y="1981200"/>
              <a:ext cx="1283108" cy="369332"/>
            </a:xfrm>
            <a:prstGeom prst="rect">
              <a:avLst/>
            </a:prstGeom>
            <a:noFill/>
            <a:ln w="9525">
              <a:noFill/>
              <a:miter lim="800000"/>
              <a:headEnd/>
              <a:tailEnd/>
            </a:ln>
            <a:effectLst/>
          </p:spPr>
          <p:txBody>
            <a:bodyPr wrap="none">
              <a:spAutoFit/>
            </a:bodyPr>
            <a:lstStyle/>
            <a:p>
              <a:pPr algn="ctr"/>
              <a:r>
                <a:rPr lang="en-US" b="1" dirty="0" smtClean="0"/>
                <a:t>Gamma ray</a:t>
              </a:r>
              <a:endParaRPr lang="en-US" b="1" dirty="0"/>
            </a:p>
          </p:txBody>
        </p:sp>
        <p:sp>
          <p:nvSpPr>
            <p:cNvPr id="42" name="Text Box 46"/>
            <p:cNvSpPr txBox="1">
              <a:spLocks noChangeArrowheads="1"/>
            </p:cNvSpPr>
            <p:nvPr/>
          </p:nvSpPr>
          <p:spPr bwMode="auto">
            <a:xfrm rot="16200000">
              <a:off x="5107782" y="5082381"/>
              <a:ext cx="819150" cy="366713"/>
            </a:xfrm>
            <a:prstGeom prst="rect">
              <a:avLst/>
            </a:prstGeom>
            <a:noFill/>
            <a:ln w="9525">
              <a:noFill/>
              <a:miter lim="800000"/>
              <a:headEnd/>
              <a:tailEnd/>
            </a:ln>
            <a:effectLst/>
          </p:spPr>
          <p:txBody>
            <a:bodyPr wrap="none">
              <a:spAutoFit/>
            </a:bodyPr>
            <a:lstStyle/>
            <a:p>
              <a:r>
                <a:rPr lang="en-US" sz="1800" b="1"/>
                <a:t>counts</a:t>
              </a:r>
            </a:p>
          </p:txBody>
        </p:sp>
      </p:grpSp>
      <p:sp>
        <p:nvSpPr>
          <p:cNvPr id="43" name="TextBox 42"/>
          <p:cNvSpPr txBox="1"/>
          <p:nvPr/>
        </p:nvSpPr>
        <p:spPr>
          <a:xfrm>
            <a:off x="1676400" y="228600"/>
            <a:ext cx="5105400" cy="523220"/>
          </a:xfrm>
          <a:prstGeom prst="rect">
            <a:avLst/>
          </a:prstGeom>
          <a:noFill/>
        </p:spPr>
        <p:txBody>
          <a:bodyPr wrap="square" rtlCol="0">
            <a:spAutoFit/>
          </a:bodyPr>
          <a:lstStyle/>
          <a:p>
            <a:r>
              <a:rPr lang="en-IE" sz="2800" b="1" dirty="0" smtClean="0"/>
              <a:t>Gamma Ray Spectrometer</a:t>
            </a:r>
            <a:endParaRPr lang="en-IE" sz="2800"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rtl="0"/>
            <a:r>
              <a:rPr lang="en-US" sz="4000" dirty="0"/>
              <a:t>What is Neutron Activation Analysis (NAA)?</a:t>
            </a:r>
          </a:p>
        </p:txBody>
      </p:sp>
      <p:sp>
        <p:nvSpPr>
          <p:cNvPr id="5123" name="Rectangle 3"/>
          <p:cNvSpPr>
            <a:spLocks noGrp="1" noChangeArrowheads="1"/>
          </p:cNvSpPr>
          <p:nvPr>
            <p:ph type="body" idx="1"/>
          </p:nvPr>
        </p:nvSpPr>
        <p:spPr>
          <a:xfrm>
            <a:off x="381000" y="1447800"/>
            <a:ext cx="8569325" cy="4525962"/>
          </a:xfrm>
        </p:spPr>
        <p:txBody>
          <a:bodyPr>
            <a:normAutofit/>
          </a:bodyPr>
          <a:lstStyle/>
          <a:p>
            <a:pPr marL="609600" indent="-609600" algn="just" rtl="0">
              <a:lnSpc>
                <a:spcPct val="150000"/>
              </a:lnSpc>
            </a:pPr>
            <a:r>
              <a:rPr lang="en-US" sz="2800" b="1" dirty="0"/>
              <a:t>NAA</a:t>
            </a:r>
            <a:r>
              <a:rPr lang="en-US" sz="2800" dirty="0"/>
              <a:t> is a method for qualitative and quantitative </a:t>
            </a:r>
            <a:r>
              <a:rPr lang="en-US" sz="2800" b="1" dirty="0"/>
              <a:t>determination of elements </a:t>
            </a:r>
            <a:r>
              <a:rPr lang="en-US" sz="2800" dirty="0"/>
              <a:t>based on the measurement of characteristic radiation from </a:t>
            </a:r>
            <a:r>
              <a:rPr lang="en-US" sz="2800" dirty="0" err="1"/>
              <a:t>radionuclides</a:t>
            </a:r>
            <a:r>
              <a:rPr lang="en-US" sz="2800" dirty="0"/>
              <a:t> formed directly or indirectly by neutron irradiation of the material</a:t>
            </a:r>
            <a:r>
              <a:rPr lang="en-US" sz="2800" dirty="0" smtClean="0"/>
              <a:t>.</a:t>
            </a:r>
          </a:p>
          <a:p>
            <a:pPr marL="609600" indent="-609600" algn="just" rtl="0">
              <a:lnSpc>
                <a:spcPct val="150000"/>
              </a:lnSpc>
            </a:pPr>
            <a:r>
              <a:rPr lang="en-US" sz="2800" dirty="0" smtClean="0"/>
              <a:t>Detect the </a:t>
            </a:r>
            <a:r>
              <a:rPr lang="en-US" sz="2800" b="1" dirty="0" smtClean="0"/>
              <a:t>concentration </a:t>
            </a:r>
            <a:r>
              <a:rPr lang="en-US" sz="2800" dirty="0" smtClean="0"/>
              <a:t>of elements in a sample</a:t>
            </a:r>
          </a:p>
          <a:p>
            <a:pPr marL="609600" indent="-609600" algn="just" rtl="0">
              <a:lnSpc>
                <a:spcPct val="150000"/>
              </a:lnSpc>
            </a:pPr>
            <a:endParaRPr lang="en-US" sz="2800" dirty="0"/>
          </a:p>
          <a:p>
            <a:pPr marL="609600" indent="-609600" algn="just" rtl="0">
              <a:lnSpc>
                <a:spcPct val="150000"/>
              </a:lnSpc>
            </a:pPr>
            <a:endParaRPr 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5123">
                                            <p:txEl>
                                              <p:pRg st="0" end="0"/>
                                            </p:txEl>
                                          </p:spTgt>
                                        </p:tgtEl>
                                        <p:attrNameLst>
                                          <p:attrName>style.visibility</p:attrName>
                                        </p:attrNameLst>
                                      </p:cBhvr>
                                      <p:to>
                                        <p:strVal val="visible"/>
                                      </p:to>
                                    </p:set>
                                    <p:animEffect transition="in" filter="fade">
                                      <p:cBhvr>
                                        <p:cTn id="13" dur="1000"/>
                                        <p:tgtEl>
                                          <p:spTgt spid="5123">
                                            <p:txEl>
                                              <p:pRg st="0" end="0"/>
                                            </p:txEl>
                                          </p:spTgt>
                                        </p:tgtEl>
                                      </p:cBhvr>
                                    </p:animEffect>
                                    <p:anim calcmode="lin" valueType="num">
                                      <p:cBhvr>
                                        <p:cTn id="14"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1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5123">
                                            <p:txEl>
                                              <p:pRg st="1" end="1"/>
                                            </p:txEl>
                                          </p:spTgt>
                                        </p:tgtEl>
                                        <p:attrNameLst>
                                          <p:attrName>style.visibility</p:attrName>
                                        </p:attrNameLst>
                                      </p:cBhvr>
                                      <p:to>
                                        <p:strVal val="visible"/>
                                      </p:to>
                                    </p:set>
                                    <p:animEffect transition="in" filter="fade">
                                      <p:cBhvr>
                                        <p:cTn id="20" dur="1000"/>
                                        <p:tgtEl>
                                          <p:spTgt spid="5123">
                                            <p:txEl>
                                              <p:pRg st="1" end="1"/>
                                            </p:txEl>
                                          </p:spTgt>
                                        </p:tgtEl>
                                      </p:cBhvr>
                                    </p:animEffect>
                                    <p:anim calcmode="lin" valueType="num">
                                      <p:cBhvr>
                                        <p:cTn id="21" dur="1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512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8229600" cy="533400"/>
          </a:xfrm>
        </p:spPr>
        <p:txBody>
          <a:bodyPr>
            <a:normAutofit fontScale="90000"/>
          </a:bodyPr>
          <a:lstStyle/>
          <a:p>
            <a:pPr rtl="0"/>
            <a:r>
              <a:rPr lang="en-US" dirty="0"/>
              <a:t>NAA Method </a:t>
            </a:r>
          </a:p>
        </p:txBody>
      </p:sp>
      <p:pic>
        <p:nvPicPr>
          <p:cNvPr id="7172" name="Picture 4" descr="Neutron Capture Diagram"/>
          <p:cNvPicPr>
            <a:picLocks noGrp="1" noChangeAspect="1" noChangeArrowheads="1"/>
          </p:cNvPicPr>
          <p:nvPr>
            <p:ph idx="1"/>
          </p:nvPr>
        </p:nvPicPr>
        <p:blipFill>
          <a:blip r:embed="rId2" cstate="print"/>
          <a:srcRect/>
          <a:stretch>
            <a:fillRect/>
          </a:stretch>
        </p:blipFill>
        <p:spPr>
          <a:xfrm>
            <a:off x="533400" y="533400"/>
            <a:ext cx="7923457" cy="4317202"/>
          </a:xfrm>
          <a:solidFill>
            <a:srgbClr val="FF0000"/>
          </a:solidFill>
          <a:ln/>
        </p:spPr>
      </p:pic>
      <p:sp>
        <p:nvSpPr>
          <p:cNvPr id="4" name="Content Placeholder 2"/>
          <p:cNvSpPr txBox="1">
            <a:spLocks/>
          </p:cNvSpPr>
          <p:nvPr/>
        </p:nvSpPr>
        <p:spPr>
          <a:xfrm>
            <a:off x="381000" y="4724400"/>
            <a:ext cx="8229600" cy="1904999"/>
          </a:xfrm>
          <a:prstGeom prst="rect">
            <a:avLst/>
          </a:prstGeom>
        </p:spPr>
        <p:txBody>
          <a:bodyPr vert="horz" lIns="91440" tIns="45720" rIns="91440" bIns="45720" rtlCol="0">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 For Example, </a:t>
            </a:r>
            <a:r>
              <a:rPr kumimoji="0" lang="en-US" sz="2800" b="0" i="0" u="none" strike="noStrike" kern="1200" cap="none" spc="0" normalizeH="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Irradiate sodium (Na23) sample with neutrons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Neutron captured to give </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Na</a:t>
            </a:r>
            <a:r>
              <a:rPr kumimoji="0" lang="en-US" sz="2400" b="1" i="0" u="none" strike="noStrike" kern="1200" cap="none" spc="0" normalizeH="0" baseline="-25000" noProof="0" dirty="0" smtClean="0">
                <a:ln>
                  <a:noFill/>
                </a:ln>
                <a:solidFill>
                  <a:schemeClr val="tx1"/>
                </a:solidFill>
                <a:effectLst/>
                <a:uLnTx/>
                <a:uFillTx/>
                <a:latin typeface="+mn-lt"/>
                <a:ea typeface="+mn-ea"/>
                <a:cs typeface="+mn-cs"/>
              </a:rPr>
              <a:t>24</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in excited state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Jumps to lowest state of Na</a:t>
            </a:r>
            <a:r>
              <a:rPr kumimoji="0" lang="en-US" sz="2400" b="0" i="0" u="none" strike="noStrike" kern="1200" cap="none" spc="0" normalizeH="0" baseline="-25000" noProof="0" dirty="0" smtClean="0">
                <a:ln>
                  <a:noFill/>
                </a:ln>
                <a:solidFill>
                  <a:schemeClr val="tx1"/>
                </a:solidFill>
                <a:effectLst/>
                <a:uLnTx/>
                <a:uFillTx/>
                <a:latin typeface="+mn-lt"/>
                <a:ea typeface="+mn-ea"/>
                <a:cs typeface="+mn-cs"/>
              </a:rPr>
              <a:t>24</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—&gt; emits gamma-ray(s) (photon)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With 1/2 life 15 hours:</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Na24  emits electron to become Mg</a:t>
            </a:r>
            <a:r>
              <a:rPr kumimoji="0" lang="en-US" sz="2000" b="0" i="0" u="none" strike="noStrike" kern="1200" cap="none" spc="0" normalizeH="0" baseline="-25000" noProof="0" dirty="0" smtClean="0">
                <a:ln>
                  <a:noFill/>
                </a:ln>
                <a:solidFill>
                  <a:schemeClr val="tx1"/>
                </a:solidFill>
                <a:effectLst/>
                <a:uLnTx/>
                <a:uFillTx/>
                <a:latin typeface="+mn-lt"/>
                <a:ea typeface="+mn-ea"/>
                <a:cs typeface="+mn-cs"/>
              </a:rPr>
              <a:t>24</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(beta decay)</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And another gamma (photon)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IE"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922337"/>
          </a:xfrm>
        </p:spPr>
        <p:txBody>
          <a:bodyPr/>
          <a:lstStyle/>
          <a:p>
            <a:pPr rtl="0"/>
            <a:r>
              <a:rPr lang="en-US" dirty="0"/>
              <a:t>NAA Categories</a:t>
            </a:r>
          </a:p>
        </p:txBody>
      </p:sp>
      <p:sp>
        <p:nvSpPr>
          <p:cNvPr id="9219" name="Rectangle 3"/>
          <p:cNvSpPr>
            <a:spLocks noGrp="1" noChangeArrowheads="1"/>
          </p:cNvSpPr>
          <p:nvPr>
            <p:ph type="body" idx="1"/>
          </p:nvPr>
        </p:nvSpPr>
        <p:spPr>
          <a:xfrm>
            <a:off x="457200" y="1125538"/>
            <a:ext cx="8229600" cy="5399087"/>
          </a:xfrm>
        </p:spPr>
        <p:txBody>
          <a:bodyPr/>
          <a:lstStyle/>
          <a:p>
            <a:pPr algn="l" rtl="0">
              <a:lnSpc>
                <a:spcPct val="90000"/>
              </a:lnSpc>
            </a:pPr>
            <a:r>
              <a:rPr lang="en-US" sz="2800" dirty="0">
                <a:solidFill>
                  <a:srgbClr val="FF0066"/>
                </a:solidFill>
              </a:rPr>
              <a:t>According to type of emitted </a:t>
            </a:r>
            <a:r>
              <a:rPr lang="el-GR" sz="2800" dirty="0">
                <a:solidFill>
                  <a:srgbClr val="FF0066"/>
                </a:solidFill>
              </a:rPr>
              <a:t>γ</a:t>
            </a:r>
            <a:r>
              <a:rPr lang="en-US" sz="2800" dirty="0">
                <a:solidFill>
                  <a:srgbClr val="FF0066"/>
                </a:solidFill>
              </a:rPr>
              <a:t>-ray measured</a:t>
            </a:r>
          </a:p>
          <a:p>
            <a:pPr algn="l" rtl="0">
              <a:lnSpc>
                <a:spcPct val="90000"/>
              </a:lnSpc>
            </a:pPr>
            <a:r>
              <a:rPr lang="en-US" sz="2800" dirty="0"/>
              <a:t> If the Prompt </a:t>
            </a:r>
            <a:r>
              <a:rPr lang="el-GR" sz="2800" dirty="0"/>
              <a:t>γ</a:t>
            </a:r>
            <a:r>
              <a:rPr lang="en-US" sz="2800" dirty="0"/>
              <a:t>-ray is the measured radiation</a:t>
            </a:r>
            <a:endParaRPr lang="el-GR" sz="2800" dirty="0"/>
          </a:p>
          <a:p>
            <a:pPr algn="l" rtl="0">
              <a:lnSpc>
                <a:spcPct val="90000"/>
              </a:lnSpc>
              <a:buFontTx/>
              <a:buNone/>
            </a:pPr>
            <a:r>
              <a:rPr lang="en-US" sz="2800" dirty="0"/>
              <a:t>          Prompt </a:t>
            </a:r>
            <a:r>
              <a:rPr lang="en-US" sz="2800" dirty="0" smtClean="0"/>
              <a:t> </a:t>
            </a:r>
            <a:r>
              <a:rPr lang="el-GR" sz="2800" dirty="0" smtClean="0"/>
              <a:t>γ</a:t>
            </a:r>
            <a:r>
              <a:rPr lang="en-US" sz="2800" dirty="0" smtClean="0"/>
              <a:t> </a:t>
            </a:r>
            <a:r>
              <a:rPr lang="en-US" sz="2800" dirty="0"/>
              <a:t>-ray neutron activation analysis (PGNAA)</a:t>
            </a:r>
          </a:p>
          <a:p>
            <a:pPr algn="l" rtl="0">
              <a:lnSpc>
                <a:spcPct val="90000"/>
              </a:lnSpc>
            </a:pPr>
            <a:r>
              <a:rPr lang="en-US" sz="2800" dirty="0">
                <a:solidFill>
                  <a:srgbClr val="0000FF"/>
                </a:solidFill>
              </a:rPr>
              <a:t>The measurements take place during irradiation.</a:t>
            </a:r>
          </a:p>
          <a:p>
            <a:pPr algn="l" rtl="0">
              <a:lnSpc>
                <a:spcPct val="90000"/>
              </a:lnSpc>
            </a:pPr>
            <a:endParaRPr lang="en-US" sz="2800" dirty="0">
              <a:solidFill>
                <a:srgbClr val="0000FF"/>
              </a:solidFill>
            </a:endParaRPr>
          </a:p>
          <a:p>
            <a:pPr algn="l" rtl="0">
              <a:lnSpc>
                <a:spcPct val="90000"/>
              </a:lnSpc>
            </a:pPr>
            <a:r>
              <a:rPr lang="en-US" sz="2800" dirty="0"/>
              <a:t>If Delayed </a:t>
            </a:r>
            <a:r>
              <a:rPr lang="el-GR" sz="2800" dirty="0"/>
              <a:t>γ</a:t>
            </a:r>
            <a:r>
              <a:rPr lang="en-US" sz="2800" dirty="0"/>
              <a:t>-ray is the measured radiation.</a:t>
            </a:r>
          </a:p>
          <a:p>
            <a:pPr algn="l" rtl="0">
              <a:lnSpc>
                <a:spcPct val="90000"/>
              </a:lnSpc>
            </a:pPr>
            <a:r>
              <a:rPr lang="en-US" sz="2800" dirty="0"/>
              <a:t>       Delayed </a:t>
            </a:r>
            <a:r>
              <a:rPr lang="el-GR" sz="2800" dirty="0"/>
              <a:t>γ</a:t>
            </a:r>
            <a:r>
              <a:rPr lang="en-US" sz="2800" dirty="0"/>
              <a:t> -ray neutron activation analysis (DGNAA) </a:t>
            </a:r>
          </a:p>
          <a:p>
            <a:pPr algn="l" rtl="0">
              <a:lnSpc>
                <a:spcPct val="90000"/>
              </a:lnSpc>
              <a:buFontTx/>
              <a:buNone/>
            </a:pPr>
            <a:r>
              <a:rPr lang="en-US" sz="2800" dirty="0"/>
              <a:t> </a:t>
            </a:r>
            <a:r>
              <a:rPr lang="en-US" sz="2800" dirty="0">
                <a:solidFill>
                  <a:srgbClr val="0000FF"/>
                </a:solidFill>
              </a:rPr>
              <a:t>The measurements take place after a certain decay period</a:t>
            </a:r>
            <a:r>
              <a:rPr lang="en-US" sz="2800" dirty="0"/>
              <a:t>. </a:t>
            </a:r>
          </a:p>
          <a:p>
            <a:pPr algn="l" rtl="0">
              <a:lnSpc>
                <a:spcPct val="90000"/>
              </a:lnSpc>
            </a:pPr>
            <a:r>
              <a:rPr lang="en-US" sz="2800" dirty="0"/>
              <a:t>(DGNAA) is more common.  </a:t>
            </a:r>
          </a:p>
        </p:txBody>
      </p:sp>
      <p:sp>
        <p:nvSpPr>
          <p:cNvPr id="9220" name="AutoShape 4"/>
          <p:cNvSpPr>
            <a:spLocks noChangeArrowheads="1"/>
          </p:cNvSpPr>
          <p:nvPr/>
        </p:nvSpPr>
        <p:spPr bwMode="auto">
          <a:xfrm>
            <a:off x="179389" y="2133600"/>
            <a:ext cx="811212" cy="3619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00"/>
          </a:solidFill>
          <a:ln w="9525">
            <a:solidFill>
              <a:schemeClr val="tx1"/>
            </a:solidFill>
            <a:miter lim="800000"/>
            <a:headEnd/>
            <a:tailEnd/>
          </a:ln>
          <a:effectLst/>
        </p:spPr>
        <p:txBody>
          <a:bodyPr wrap="none" anchor="ctr"/>
          <a:lstStyle/>
          <a:p>
            <a:endParaRPr lang="en-IE"/>
          </a:p>
        </p:txBody>
      </p:sp>
      <p:sp>
        <p:nvSpPr>
          <p:cNvPr id="9221" name="AutoShape 5"/>
          <p:cNvSpPr>
            <a:spLocks noChangeArrowheads="1"/>
          </p:cNvSpPr>
          <p:nvPr/>
        </p:nvSpPr>
        <p:spPr bwMode="auto">
          <a:xfrm>
            <a:off x="179389" y="4362450"/>
            <a:ext cx="811212" cy="3619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00"/>
          </a:solidFill>
          <a:ln w="9525">
            <a:solidFill>
              <a:schemeClr val="tx1"/>
            </a:solidFill>
            <a:miter lim="800000"/>
            <a:headEnd/>
            <a:tailEnd/>
          </a:ln>
          <a:effectLst/>
        </p:spPr>
        <p:txBody>
          <a:bodyPr wrap="none" anchor="ctr"/>
          <a:lstStyle/>
          <a:p>
            <a:endParaRPr lang="en-I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anim calcmode="lin" valueType="num">
                                      <p:cBhvr>
                                        <p:cTn id="8" dur="1000" fill="hold"/>
                                        <p:tgtEl>
                                          <p:spTgt spid="9218"/>
                                        </p:tgtEl>
                                        <p:attrNameLst>
                                          <p:attrName>ppt_x</p:attrName>
                                        </p:attrNameLst>
                                      </p:cBhvr>
                                      <p:tavLst>
                                        <p:tav tm="0">
                                          <p:val>
                                            <p:strVal val="#ppt_x"/>
                                          </p:val>
                                        </p:tav>
                                        <p:tav tm="100000">
                                          <p:val>
                                            <p:strVal val="#ppt_x"/>
                                          </p:val>
                                        </p:tav>
                                      </p:tavLst>
                                    </p:anim>
                                    <p:anim calcmode="lin" valueType="num">
                                      <p:cBhvr>
                                        <p:cTn id="9" dur="900" decel="100000" fill="hold"/>
                                        <p:tgtEl>
                                          <p:spTgt spid="921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21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9219">
                                            <p:txEl>
                                              <p:pRg st="0" end="0"/>
                                            </p:txEl>
                                          </p:spTgt>
                                        </p:tgtEl>
                                        <p:attrNameLst>
                                          <p:attrName>style.visibility</p:attrName>
                                        </p:attrNameLst>
                                      </p:cBhvr>
                                      <p:to>
                                        <p:strVal val="visible"/>
                                      </p:to>
                                    </p:set>
                                    <p:animEffect transition="in" filter="fade">
                                      <p:cBhvr>
                                        <p:cTn id="15" dur="1000"/>
                                        <p:tgtEl>
                                          <p:spTgt spid="9219">
                                            <p:txEl>
                                              <p:pRg st="0" end="0"/>
                                            </p:txEl>
                                          </p:spTgt>
                                        </p:tgtEl>
                                      </p:cBhvr>
                                    </p:animEffect>
                                    <p:anim calcmode="lin" valueType="num">
                                      <p:cBhvr>
                                        <p:cTn id="16" dur="1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92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2" presetClass="entr" presetSubtype="0" fill="hold" nodeType="clickEffect">
                                  <p:stCondLst>
                                    <p:cond delay="0"/>
                                  </p:stCondLst>
                                  <p:childTnLst>
                                    <p:set>
                                      <p:cBhvr>
                                        <p:cTn id="21" dur="1" fill="hold">
                                          <p:stCondLst>
                                            <p:cond delay="0"/>
                                          </p:stCondLst>
                                        </p:cTn>
                                        <p:tgtEl>
                                          <p:spTgt spid="9219">
                                            <p:txEl>
                                              <p:pRg st="1" end="1"/>
                                            </p:txEl>
                                          </p:spTgt>
                                        </p:tgtEl>
                                        <p:attrNameLst>
                                          <p:attrName>style.visibility</p:attrName>
                                        </p:attrNameLst>
                                      </p:cBhvr>
                                      <p:to>
                                        <p:strVal val="visible"/>
                                      </p:to>
                                    </p:set>
                                    <p:animScale>
                                      <p:cBhvr>
                                        <p:cTn id="22" dur="1000" decel="50000" fill="hold">
                                          <p:stCondLst>
                                            <p:cond delay="0"/>
                                          </p:stCondLst>
                                        </p:cTn>
                                        <p:tgtEl>
                                          <p:spTgt spid="9219">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9219">
                                            <p:txEl>
                                              <p:pRg st="1" end="1"/>
                                            </p:txEl>
                                          </p:spTgt>
                                        </p:tgtEl>
                                        <p:attrNameLst>
                                          <p:attrName>ppt_x</p:attrName>
                                          <p:attrName>ppt_y</p:attrName>
                                        </p:attrNameLst>
                                      </p:cBhvr>
                                    </p:animMotion>
                                    <p:animEffect transition="in" filter="fade">
                                      <p:cBhvr>
                                        <p:cTn id="24" dur="1000"/>
                                        <p:tgtEl>
                                          <p:spTgt spid="9219">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9220"/>
                                        </p:tgtEl>
                                        <p:attrNameLst>
                                          <p:attrName>style.visibility</p:attrName>
                                        </p:attrNameLst>
                                      </p:cBhvr>
                                      <p:to>
                                        <p:strVal val="visible"/>
                                      </p:to>
                                    </p:set>
                                    <p:anim calcmode="lin" valueType="num">
                                      <p:cBhvr additive="base">
                                        <p:cTn id="29" dur="500" fill="hold"/>
                                        <p:tgtEl>
                                          <p:spTgt spid="9220"/>
                                        </p:tgtEl>
                                        <p:attrNameLst>
                                          <p:attrName>ppt_x</p:attrName>
                                        </p:attrNameLst>
                                      </p:cBhvr>
                                      <p:tavLst>
                                        <p:tav tm="0">
                                          <p:val>
                                            <p:strVal val="0-#ppt_w/2"/>
                                          </p:val>
                                        </p:tav>
                                        <p:tav tm="100000">
                                          <p:val>
                                            <p:strVal val="#ppt_x"/>
                                          </p:val>
                                        </p:tav>
                                      </p:tavLst>
                                    </p:anim>
                                    <p:anim calcmode="lin" valueType="num">
                                      <p:cBhvr additive="base">
                                        <p:cTn id="30" dur="500" fill="hold"/>
                                        <p:tgtEl>
                                          <p:spTgt spid="9220"/>
                                        </p:tgtEl>
                                        <p:attrNameLst>
                                          <p:attrName>ppt_y</p:attrName>
                                        </p:attrNameLst>
                                      </p:cBhvr>
                                      <p:tavLst>
                                        <p:tav tm="0">
                                          <p:val>
                                            <p:strVal val="#ppt_y"/>
                                          </p:val>
                                        </p:tav>
                                        <p:tav tm="100000">
                                          <p:val>
                                            <p:strVal val="#ppt_y"/>
                                          </p:val>
                                        </p:tav>
                                      </p:tavLst>
                                    </p:anim>
                                  </p:childTnLst>
                                </p:cTn>
                              </p:par>
                            </p:childTnLst>
                          </p:cTn>
                        </p:par>
                        <p:par>
                          <p:cTn id="31" fill="hold">
                            <p:stCondLst>
                              <p:cond delay="500"/>
                            </p:stCondLst>
                            <p:childTnLst>
                              <p:par>
                                <p:cTn id="32" presetID="2" presetClass="entr" presetSubtype="4" fill="hold" nodeType="afterEffect">
                                  <p:stCondLst>
                                    <p:cond delay="0"/>
                                  </p:stCondLst>
                                  <p:childTnLst>
                                    <p:set>
                                      <p:cBhvr>
                                        <p:cTn id="33" dur="1" fill="hold">
                                          <p:stCondLst>
                                            <p:cond delay="0"/>
                                          </p:stCondLst>
                                        </p:cTn>
                                        <p:tgtEl>
                                          <p:spTgt spid="9219">
                                            <p:txEl>
                                              <p:pRg st="2" end="2"/>
                                            </p:txEl>
                                          </p:spTgt>
                                        </p:tgtEl>
                                        <p:attrNameLst>
                                          <p:attrName>style.visibility</p:attrName>
                                        </p:attrNameLst>
                                      </p:cBhvr>
                                      <p:to>
                                        <p:strVal val="visible"/>
                                      </p:to>
                                    </p:set>
                                    <p:anim calcmode="lin" valueType="num">
                                      <p:cBhvr additive="base">
                                        <p:cTn id="34"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9219">
                                            <p:txEl>
                                              <p:pRg st="3" end="3"/>
                                            </p:txEl>
                                          </p:spTgt>
                                        </p:tgtEl>
                                        <p:attrNameLst>
                                          <p:attrName>style.visibility</p:attrName>
                                        </p:attrNameLst>
                                      </p:cBhvr>
                                      <p:to>
                                        <p:strVal val="visible"/>
                                      </p:to>
                                    </p:set>
                                    <p:anim calcmode="lin" valueType="num">
                                      <p:cBhvr additive="base">
                                        <p:cTn id="40"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9219">
                                            <p:txEl>
                                              <p:pRg st="5" end="5"/>
                                            </p:txEl>
                                          </p:spTgt>
                                        </p:tgtEl>
                                        <p:attrNameLst>
                                          <p:attrName>style.visibility</p:attrName>
                                        </p:attrNameLst>
                                      </p:cBhvr>
                                      <p:to>
                                        <p:strVal val="visible"/>
                                      </p:to>
                                    </p:set>
                                    <p:anim calcmode="lin" valueType="num">
                                      <p:cBhvr additive="base">
                                        <p:cTn id="46" dur="500" fill="hold"/>
                                        <p:tgtEl>
                                          <p:spTgt spid="9219">
                                            <p:txEl>
                                              <p:pRg st="5" end="5"/>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92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9221"/>
                                        </p:tgtEl>
                                        <p:attrNameLst>
                                          <p:attrName>style.visibility</p:attrName>
                                        </p:attrNameLst>
                                      </p:cBhvr>
                                      <p:to>
                                        <p:strVal val="visible"/>
                                      </p:to>
                                    </p:set>
                                    <p:anim calcmode="lin" valueType="num">
                                      <p:cBhvr additive="base">
                                        <p:cTn id="52" dur="500" fill="hold"/>
                                        <p:tgtEl>
                                          <p:spTgt spid="9221"/>
                                        </p:tgtEl>
                                        <p:attrNameLst>
                                          <p:attrName>ppt_x</p:attrName>
                                        </p:attrNameLst>
                                      </p:cBhvr>
                                      <p:tavLst>
                                        <p:tav tm="0">
                                          <p:val>
                                            <p:strVal val="0-#ppt_w/2"/>
                                          </p:val>
                                        </p:tav>
                                        <p:tav tm="100000">
                                          <p:val>
                                            <p:strVal val="#ppt_x"/>
                                          </p:val>
                                        </p:tav>
                                      </p:tavLst>
                                    </p:anim>
                                    <p:anim calcmode="lin" valueType="num">
                                      <p:cBhvr additive="base">
                                        <p:cTn id="53" dur="500" fill="hold"/>
                                        <p:tgtEl>
                                          <p:spTgt spid="9221"/>
                                        </p:tgtEl>
                                        <p:attrNameLst>
                                          <p:attrName>ppt_y</p:attrName>
                                        </p:attrNameLst>
                                      </p:cBhvr>
                                      <p:tavLst>
                                        <p:tav tm="0">
                                          <p:val>
                                            <p:strVal val="#ppt_y"/>
                                          </p:val>
                                        </p:tav>
                                        <p:tav tm="100000">
                                          <p:val>
                                            <p:strVal val="#ppt_y"/>
                                          </p:val>
                                        </p:tav>
                                      </p:tavLst>
                                    </p:anim>
                                  </p:childTnLst>
                                </p:cTn>
                              </p:par>
                            </p:childTnLst>
                          </p:cTn>
                        </p:par>
                        <p:par>
                          <p:cTn id="54" fill="hold">
                            <p:stCondLst>
                              <p:cond delay="500"/>
                            </p:stCondLst>
                            <p:childTnLst>
                              <p:par>
                                <p:cTn id="55" presetID="47" presetClass="entr" presetSubtype="0" fill="hold" nodeType="afterEffect">
                                  <p:stCondLst>
                                    <p:cond delay="0"/>
                                  </p:stCondLst>
                                  <p:childTnLst>
                                    <p:set>
                                      <p:cBhvr>
                                        <p:cTn id="56" dur="1" fill="hold">
                                          <p:stCondLst>
                                            <p:cond delay="0"/>
                                          </p:stCondLst>
                                        </p:cTn>
                                        <p:tgtEl>
                                          <p:spTgt spid="9219">
                                            <p:txEl>
                                              <p:pRg st="6" end="6"/>
                                            </p:txEl>
                                          </p:spTgt>
                                        </p:tgtEl>
                                        <p:attrNameLst>
                                          <p:attrName>style.visibility</p:attrName>
                                        </p:attrNameLst>
                                      </p:cBhvr>
                                      <p:to>
                                        <p:strVal val="visible"/>
                                      </p:to>
                                    </p:set>
                                    <p:animEffect transition="in" filter="fade">
                                      <p:cBhvr>
                                        <p:cTn id="57" dur="1000"/>
                                        <p:tgtEl>
                                          <p:spTgt spid="9219">
                                            <p:txEl>
                                              <p:pRg st="6" end="6"/>
                                            </p:txEl>
                                          </p:spTgt>
                                        </p:tgtEl>
                                      </p:cBhvr>
                                    </p:animEffect>
                                    <p:anim calcmode="lin" valueType="num">
                                      <p:cBhvr>
                                        <p:cTn id="58" dur="1000" fill="hold"/>
                                        <p:tgtEl>
                                          <p:spTgt spid="9219">
                                            <p:txEl>
                                              <p:pRg st="6" end="6"/>
                                            </p:txEl>
                                          </p:spTgt>
                                        </p:tgtEl>
                                        <p:attrNameLst>
                                          <p:attrName>ppt_x</p:attrName>
                                        </p:attrNameLst>
                                      </p:cBhvr>
                                      <p:tavLst>
                                        <p:tav tm="0">
                                          <p:val>
                                            <p:strVal val="#ppt_x"/>
                                          </p:val>
                                        </p:tav>
                                        <p:tav tm="100000">
                                          <p:val>
                                            <p:strVal val="#ppt_x"/>
                                          </p:val>
                                        </p:tav>
                                      </p:tavLst>
                                    </p:anim>
                                    <p:anim calcmode="lin" valueType="num">
                                      <p:cBhvr>
                                        <p:cTn id="59" dur="1000" fill="hold"/>
                                        <p:tgtEl>
                                          <p:spTgt spid="921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5" presetClass="entr" presetSubtype="10" fill="hold" nodeType="clickEffect">
                                  <p:stCondLst>
                                    <p:cond delay="0"/>
                                  </p:stCondLst>
                                  <p:childTnLst>
                                    <p:set>
                                      <p:cBhvr>
                                        <p:cTn id="63" dur="1" fill="hold">
                                          <p:stCondLst>
                                            <p:cond delay="0"/>
                                          </p:stCondLst>
                                        </p:cTn>
                                        <p:tgtEl>
                                          <p:spTgt spid="9219">
                                            <p:txEl>
                                              <p:pRg st="7" end="7"/>
                                            </p:txEl>
                                          </p:spTgt>
                                        </p:tgtEl>
                                        <p:attrNameLst>
                                          <p:attrName>style.visibility</p:attrName>
                                        </p:attrNameLst>
                                      </p:cBhvr>
                                      <p:to>
                                        <p:strVal val="visible"/>
                                      </p:to>
                                    </p:set>
                                    <p:animEffect transition="in" filter="checkerboard(across)">
                                      <p:cBhvr>
                                        <p:cTn id="64" dur="500"/>
                                        <p:tgtEl>
                                          <p:spTgt spid="9219">
                                            <p:txEl>
                                              <p:pRg st="7" end="7"/>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37" presetClass="entr" presetSubtype="0" fill="hold" nodeType="clickEffect">
                                  <p:stCondLst>
                                    <p:cond delay="0"/>
                                  </p:stCondLst>
                                  <p:childTnLst>
                                    <p:set>
                                      <p:cBhvr>
                                        <p:cTn id="68" dur="1" fill="hold">
                                          <p:stCondLst>
                                            <p:cond delay="0"/>
                                          </p:stCondLst>
                                        </p:cTn>
                                        <p:tgtEl>
                                          <p:spTgt spid="9219">
                                            <p:txEl>
                                              <p:pRg st="8" end="8"/>
                                            </p:txEl>
                                          </p:spTgt>
                                        </p:tgtEl>
                                        <p:attrNameLst>
                                          <p:attrName>style.visibility</p:attrName>
                                        </p:attrNameLst>
                                      </p:cBhvr>
                                      <p:to>
                                        <p:strVal val="visible"/>
                                      </p:to>
                                    </p:set>
                                    <p:animEffect transition="in" filter="fade">
                                      <p:cBhvr>
                                        <p:cTn id="69" dur="1000"/>
                                        <p:tgtEl>
                                          <p:spTgt spid="9219">
                                            <p:txEl>
                                              <p:pRg st="8" end="8"/>
                                            </p:txEl>
                                          </p:spTgt>
                                        </p:tgtEl>
                                      </p:cBhvr>
                                    </p:animEffect>
                                    <p:anim calcmode="lin" valueType="num">
                                      <p:cBhvr>
                                        <p:cTn id="70" dur="1000" fill="hold"/>
                                        <p:tgtEl>
                                          <p:spTgt spid="9219">
                                            <p:txEl>
                                              <p:pRg st="8" end="8"/>
                                            </p:txEl>
                                          </p:spTgt>
                                        </p:tgtEl>
                                        <p:attrNameLst>
                                          <p:attrName>ppt_x</p:attrName>
                                        </p:attrNameLst>
                                      </p:cBhvr>
                                      <p:tavLst>
                                        <p:tav tm="0">
                                          <p:val>
                                            <p:strVal val="#ppt_x"/>
                                          </p:val>
                                        </p:tav>
                                        <p:tav tm="100000">
                                          <p:val>
                                            <p:strVal val="#ppt_x"/>
                                          </p:val>
                                        </p:tav>
                                      </p:tavLst>
                                    </p:anim>
                                    <p:anim calcmode="lin" valueType="num">
                                      <p:cBhvr>
                                        <p:cTn id="71" dur="900" decel="100000" fill="hold"/>
                                        <p:tgtEl>
                                          <p:spTgt spid="9219">
                                            <p:txEl>
                                              <p:pRg st="8" end="8"/>
                                            </p:txEl>
                                          </p:spTgt>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9219">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20" grpId="0" animBg="1"/>
      <p:bldP spid="92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lidesharecdn.com/thermometrictitration-140710015420-phpapp01/95/thermometric-titration-4-638.jpg?cb=1404990970"/>
          <p:cNvPicPr>
            <a:picLocks noChangeAspect="1" noChangeArrowheads="1"/>
          </p:cNvPicPr>
          <p:nvPr/>
        </p:nvPicPr>
        <p:blipFill>
          <a:blip r:embed="rId2" cstate="print"/>
          <a:srcRect/>
          <a:stretch>
            <a:fillRect/>
          </a:stretch>
        </p:blipFill>
        <p:spPr bwMode="auto">
          <a:xfrm>
            <a:off x="762000" y="594581"/>
            <a:ext cx="7010400" cy="5263295"/>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52400" y="76200"/>
            <a:ext cx="8229600" cy="838200"/>
          </a:xfrm>
        </p:spPr>
        <p:txBody>
          <a:bodyPr/>
          <a:lstStyle/>
          <a:p>
            <a:pPr rtl="0"/>
            <a:r>
              <a:rPr lang="en-US" b="1" dirty="0"/>
              <a:t>I. PGNAA </a:t>
            </a:r>
          </a:p>
        </p:txBody>
      </p:sp>
      <p:sp>
        <p:nvSpPr>
          <p:cNvPr id="12291" name="Rectangle 3"/>
          <p:cNvSpPr>
            <a:spLocks noGrp="1" noChangeArrowheads="1"/>
          </p:cNvSpPr>
          <p:nvPr>
            <p:ph type="body" idx="1"/>
          </p:nvPr>
        </p:nvSpPr>
        <p:spPr>
          <a:xfrm>
            <a:off x="304800" y="762000"/>
            <a:ext cx="8642350" cy="4525963"/>
          </a:xfrm>
        </p:spPr>
        <p:txBody>
          <a:bodyPr>
            <a:noAutofit/>
          </a:bodyPr>
          <a:lstStyle/>
          <a:p>
            <a:pPr algn="just" rtl="0">
              <a:lnSpc>
                <a:spcPct val="150000"/>
              </a:lnSpc>
            </a:pPr>
            <a:r>
              <a:rPr lang="en-US" sz="2400" dirty="0"/>
              <a:t>The PGNAA technique is generally performed by using a beam of neutrons extracted through a reactor beam port. </a:t>
            </a:r>
          </a:p>
          <a:p>
            <a:pPr algn="just" rtl="0">
              <a:lnSpc>
                <a:spcPct val="150000"/>
              </a:lnSpc>
            </a:pPr>
            <a:r>
              <a:rPr lang="en-US" sz="2400" dirty="0" smtClean="0">
                <a:solidFill>
                  <a:srgbClr val="0000FF"/>
                </a:solidFill>
              </a:rPr>
              <a:t>Detectors </a:t>
            </a:r>
            <a:r>
              <a:rPr lang="en-US" sz="2400" dirty="0">
                <a:solidFill>
                  <a:srgbClr val="0000FF"/>
                </a:solidFill>
              </a:rPr>
              <a:t>are placed very close to the sample compensating for much of the loss in sensitivity due to flux</a:t>
            </a:r>
            <a:r>
              <a:rPr lang="en-US" sz="2400" dirty="0"/>
              <a:t>.</a:t>
            </a:r>
          </a:p>
          <a:p>
            <a:pPr algn="just">
              <a:lnSpc>
                <a:spcPct val="150000"/>
              </a:lnSpc>
            </a:pPr>
            <a:r>
              <a:rPr lang="en-US" sz="2400" dirty="0" smtClean="0"/>
              <a:t>The </a:t>
            </a:r>
            <a:r>
              <a:rPr lang="en-US" sz="2400" dirty="0"/>
              <a:t>PGNAA technique is most applicable to elements </a:t>
            </a:r>
            <a:endParaRPr lang="en-US" sz="2400" dirty="0" smtClean="0"/>
          </a:p>
          <a:p>
            <a:pPr lvl="1" algn="just">
              <a:lnSpc>
                <a:spcPct val="150000"/>
              </a:lnSpc>
            </a:pPr>
            <a:r>
              <a:rPr lang="en-US" sz="2400" dirty="0" smtClean="0">
                <a:solidFill>
                  <a:schemeClr val="accent2">
                    <a:lumMod val="75000"/>
                  </a:schemeClr>
                </a:solidFill>
              </a:rPr>
              <a:t>with </a:t>
            </a:r>
            <a:r>
              <a:rPr lang="en-US" sz="2400" dirty="0">
                <a:solidFill>
                  <a:schemeClr val="accent2">
                    <a:lumMod val="75000"/>
                  </a:schemeClr>
                </a:solidFill>
              </a:rPr>
              <a:t>extremely </a:t>
            </a:r>
            <a:r>
              <a:rPr lang="en-US" sz="2400" b="1" dirty="0">
                <a:solidFill>
                  <a:schemeClr val="accent2">
                    <a:lumMod val="75000"/>
                  </a:schemeClr>
                </a:solidFill>
              </a:rPr>
              <a:t>high neutron capture </a:t>
            </a:r>
            <a:r>
              <a:rPr lang="en-US" sz="2400" dirty="0">
                <a:solidFill>
                  <a:schemeClr val="accent2">
                    <a:lumMod val="75000"/>
                  </a:schemeClr>
                </a:solidFill>
              </a:rPr>
              <a:t>cross-sections (B, </a:t>
            </a:r>
            <a:r>
              <a:rPr lang="en-US" sz="2400" dirty="0" err="1">
                <a:solidFill>
                  <a:schemeClr val="accent2">
                    <a:lumMod val="75000"/>
                  </a:schemeClr>
                </a:solidFill>
              </a:rPr>
              <a:t>Cd</a:t>
            </a:r>
            <a:r>
              <a:rPr lang="en-US" sz="2400" dirty="0">
                <a:solidFill>
                  <a:schemeClr val="accent2">
                    <a:lumMod val="75000"/>
                  </a:schemeClr>
                </a:solidFill>
              </a:rPr>
              <a:t>, </a:t>
            </a:r>
            <a:r>
              <a:rPr lang="en-US" sz="2400" dirty="0" err="1">
                <a:solidFill>
                  <a:schemeClr val="accent2">
                    <a:lumMod val="75000"/>
                  </a:schemeClr>
                </a:solidFill>
              </a:rPr>
              <a:t>Sm</a:t>
            </a:r>
            <a:r>
              <a:rPr lang="en-US" sz="2400" dirty="0">
                <a:solidFill>
                  <a:schemeClr val="accent2">
                    <a:lumMod val="75000"/>
                  </a:schemeClr>
                </a:solidFill>
              </a:rPr>
              <a:t>, and </a:t>
            </a:r>
            <a:r>
              <a:rPr lang="en-US" sz="2400" dirty="0" err="1">
                <a:solidFill>
                  <a:schemeClr val="accent2">
                    <a:lumMod val="75000"/>
                  </a:schemeClr>
                </a:solidFill>
              </a:rPr>
              <a:t>Gd</a:t>
            </a:r>
            <a:r>
              <a:rPr lang="en-US" sz="2400" dirty="0">
                <a:solidFill>
                  <a:schemeClr val="accent2">
                    <a:lumMod val="75000"/>
                  </a:schemeClr>
                </a:solidFill>
              </a:rPr>
              <a:t>); </a:t>
            </a:r>
            <a:endParaRPr lang="en-US" sz="2400" dirty="0" smtClean="0">
              <a:solidFill>
                <a:schemeClr val="accent2">
                  <a:lumMod val="75000"/>
                </a:schemeClr>
              </a:solidFill>
            </a:endParaRPr>
          </a:p>
          <a:p>
            <a:pPr lvl="1" algn="just">
              <a:lnSpc>
                <a:spcPct val="150000"/>
              </a:lnSpc>
            </a:pPr>
            <a:r>
              <a:rPr lang="en-US" sz="2400" dirty="0" smtClean="0">
                <a:solidFill>
                  <a:schemeClr val="accent2">
                    <a:lumMod val="75000"/>
                  </a:schemeClr>
                </a:solidFill>
              </a:rPr>
              <a:t>elements </a:t>
            </a:r>
            <a:r>
              <a:rPr lang="en-US" sz="2400" dirty="0">
                <a:solidFill>
                  <a:schemeClr val="accent2">
                    <a:lumMod val="75000"/>
                  </a:schemeClr>
                </a:solidFill>
              </a:rPr>
              <a:t>which </a:t>
            </a:r>
            <a:r>
              <a:rPr lang="en-US" sz="2400" b="1" dirty="0">
                <a:solidFill>
                  <a:schemeClr val="accent2">
                    <a:lumMod val="75000"/>
                  </a:schemeClr>
                </a:solidFill>
              </a:rPr>
              <a:t>decay too rapidly </a:t>
            </a:r>
            <a:r>
              <a:rPr lang="en-US" sz="2400" dirty="0">
                <a:solidFill>
                  <a:schemeClr val="accent2">
                    <a:lumMod val="75000"/>
                  </a:schemeClr>
                </a:solidFill>
              </a:rPr>
              <a:t>to be measured by DGNAA; </a:t>
            </a:r>
            <a:endParaRPr lang="en-US" sz="2400" dirty="0" smtClean="0">
              <a:solidFill>
                <a:schemeClr val="accent2">
                  <a:lumMod val="75000"/>
                </a:schemeClr>
              </a:solidFill>
            </a:endParaRPr>
          </a:p>
          <a:p>
            <a:pPr lvl="1" algn="just">
              <a:lnSpc>
                <a:spcPct val="150000"/>
              </a:lnSpc>
            </a:pPr>
            <a:r>
              <a:rPr lang="en-US" sz="2400" dirty="0" smtClean="0">
                <a:solidFill>
                  <a:schemeClr val="accent2">
                    <a:lumMod val="75000"/>
                  </a:schemeClr>
                </a:solidFill>
              </a:rPr>
              <a:t>elements </a:t>
            </a:r>
            <a:r>
              <a:rPr lang="en-US" sz="2400" dirty="0">
                <a:solidFill>
                  <a:schemeClr val="accent2">
                    <a:lumMod val="75000"/>
                  </a:schemeClr>
                </a:solidFill>
              </a:rPr>
              <a:t>that </a:t>
            </a:r>
            <a:r>
              <a:rPr lang="en-US" sz="2400" b="1" dirty="0">
                <a:solidFill>
                  <a:schemeClr val="accent2">
                    <a:lumMod val="75000"/>
                  </a:schemeClr>
                </a:solidFill>
              </a:rPr>
              <a:t>produce only stable isotopes</a:t>
            </a:r>
            <a:r>
              <a:rPr lang="en-US" sz="2400" dirty="0">
                <a:solidFill>
                  <a:schemeClr val="accent2">
                    <a:lumMod val="75000"/>
                  </a:schemeClr>
                </a:solidFill>
              </a:rPr>
              <a:t>; or </a:t>
            </a:r>
            <a:endParaRPr lang="en-US" sz="2400" dirty="0" smtClean="0">
              <a:solidFill>
                <a:schemeClr val="accent2">
                  <a:lumMod val="75000"/>
                </a:schemeClr>
              </a:solidFill>
            </a:endParaRPr>
          </a:p>
          <a:p>
            <a:pPr lvl="1" algn="just">
              <a:lnSpc>
                <a:spcPct val="150000"/>
              </a:lnSpc>
            </a:pPr>
            <a:r>
              <a:rPr lang="en-US" sz="2400" dirty="0" smtClean="0">
                <a:solidFill>
                  <a:schemeClr val="accent2">
                    <a:lumMod val="75000"/>
                  </a:schemeClr>
                </a:solidFill>
              </a:rPr>
              <a:t>elements </a:t>
            </a:r>
            <a:r>
              <a:rPr lang="en-US" sz="2400" dirty="0">
                <a:solidFill>
                  <a:schemeClr val="accent2">
                    <a:lumMod val="75000"/>
                  </a:schemeClr>
                </a:solidFill>
              </a:rPr>
              <a:t>with </a:t>
            </a:r>
            <a:r>
              <a:rPr lang="en-US" sz="2400" b="1" dirty="0">
                <a:solidFill>
                  <a:schemeClr val="accent2">
                    <a:lumMod val="75000"/>
                  </a:schemeClr>
                </a:solidFill>
              </a:rPr>
              <a:t>weak decay gamma-ray intensities</a:t>
            </a:r>
            <a:r>
              <a:rPr lang="en-US" sz="2400" dirty="0"/>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ppt_x"/>
                                          </p:val>
                                        </p:tav>
                                        <p:tav tm="100000">
                                          <p:val>
                                            <p:strVal val="#ppt_x"/>
                                          </p:val>
                                        </p:tav>
                                      </p:tavLst>
                                    </p:anim>
                                    <p:anim calcmode="lin" valueType="num">
                                      <p:cBhvr additive="base">
                                        <p:cTn id="8"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12291">
                                            <p:txEl>
                                              <p:pRg st="0" end="0"/>
                                            </p:txEl>
                                          </p:spTgt>
                                        </p:tgtEl>
                                        <p:attrNameLst>
                                          <p:attrName>style.visibility</p:attrName>
                                        </p:attrNameLst>
                                      </p:cBhvr>
                                      <p:to>
                                        <p:strVal val="visible"/>
                                      </p:to>
                                    </p:set>
                                    <p:anim calcmode="lin" valueType="num">
                                      <p:cBhvr additive="base">
                                        <p:cTn id="13" dur="500" fill="hold"/>
                                        <p:tgtEl>
                                          <p:spTgt spid="12291">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12291">
                                            <p:txEl>
                                              <p:pRg st="1" end="1"/>
                                            </p:txEl>
                                          </p:spTgt>
                                        </p:tgtEl>
                                        <p:attrNameLst>
                                          <p:attrName>style.visibility</p:attrName>
                                        </p:attrNameLst>
                                      </p:cBhvr>
                                      <p:to>
                                        <p:strVal val="visible"/>
                                      </p:to>
                                    </p:set>
                                    <p:anim calcmode="lin" valueType="num">
                                      <p:cBhvr additive="base">
                                        <p:cTn id="19" dur="500" fill="hold"/>
                                        <p:tgtEl>
                                          <p:spTgt spid="12291">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2291">
                                            <p:txEl>
                                              <p:pRg st="2" end="2"/>
                                            </p:txEl>
                                          </p:spTgt>
                                        </p:tgtEl>
                                        <p:attrNameLst>
                                          <p:attrName>style.visibility</p:attrName>
                                        </p:attrNameLst>
                                      </p:cBhvr>
                                      <p:to>
                                        <p:strVal val="visible"/>
                                      </p:to>
                                    </p:set>
                                    <p:anim calcmode="lin" valueType="num">
                                      <p:cBhvr additive="base">
                                        <p:cTn id="25" dur="500" fill="hold"/>
                                        <p:tgtEl>
                                          <p:spTgt spid="12291">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2291">
                                            <p:txEl>
                                              <p:pRg st="2" end="2"/>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12291">
                                            <p:txEl>
                                              <p:pRg st="3" end="3"/>
                                            </p:txEl>
                                          </p:spTgt>
                                        </p:tgtEl>
                                        <p:attrNameLst>
                                          <p:attrName>style.visibility</p:attrName>
                                        </p:attrNameLst>
                                      </p:cBhvr>
                                      <p:to>
                                        <p:strVal val="visible"/>
                                      </p:to>
                                    </p:set>
                                    <p:anim calcmode="lin" valueType="num">
                                      <p:cBhvr additive="base">
                                        <p:cTn id="29" dur="500" fill="hold"/>
                                        <p:tgtEl>
                                          <p:spTgt spid="12291">
                                            <p:txEl>
                                              <p:pRg st="3" end="3"/>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12291">
                                            <p:txEl>
                                              <p:pRg st="3" end="3"/>
                                            </p:txEl>
                                          </p:spTgt>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12291">
                                            <p:txEl>
                                              <p:pRg st="4" end="4"/>
                                            </p:txEl>
                                          </p:spTgt>
                                        </p:tgtEl>
                                        <p:attrNameLst>
                                          <p:attrName>style.visibility</p:attrName>
                                        </p:attrNameLst>
                                      </p:cBhvr>
                                      <p:to>
                                        <p:strVal val="visible"/>
                                      </p:to>
                                    </p:set>
                                    <p:anim calcmode="lin" valueType="num">
                                      <p:cBhvr additive="base">
                                        <p:cTn id="33" dur="500" fill="hold"/>
                                        <p:tgtEl>
                                          <p:spTgt spid="12291">
                                            <p:txEl>
                                              <p:pRg st="4" end="4"/>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2291">
                                            <p:txEl>
                                              <p:pRg st="4" end="4"/>
                                            </p:txEl>
                                          </p:spTgt>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12291">
                                            <p:txEl>
                                              <p:pRg st="5" end="5"/>
                                            </p:txEl>
                                          </p:spTgt>
                                        </p:tgtEl>
                                        <p:attrNameLst>
                                          <p:attrName>style.visibility</p:attrName>
                                        </p:attrNameLst>
                                      </p:cBhvr>
                                      <p:to>
                                        <p:strVal val="visible"/>
                                      </p:to>
                                    </p:set>
                                    <p:anim calcmode="lin" valueType="num">
                                      <p:cBhvr additive="base">
                                        <p:cTn id="37" dur="500" fill="hold"/>
                                        <p:tgtEl>
                                          <p:spTgt spid="12291">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2291">
                                            <p:txEl>
                                              <p:pRg st="5" end="5"/>
                                            </p:tx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2291">
                                            <p:txEl>
                                              <p:pRg st="6" end="6"/>
                                            </p:txEl>
                                          </p:spTgt>
                                        </p:tgtEl>
                                        <p:attrNameLst>
                                          <p:attrName>style.visibility</p:attrName>
                                        </p:attrNameLst>
                                      </p:cBhvr>
                                      <p:to>
                                        <p:strVal val="visible"/>
                                      </p:to>
                                    </p:set>
                                    <p:anim calcmode="lin" valueType="num">
                                      <p:cBhvr additive="base">
                                        <p:cTn id="41" dur="500" fill="hold"/>
                                        <p:tgtEl>
                                          <p:spTgt spid="12291">
                                            <p:txEl>
                                              <p:pRg st="6" end="6"/>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229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II. DGNAA</a:t>
            </a:r>
          </a:p>
        </p:txBody>
      </p:sp>
      <p:sp>
        <p:nvSpPr>
          <p:cNvPr id="13315" name="Rectangle 3"/>
          <p:cNvSpPr>
            <a:spLocks noGrp="1" noChangeArrowheads="1"/>
          </p:cNvSpPr>
          <p:nvPr>
            <p:ph type="body" idx="1"/>
          </p:nvPr>
        </p:nvSpPr>
        <p:spPr>
          <a:xfrm>
            <a:off x="457200" y="1268413"/>
            <a:ext cx="8686800" cy="5113337"/>
          </a:xfrm>
        </p:spPr>
        <p:txBody>
          <a:bodyPr>
            <a:normAutofit fontScale="92500" lnSpcReduction="20000"/>
          </a:bodyPr>
          <a:lstStyle/>
          <a:p>
            <a:pPr algn="l" rtl="0">
              <a:lnSpc>
                <a:spcPct val="150000"/>
              </a:lnSpc>
            </a:pPr>
            <a:r>
              <a:rPr lang="en-US" sz="2800" dirty="0"/>
              <a:t>DGNAA (sometimes called conventional NAA) is useful for the </a:t>
            </a:r>
            <a:r>
              <a:rPr lang="en-US" sz="2800" dirty="0">
                <a:solidFill>
                  <a:srgbClr val="0000FF"/>
                </a:solidFill>
              </a:rPr>
              <a:t>vast majority of elements</a:t>
            </a:r>
            <a:r>
              <a:rPr lang="en-US" sz="2800" dirty="0"/>
              <a:t> that produce radioactive nuclides. </a:t>
            </a:r>
          </a:p>
          <a:p>
            <a:pPr algn="l" rtl="0">
              <a:lnSpc>
                <a:spcPct val="150000"/>
              </a:lnSpc>
            </a:pPr>
            <a:r>
              <a:rPr lang="en-US" sz="2800" dirty="0"/>
              <a:t>The technique is flexible with respect to time such that the sensitivity for a long-lived radionuclide that suffers from an interference by a shorter-lived radionuclide can be improved by </a:t>
            </a:r>
            <a:r>
              <a:rPr lang="en-US" sz="2800" dirty="0">
                <a:solidFill>
                  <a:srgbClr val="FF0066"/>
                </a:solidFill>
              </a:rPr>
              <a:t>waiting for the short-lived radionuclide to decay</a:t>
            </a:r>
            <a:r>
              <a:rPr lang="en-US" sz="2800" dirty="0"/>
              <a:t>.</a:t>
            </a:r>
          </a:p>
          <a:p>
            <a:pPr algn="l" rtl="0">
              <a:lnSpc>
                <a:spcPct val="150000"/>
              </a:lnSpc>
            </a:pPr>
            <a:r>
              <a:rPr lang="en-US" sz="2800" dirty="0"/>
              <a:t> </a:t>
            </a:r>
            <a:r>
              <a:rPr lang="en-US" sz="2800" dirty="0">
                <a:solidFill>
                  <a:srgbClr val="FF0066"/>
                </a:solidFill>
              </a:rPr>
              <a:t>This selectivity</a:t>
            </a:r>
            <a:r>
              <a:rPr lang="en-US" sz="2800" dirty="0"/>
              <a:t> is a key advantage of DGNAA over other analytical methods.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1000"/>
                                        <p:tgtEl>
                                          <p:spTgt spid="13314"/>
                                        </p:tgtEl>
                                      </p:cBhvr>
                                    </p:animEffect>
                                    <p:anim calcmode="lin" valueType="num">
                                      <p:cBhvr>
                                        <p:cTn id="8" dur="1000" fill="hold"/>
                                        <p:tgtEl>
                                          <p:spTgt spid="13314"/>
                                        </p:tgtEl>
                                        <p:attrNameLst>
                                          <p:attrName>ppt_x</p:attrName>
                                        </p:attrNameLst>
                                      </p:cBhvr>
                                      <p:tavLst>
                                        <p:tav tm="0">
                                          <p:val>
                                            <p:strVal val="#ppt_x"/>
                                          </p:val>
                                        </p:tav>
                                        <p:tav tm="100000">
                                          <p:val>
                                            <p:strVal val="#ppt_x"/>
                                          </p:val>
                                        </p:tav>
                                      </p:tavLst>
                                    </p:anim>
                                    <p:anim calcmode="lin" valueType="num">
                                      <p:cBhvr>
                                        <p:cTn id="9" dur="900" decel="100000" fill="hold"/>
                                        <p:tgtEl>
                                          <p:spTgt spid="133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31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13315">
                                            <p:txEl>
                                              <p:pRg st="0" end="0"/>
                                            </p:txEl>
                                          </p:spTgt>
                                        </p:tgtEl>
                                        <p:attrNameLst>
                                          <p:attrName>style.visibility</p:attrName>
                                        </p:attrNameLst>
                                      </p:cBhvr>
                                      <p:to>
                                        <p:strVal val="visible"/>
                                      </p:to>
                                    </p:set>
                                    <p:animEffect transition="in" filter="checkerboard(across)">
                                      <p:cBhvr>
                                        <p:cTn id="15" dur="500"/>
                                        <p:tgtEl>
                                          <p:spTgt spid="1331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nodeType="clickEffect">
                                  <p:stCondLst>
                                    <p:cond delay="0"/>
                                  </p:stCondLst>
                                  <p:childTnLst>
                                    <p:set>
                                      <p:cBhvr>
                                        <p:cTn id="19" dur="1" fill="hold">
                                          <p:stCondLst>
                                            <p:cond delay="0"/>
                                          </p:stCondLst>
                                        </p:cTn>
                                        <p:tgtEl>
                                          <p:spTgt spid="13315">
                                            <p:txEl>
                                              <p:pRg st="1" end="1"/>
                                            </p:txEl>
                                          </p:spTgt>
                                        </p:tgtEl>
                                        <p:attrNameLst>
                                          <p:attrName>style.visibility</p:attrName>
                                        </p:attrNameLst>
                                      </p:cBhvr>
                                      <p:to>
                                        <p:strVal val="visible"/>
                                      </p:to>
                                    </p:set>
                                    <p:anim calcmode="lin" valueType="num">
                                      <p:cBhvr>
                                        <p:cTn id="20" dur="1000" fill="hold"/>
                                        <p:tgtEl>
                                          <p:spTgt spid="13315">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13315">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1331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13315">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3315">
                                            <p:txEl>
                                              <p:pRg st="2" end="2"/>
                                            </p:txEl>
                                          </p:spTgt>
                                        </p:tgtEl>
                                        <p:attrNameLst>
                                          <p:attrName>style.visibility</p:attrName>
                                        </p:attrNameLst>
                                      </p:cBhvr>
                                      <p:to>
                                        <p:strVal val="visible"/>
                                      </p:to>
                                    </p:set>
                                    <p:animEffect transition="in" filter="wipe(down)">
                                      <p:cBhvr>
                                        <p:cTn id="28" dur="500"/>
                                        <p:tgtEl>
                                          <p:spTgt spid="133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rtl="0"/>
            <a:r>
              <a:rPr lang="en-US" sz="4000" b="1">
                <a:solidFill>
                  <a:srgbClr val="FF0066"/>
                </a:solidFill>
              </a:rPr>
              <a:t>Instrumental vs. Radiochemical NAA</a:t>
            </a:r>
            <a:r>
              <a:rPr lang="en-US" sz="4000"/>
              <a:t> </a:t>
            </a:r>
          </a:p>
        </p:txBody>
      </p:sp>
      <p:sp>
        <p:nvSpPr>
          <p:cNvPr id="14339" name="Rectangle 3"/>
          <p:cNvSpPr>
            <a:spLocks noGrp="1" noChangeArrowheads="1"/>
          </p:cNvSpPr>
          <p:nvPr>
            <p:ph type="body" idx="1"/>
          </p:nvPr>
        </p:nvSpPr>
        <p:spPr/>
        <p:txBody>
          <a:bodyPr/>
          <a:lstStyle/>
          <a:p>
            <a:pPr algn="l" rtl="0">
              <a:lnSpc>
                <a:spcPct val="80000"/>
              </a:lnSpc>
            </a:pPr>
            <a:r>
              <a:rPr lang="en-US" sz="2400"/>
              <a:t>It is generally possible to simultaneously measure more than thirty elements in most sample types without chemical processing.</a:t>
            </a:r>
          </a:p>
          <a:p>
            <a:pPr algn="l" rtl="0">
              <a:lnSpc>
                <a:spcPct val="80000"/>
              </a:lnSpc>
            </a:pPr>
            <a:endParaRPr lang="en-US" sz="2400"/>
          </a:p>
          <a:p>
            <a:pPr algn="l" rtl="0">
              <a:lnSpc>
                <a:spcPct val="80000"/>
              </a:lnSpc>
            </a:pPr>
            <a:r>
              <a:rPr lang="en-US" sz="2400"/>
              <a:t> The application of purely instrumental procedures is commonly called instrumental neutron activation analysis (INAA) and is one of NAA's most important advantages over other analytical techniques.</a:t>
            </a:r>
          </a:p>
          <a:p>
            <a:pPr algn="l" rtl="0">
              <a:lnSpc>
                <a:spcPct val="80000"/>
              </a:lnSpc>
            </a:pPr>
            <a:endParaRPr lang="en-US" sz="2400"/>
          </a:p>
          <a:p>
            <a:pPr algn="l" rtl="0">
              <a:lnSpc>
                <a:spcPct val="80000"/>
              </a:lnSpc>
            </a:pPr>
            <a:r>
              <a:rPr lang="en-US" sz="2400"/>
              <a:t> </a:t>
            </a:r>
            <a:r>
              <a:rPr lang="en-US" sz="2400">
                <a:solidFill>
                  <a:srgbClr val="FF0066"/>
                </a:solidFill>
              </a:rPr>
              <a:t>If chemical separations</a:t>
            </a:r>
            <a:r>
              <a:rPr lang="en-US" sz="2400"/>
              <a:t> are done to samples after irradiation to remove interferences or to concentrate the radioisotope of interest, the technique is called </a:t>
            </a:r>
            <a:r>
              <a:rPr lang="en-US" sz="2400">
                <a:solidFill>
                  <a:srgbClr val="0000FF"/>
                </a:solidFill>
              </a:rPr>
              <a:t>radiochemical neutron activation analysis (RNAA).</a:t>
            </a:r>
            <a:r>
              <a:rPr lang="en-US" sz="2400"/>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1000"/>
                                        <p:tgtEl>
                                          <p:spTgt spid="14338"/>
                                        </p:tgtEl>
                                      </p:cBhvr>
                                    </p:animEffect>
                                    <p:anim calcmode="lin" valueType="num">
                                      <p:cBhvr>
                                        <p:cTn id="8" dur="1000" fill="hold"/>
                                        <p:tgtEl>
                                          <p:spTgt spid="14338"/>
                                        </p:tgtEl>
                                        <p:attrNameLst>
                                          <p:attrName>ppt_x</p:attrName>
                                        </p:attrNameLst>
                                      </p:cBhvr>
                                      <p:tavLst>
                                        <p:tav tm="0">
                                          <p:val>
                                            <p:strVal val="#ppt_x"/>
                                          </p:val>
                                        </p:tav>
                                        <p:tav tm="100000">
                                          <p:val>
                                            <p:strVal val="#ppt_x"/>
                                          </p:val>
                                        </p:tav>
                                      </p:tavLst>
                                    </p:anim>
                                    <p:anim calcmode="lin" valueType="num">
                                      <p:cBhvr>
                                        <p:cTn id="9" dur="900" decel="100000" fill="hold"/>
                                        <p:tgtEl>
                                          <p:spTgt spid="1433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33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14339">
                                            <p:txEl>
                                              <p:pRg st="0" end="0"/>
                                            </p:txEl>
                                          </p:spTgt>
                                        </p:tgtEl>
                                        <p:attrNameLst>
                                          <p:attrName>style.visibility</p:attrName>
                                        </p:attrNameLst>
                                      </p:cBhvr>
                                      <p:to>
                                        <p:strVal val="visible"/>
                                      </p:to>
                                    </p:set>
                                    <p:animEffect transition="in" filter="fade">
                                      <p:cBhvr>
                                        <p:cTn id="15" dur="1000"/>
                                        <p:tgtEl>
                                          <p:spTgt spid="14339">
                                            <p:txEl>
                                              <p:pRg st="0" end="0"/>
                                            </p:txEl>
                                          </p:spTgt>
                                        </p:tgtEl>
                                      </p:cBhvr>
                                    </p:animEffect>
                                    <p:anim calcmode="lin" valueType="num">
                                      <p:cBhvr>
                                        <p:cTn id="16" dur="10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143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14339">
                                            <p:txEl>
                                              <p:pRg st="2" end="2"/>
                                            </p:txEl>
                                          </p:spTgt>
                                        </p:tgtEl>
                                        <p:attrNameLst>
                                          <p:attrName>style.visibility</p:attrName>
                                        </p:attrNameLst>
                                      </p:cBhvr>
                                      <p:to>
                                        <p:strVal val="visible"/>
                                      </p:to>
                                    </p:set>
                                    <p:animEffect transition="in" filter="fade">
                                      <p:cBhvr>
                                        <p:cTn id="22" dur="1000"/>
                                        <p:tgtEl>
                                          <p:spTgt spid="14339">
                                            <p:txEl>
                                              <p:pRg st="2" end="2"/>
                                            </p:txEl>
                                          </p:spTgt>
                                        </p:tgtEl>
                                      </p:cBhvr>
                                    </p:animEffect>
                                    <p:anim calcmode="lin" valueType="num">
                                      <p:cBhvr>
                                        <p:cTn id="23" dur="10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1433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14339">
                                            <p:txEl>
                                              <p:pRg st="4" end="4"/>
                                            </p:txEl>
                                          </p:spTgt>
                                        </p:tgtEl>
                                        <p:attrNameLst>
                                          <p:attrName>style.visibility</p:attrName>
                                        </p:attrNameLst>
                                      </p:cBhvr>
                                      <p:to>
                                        <p:strVal val="visible"/>
                                      </p:to>
                                    </p:set>
                                    <p:animEffect transition="in" filter="fade">
                                      <p:cBhvr>
                                        <p:cTn id="29" dur="1000"/>
                                        <p:tgtEl>
                                          <p:spTgt spid="14339">
                                            <p:txEl>
                                              <p:pRg st="4" end="4"/>
                                            </p:txEl>
                                          </p:spTgt>
                                        </p:tgtEl>
                                      </p:cBhvr>
                                    </p:animEffect>
                                    <p:anim calcmode="lin" valueType="num">
                                      <p:cBhvr>
                                        <p:cTn id="30" dur="10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1433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rtl="0"/>
            <a:r>
              <a:rPr lang="en-US" sz="4000" b="1">
                <a:solidFill>
                  <a:srgbClr val="0000FF"/>
                </a:solidFill>
              </a:rPr>
              <a:t>NAA</a:t>
            </a:r>
            <a:r>
              <a:rPr lang="en-US" sz="4000">
                <a:solidFill>
                  <a:srgbClr val="0000FF"/>
                </a:solidFill>
              </a:rPr>
              <a:t> </a:t>
            </a:r>
            <a:r>
              <a:rPr lang="en-US" sz="4000" b="1">
                <a:solidFill>
                  <a:srgbClr val="0000FF"/>
                </a:solidFill>
              </a:rPr>
              <a:t>procedure</a:t>
            </a:r>
            <a:r>
              <a:rPr lang="en-US" sz="4000"/>
              <a:t/>
            </a:r>
            <a:br>
              <a:rPr lang="en-US" sz="4000"/>
            </a:br>
            <a:endParaRPr lang="en-US" sz="4000"/>
          </a:p>
        </p:txBody>
      </p:sp>
      <p:sp>
        <p:nvSpPr>
          <p:cNvPr id="10243" name="Rectangle 3"/>
          <p:cNvSpPr>
            <a:spLocks noGrp="1" noChangeArrowheads="1"/>
          </p:cNvSpPr>
          <p:nvPr>
            <p:ph type="body" idx="1"/>
          </p:nvPr>
        </p:nvSpPr>
        <p:spPr>
          <a:xfrm>
            <a:off x="457200" y="981075"/>
            <a:ext cx="8229600" cy="5472113"/>
          </a:xfrm>
        </p:spPr>
        <p:txBody>
          <a:bodyPr/>
          <a:lstStyle/>
          <a:p>
            <a:pPr algn="l" rtl="0">
              <a:lnSpc>
                <a:spcPct val="90000"/>
              </a:lnSpc>
            </a:pPr>
            <a:r>
              <a:rPr lang="en-US" sz="2800"/>
              <a:t>Sampling;</a:t>
            </a:r>
          </a:p>
          <a:p>
            <a:pPr algn="l" rtl="0">
              <a:lnSpc>
                <a:spcPct val="90000"/>
              </a:lnSpc>
            </a:pPr>
            <a:r>
              <a:rPr lang="en-US" sz="2800"/>
              <a:t> Pre-irradiation sample treatment (such as cleaning, drying or ashing, pre-concentration of elements of interest or elimination of interfering elements, sub-sampling and packing);</a:t>
            </a:r>
          </a:p>
          <a:p>
            <a:pPr algn="l" rtl="0">
              <a:lnSpc>
                <a:spcPct val="90000"/>
              </a:lnSpc>
            </a:pPr>
            <a:r>
              <a:rPr lang="en-US" sz="2800"/>
              <a:t>Irradiation (and prompt gamma-ray counting in PGNAA);</a:t>
            </a:r>
          </a:p>
          <a:p>
            <a:pPr algn="l" rtl="0">
              <a:lnSpc>
                <a:spcPct val="90000"/>
              </a:lnSpc>
            </a:pPr>
            <a:r>
              <a:rPr lang="en-US" sz="2800"/>
              <a:t>Radiochemical separation (</a:t>
            </a:r>
            <a:r>
              <a:rPr lang="en-US" sz="2800">
                <a:solidFill>
                  <a:srgbClr val="FF0066"/>
                </a:solidFill>
              </a:rPr>
              <a:t>only in RNAA</a:t>
            </a:r>
            <a:r>
              <a:rPr lang="en-US" sz="2800"/>
              <a:t>);</a:t>
            </a:r>
          </a:p>
          <a:p>
            <a:pPr algn="l" rtl="0">
              <a:lnSpc>
                <a:spcPct val="90000"/>
              </a:lnSpc>
            </a:pPr>
            <a:r>
              <a:rPr lang="en-US" sz="2800"/>
              <a:t>Radioactivity measurement;</a:t>
            </a:r>
          </a:p>
          <a:p>
            <a:pPr algn="l" rtl="0">
              <a:lnSpc>
                <a:spcPct val="90000"/>
              </a:lnSpc>
            </a:pPr>
            <a:r>
              <a:rPr lang="en-US" sz="2800"/>
              <a:t>Elemental concentration calculation;</a:t>
            </a:r>
          </a:p>
          <a:p>
            <a:pPr algn="l" rtl="0">
              <a:lnSpc>
                <a:spcPct val="90000"/>
              </a:lnSpc>
            </a:pPr>
            <a:r>
              <a:rPr lang="en-US" sz="2800"/>
              <a:t>Critical evaluation of results and preparation of the NAA report.</a:t>
            </a:r>
          </a:p>
          <a:p>
            <a:pPr algn="l" rtl="0">
              <a:lnSpc>
                <a:spcPct val="90000"/>
              </a:lnSpc>
            </a:pPr>
            <a:endParaRPr lang="en-US" sz="28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0-#ppt_w/2"/>
                                          </p:val>
                                        </p:tav>
                                        <p:tav tm="100000">
                                          <p:val>
                                            <p:strVal val="#ppt_x"/>
                                          </p:val>
                                        </p:tav>
                                      </p:tavLst>
                                    </p:anim>
                                    <p:anim calcmode="lin" valueType="num">
                                      <p:cBhvr additive="base">
                                        <p:cTn id="8"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43">
                                            <p:txEl>
                                              <p:pRg st="0" end="0"/>
                                            </p:txEl>
                                          </p:spTgt>
                                        </p:tgtEl>
                                        <p:attrNameLst>
                                          <p:attrName>style.visibility</p:attrName>
                                        </p:attrNameLst>
                                      </p:cBhvr>
                                      <p:to>
                                        <p:strVal val="visible"/>
                                      </p:to>
                                    </p:set>
                                    <p:anim calcmode="lin" valueType="num">
                                      <p:cBhvr additive="base">
                                        <p:cTn id="13"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43">
                                            <p:txEl>
                                              <p:pRg st="1" end="1"/>
                                            </p:txEl>
                                          </p:spTgt>
                                        </p:tgtEl>
                                        <p:attrNameLst>
                                          <p:attrName>style.visibility</p:attrName>
                                        </p:attrNameLst>
                                      </p:cBhvr>
                                      <p:to>
                                        <p:strVal val="visible"/>
                                      </p:to>
                                    </p:set>
                                    <p:anim calcmode="lin" valueType="num">
                                      <p:cBhvr additive="base">
                                        <p:cTn id="19"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nodeType="clickEffect">
                                  <p:stCondLst>
                                    <p:cond delay="0"/>
                                  </p:stCondLst>
                                  <p:childTnLst>
                                    <p:set>
                                      <p:cBhvr>
                                        <p:cTn id="24" dur="1" fill="hold">
                                          <p:stCondLst>
                                            <p:cond delay="0"/>
                                          </p:stCondLst>
                                        </p:cTn>
                                        <p:tgtEl>
                                          <p:spTgt spid="10243">
                                            <p:txEl>
                                              <p:pRg st="2" end="2"/>
                                            </p:txEl>
                                          </p:spTgt>
                                        </p:tgtEl>
                                        <p:attrNameLst>
                                          <p:attrName>style.visibility</p:attrName>
                                        </p:attrNameLst>
                                      </p:cBhvr>
                                      <p:to>
                                        <p:strVal val="visible"/>
                                      </p:to>
                                    </p:set>
                                    <p:anim calcmode="lin" valueType="num">
                                      <p:cBhvr additive="base">
                                        <p:cTn id="25" dur="500" fill="hold"/>
                                        <p:tgtEl>
                                          <p:spTgt spid="1024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24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10243">
                                            <p:txEl>
                                              <p:pRg st="3" end="3"/>
                                            </p:txEl>
                                          </p:spTgt>
                                        </p:tgtEl>
                                        <p:attrNameLst>
                                          <p:attrName>style.visibility</p:attrName>
                                        </p:attrNameLst>
                                      </p:cBhvr>
                                      <p:to>
                                        <p:strVal val="visible"/>
                                      </p:to>
                                    </p:set>
                                    <p:animEffect transition="in" filter="fade">
                                      <p:cBhvr>
                                        <p:cTn id="31" dur="1000"/>
                                        <p:tgtEl>
                                          <p:spTgt spid="10243">
                                            <p:txEl>
                                              <p:pRg st="3" end="3"/>
                                            </p:txEl>
                                          </p:spTgt>
                                        </p:tgtEl>
                                      </p:cBhvr>
                                    </p:animEffect>
                                    <p:anim calcmode="lin" valueType="num">
                                      <p:cBhvr>
                                        <p:cTn id="32" dur="10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024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024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8" presetClass="entr" presetSubtype="16" fill="hold" nodeType="clickEffect">
                                  <p:stCondLst>
                                    <p:cond delay="0"/>
                                  </p:stCondLst>
                                  <p:childTnLst>
                                    <p:set>
                                      <p:cBhvr>
                                        <p:cTn id="38" dur="1" fill="hold">
                                          <p:stCondLst>
                                            <p:cond delay="0"/>
                                          </p:stCondLst>
                                        </p:cTn>
                                        <p:tgtEl>
                                          <p:spTgt spid="10243">
                                            <p:txEl>
                                              <p:pRg st="4" end="4"/>
                                            </p:txEl>
                                          </p:spTgt>
                                        </p:tgtEl>
                                        <p:attrNameLst>
                                          <p:attrName>style.visibility</p:attrName>
                                        </p:attrNameLst>
                                      </p:cBhvr>
                                      <p:to>
                                        <p:strVal val="visible"/>
                                      </p:to>
                                    </p:set>
                                    <p:animEffect transition="in" filter="diamond(in)">
                                      <p:cBhvr>
                                        <p:cTn id="39" dur="2000"/>
                                        <p:tgtEl>
                                          <p:spTgt spid="1024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2" presetClass="entr" presetSubtype="0" fill="hold" nodeType="clickEffect">
                                  <p:stCondLst>
                                    <p:cond delay="0"/>
                                  </p:stCondLst>
                                  <p:childTnLst>
                                    <p:set>
                                      <p:cBhvr>
                                        <p:cTn id="43" dur="1" fill="hold">
                                          <p:stCondLst>
                                            <p:cond delay="0"/>
                                          </p:stCondLst>
                                        </p:cTn>
                                        <p:tgtEl>
                                          <p:spTgt spid="10243">
                                            <p:txEl>
                                              <p:pRg st="5" end="5"/>
                                            </p:txEl>
                                          </p:spTgt>
                                        </p:tgtEl>
                                        <p:attrNameLst>
                                          <p:attrName>style.visibility</p:attrName>
                                        </p:attrNameLst>
                                      </p:cBhvr>
                                      <p:to>
                                        <p:strVal val="visible"/>
                                      </p:to>
                                    </p:set>
                                    <p:animScale>
                                      <p:cBhvr>
                                        <p:cTn id="44" dur="1000" decel="50000" fill="hold">
                                          <p:stCondLst>
                                            <p:cond delay="0"/>
                                          </p:stCondLst>
                                        </p:cTn>
                                        <p:tgtEl>
                                          <p:spTgt spid="1024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10243">
                                            <p:txEl>
                                              <p:pRg st="5" end="5"/>
                                            </p:txEl>
                                          </p:spTgt>
                                        </p:tgtEl>
                                        <p:attrNameLst>
                                          <p:attrName>ppt_x</p:attrName>
                                          <p:attrName>ppt_y</p:attrName>
                                        </p:attrNameLst>
                                      </p:cBhvr>
                                    </p:animMotion>
                                    <p:animEffect transition="in" filter="fade">
                                      <p:cBhvr>
                                        <p:cTn id="46" dur="1000"/>
                                        <p:tgtEl>
                                          <p:spTgt spid="10243">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2" presetClass="entr" presetSubtype="0" fill="hold" nodeType="clickEffect">
                                  <p:stCondLst>
                                    <p:cond delay="0"/>
                                  </p:stCondLst>
                                  <p:childTnLst>
                                    <p:set>
                                      <p:cBhvr>
                                        <p:cTn id="50" dur="1" fill="hold">
                                          <p:stCondLst>
                                            <p:cond delay="0"/>
                                          </p:stCondLst>
                                        </p:cTn>
                                        <p:tgtEl>
                                          <p:spTgt spid="10243">
                                            <p:txEl>
                                              <p:pRg st="6" end="6"/>
                                            </p:txEl>
                                          </p:spTgt>
                                        </p:tgtEl>
                                        <p:attrNameLst>
                                          <p:attrName>style.visibility</p:attrName>
                                        </p:attrNameLst>
                                      </p:cBhvr>
                                      <p:to>
                                        <p:strVal val="visible"/>
                                      </p:to>
                                    </p:set>
                                    <p:animScale>
                                      <p:cBhvr>
                                        <p:cTn id="51" dur="1000" decel="50000" fill="hold">
                                          <p:stCondLst>
                                            <p:cond delay="0"/>
                                          </p:stCondLst>
                                        </p:cTn>
                                        <p:tgtEl>
                                          <p:spTgt spid="10243">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10243">
                                            <p:txEl>
                                              <p:pRg st="6" end="6"/>
                                            </p:txEl>
                                          </p:spTgt>
                                        </p:tgtEl>
                                        <p:attrNameLst>
                                          <p:attrName>ppt_x</p:attrName>
                                          <p:attrName>ppt_y</p:attrName>
                                        </p:attrNameLst>
                                      </p:cBhvr>
                                    </p:animMotion>
                                    <p:animEffect transition="in" filter="fade">
                                      <p:cBhvr>
                                        <p:cTn id="53" dur="1000"/>
                                        <p:tgtEl>
                                          <p:spTgt spid="102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rtl="0"/>
            <a:r>
              <a:rPr lang="en-US">
                <a:solidFill>
                  <a:srgbClr val="0000FF"/>
                </a:solidFill>
              </a:rPr>
              <a:t>Irradiation</a:t>
            </a:r>
            <a:r>
              <a:rPr lang="en-US"/>
              <a:t> </a:t>
            </a:r>
          </a:p>
        </p:txBody>
      </p:sp>
      <p:sp>
        <p:nvSpPr>
          <p:cNvPr id="11267" name="Rectangle 3"/>
          <p:cNvSpPr>
            <a:spLocks noGrp="1" noChangeArrowheads="1"/>
          </p:cNvSpPr>
          <p:nvPr>
            <p:ph type="body" idx="1"/>
          </p:nvPr>
        </p:nvSpPr>
        <p:spPr>
          <a:xfrm>
            <a:off x="457200" y="1268413"/>
            <a:ext cx="8229600" cy="4857750"/>
          </a:xfrm>
        </p:spPr>
        <p:txBody>
          <a:bodyPr/>
          <a:lstStyle/>
          <a:p>
            <a:pPr algn="l" rtl="0">
              <a:lnSpc>
                <a:spcPct val="90000"/>
              </a:lnSpc>
            </a:pPr>
            <a:r>
              <a:rPr lang="en-US" sz="2800"/>
              <a:t>There are several types of neutron sources: reactors, accelerators, and radioisotopic neutron emitters. </a:t>
            </a:r>
          </a:p>
          <a:p>
            <a:pPr algn="l" rtl="0">
              <a:lnSpc>
                <a:spcPct val="90000"/>
              </a:lnSpc>
              <a:buFontTx/>
              <a:buNone/>
            </a:pPr>
            <a:endParaRPr lang="en-US" sz="2800"/>
          </a:p>
          <a:p>
            <a:pPr algn="l" rtl="0">
              <a:lnSpc>
                <a:spcPct val="90000"/>
              </a:lnSpc>
            </a:pPr>
            <a:r>
              <a:rPr lang="en-US" sz="2800"/>
              <a:t>Nuclear reactors with their </a:t>
            </a:r>
            <a:r>
              <a:rPr lang="en-US" sz="2800">
                <a:solidFill>
                  <a:srgbClr val="FF0066"/>
                </a:solidFill>
              </a:rPr>
              <a:t>high fluxes of neutrons</a:t>
            </a:r>
            <a:r>
              <a:rPr lang="en-US" sz="2800"/>
              <a:t> offer the highest available sensitivities for most elements. </a:t>
            </a:r>
          </a:p>
          <a:p>
            <a:pPr algn="l" rtl="0">
              <a:lnSpc>
                <a:spcPct val="90000"/>
              </a:lnSpc>
            </a:pPr>
            <a:endParaRPr lang="en-US" sz="2800"/>
          </a:p>
          <a:p>
            <a:pPr algn="l" rtl="0">
              <a:lnSpc>
                <a:spcPct val="90000"/>
              </a:lnSpc>
            </a:pPr>
            <a:r>
              <a:rPr lang="en-US" sz="2800"/>
              <a:t>Most neutron energy distributions are quite broad and consist of three principal components </a:t>
            </a:r>
            <a:r>
              <a:rPr lang="en-US" sz="2800">
                <a:solidFill>
                  <a:srgbClr val="FF0066"/>
                </a:solidFill>
              </a:rPr>
              <a:t>(thermal, epithermal, and fast).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Scale>
                                      <p:cBhvr>
                                        <p:cTn id="7" dur="1000" decel="50000" fill="hold">
                                          <p:stCondLst>
                                            <p:cond delay="0"/>
                                          </p:stCondLst>
                                        </p:cTn>
                                        <p:tgtEl>
                                          <p:spTgt spid="1126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1267">
                                            <p:txEl>
                                              <p:pRg st="0" end="0"/>
                                            </p:txEl>
                                          </p:spTgt>
                                        </p:tgtEl>
                                        <p:attrNameLst>
                                          <p:attrName>ppt_x</p:attrName>
                                          <p:attrName>ppt_y</p:attrName>
                                        </p:attrNameLst>
                                      </p:cBhvr>
                                    </p:animMotion>
                                    <p:animEffect transition="in" filter="fade">
                                      <p:cBhvr>
                                        <p:cTn id="9" dur="1000"/>
                                        <p:tgtEl>
                                          <p:spTgt spid="1126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1267">
                                            <p:txEl>
                                              <p:pRg st="2" end="2"/>
                                            </p:txEl>
                                          </p:spTgt>
                                        </p:tgtEl>
                                        <p:attrNameLst>
                                          <p:attrName>style.visibility</p:attrName>
                                        </p:attrNameLst>
                                      </p:cBhvr>
                                      <p:to>
                                        <p:strVal val="visible"/>
                                      </p:to>
                                    </p:set>
                                    <p:anim calcmode="lin" valueType="num">
                                      <p:cBhvr additive="base">
                                        <p:cTn id="14"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2" presetClass="entr" presetSubtype="0" fill="hold" grpId="0" nodeType="clickEffect">
                                  <p:stCondLst>
                                    <p:cond delay="0"/>
                                  </p:stCondLst>
                                  <p:childTnLst>
                                    <p:set>
                                      <p:cBhvr>
                                        <p:cTn id="19" dur="1" fill="hold">
                                          <p:stCondLst>
                                            <p:cond delay="0"/>
                                          </p:stCondLst>
                                        </p:cTn>
                                        <p:tgtEl>
                                          <p:spTgt spid="11267">
                                            <p:txEl>
                                              <p:pRg st="4" end="4"/>
                                            </p:txEl>
                                          </p:spTgt>
                                        </p:tgtEl>
                                        <p:attrNameLst>
                                          <p:attrName>style.visibility</p:attrName>
                                        </p:attrNameLst>
                                      </p:cBhvr>
                                      <p:to>
                                        <p:strVal val="visible"/>
                                      </p:to>
                                    </p:set>
                                    <p:animScale>
                                      <p:cBhvr>
                                        <p:cTn id="20" dur="1000" decel="50000" fill="hold">
                                          <p:stCondLst>
                                            <p:cond delay="0"/>
                                          </p:stCondLst>
                                        </p:cTn>
                                        <p:tgtEl>
                                          <p:spTgt spid="11267">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11267">
                                            <p:txEl>
                                              <p:pRg st="4" end="4"/>
                                            </p:txEl>
                                          </p:spTgt>
                                        </p:tgtEl>
                                        <p:attrNameLst>
                                          <p:attrName>ppt_x</p:attrName>
                                          <p:attrName>ppt_y</p:attrName>
                                        </p:attrNameLst>
                                      </p:cBhvr>
                                    </p:animMotion>
                                    <p:animEffect transition="in" filter="fade">
                                      <p:cBhvr>
                                        <p:cTn id="22" dur="1000"/>
                                        <p:tgtEl>
                                          <p:spTgt spid="112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rtl="0"/>
            <a:r>
              <a:rPr lang="en-US">
                <a:solidFill>
                  <a:srgbClr val="0000FF"/>
                </a:solidFill>
              </a:rPr>
              <a:t>I. Thermal Flux</a:t>
            </a:r>
          </a:p>
        </p:txBody>
      </p:sp>
      <p:sp>
        <p:nvSpPr>
          <p:cNvPr id="17411" name="Rectangle 3"/>
          <p:cNvSpPr>
            <a:spLocks noGrp="1" noChangeArrowheads="1"/>
          </p:cNvSpPr>
          <p:nvPr>
            <p:ph type="body" idx="1"/>
          </p:nvPr>
        </p:nvSpPr>
        <p:spPr>
          <a:xfrm>
            <a:off x="304800" y="1447800"/>
            <a:ext cx="8229600" cy="4525963"/>
          </a:xfrm>
        </p:spPr>
        <p:txBody>
          <a:bodyPr>
            <a:normAutofit fontScale="85000" lnSpcReduction="20000"/>
          </a:bodyPr>
          <a:lstStyle/>
          <a:p>
            <a:pPr algn="just" rtl="0">
              <a:lnSpc>
                <a:spcPct val="150000"/>
              </a:lnSpc>
            </a:pPr>
            <a:r>
              <a:rPr lang="en-US" sz="2800" dirty="0"/>
              <a:t>The thermal neutron component consists of </a:t>
            </a:r>
            <a:r>
              <a:rPr lang="en-US" sz="2800" b="1" dirty="0"/>
              <a:t>low-energy</a:t>
            </a:r>
            <a:r>
              <a:rPr lang="en-US" sz="2800" dirty="0"/>
              <a:t> neutrons (energies below 0.5 </a:t>
            </a:r>
            <a:r>
              <a:rPr lang="en-US" sz="2800" dirty="0" err="1"/>
              <a:t>eV</a:t>
            </a:r>
            <a:r>
              <a:rPr lang="en-US" sz="2800" dirty="0"/>
              <a:t>) in thermal equilibrium with atoms in the reactor's moderator. </a:t>
            </a:r>
          </a:p>
          <a:p>
            <a:pPr algn="just" rtl="0">
              <a:lnSpc>
                <a:spcPct val="150000"/>
              </a:lnSpc>
            </a:pPr>
            <a:r>
              <a:rPr lang="en-US" sz="2800" dirty="0"/>
              <a:t>At room temperature, the energy spectrum of thermal neutrons is best described by a Maxwell-Boltzmann distribution with a mean energy of </a:t>
            </a:r>
            <a:r>
              <a:rPr lang="en-US" sz="2800" dirty="0">
                <a:solidFill>
                  <a:srgbClr val="FF0066"/>
                </a:solidFill>
              </a:rPr>
              <a:t>0.025 </a:t>
            </a:r>
            <a:r>
              <a:rPr lang="en-US" sz="2800" dirty="0" err="1">
                <a:solidFill>
                  <a:srgbClr val="FF0066"/>
                </a:solidFill>
              </a:rPr>
              <a:t>eV</a:t>
            </a:r>
            <a:r>
              <a:rPr lang="en-US" sz="2800" dirty="0"/>
              <a:t> and a most probable velocity of </a:t>
            </a:r>
            <a:r>
              <a:rPr lang="en-US" sz="2800" dirty="0">
                <a:solidFill>
                  <a:srgbClr val="FF0066"/>
                </a:solidFill>
              </a:rPr>
              <a:t>2200 m/s</a:t>
            </a:r>
            <a:r>
              <a:rPr lang="en-US" sz="2800" dirty="0"/>
              <a:t>. </a:t>
            </a:r>
          </a:p>
          <a:p>
            <a:pPr algn="just" rtl="0">
              <a:lnSpc>
                <a:spcPct val="150000"/>
              </a:lnSpc>
            </a:pPr>
            <a:r>
              <a:rPr lang="en-US" sz="2800" dirty="0"/>
              <a:t>In most reactor irradiation positions, </a:t>
            </a:r>
            <a:r>
              <a:rPr lang="en-US" sz="2800" dirty="0">
                <a:solidFill>
                  <a:srgbClr val="FF0066"/>
                </a:solidFill>
              </a:rPr>
              <a:t>90-95%</a:t>
            </a:r>
            <a:r>
              <a:rPr lang="en-US" sz="2800" dirty="0"/>
              <a:t> of the neutrons that bombard a sample are thermal neutrons.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1000"/>
                                        <p:tgtEl>
                                          <p:spTgt spid="17411">
                                            <p:txEl>
                                              <p:pRg st="0" end="0"/>
                                            </p:txEl>
                                          </p:spTgt>
                                        </p:tgtEl>
                                      </p:cBhvr>
                                    </p:animEffect>
                                    <p:anim calcmode="lin" valueType="num">
                                      <p:cBhvr>
                                        <p:cTn id="8" dur="10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4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7411">
                                            <p:txEl>
                                              <p:pRg st="1" end="1"/>
                                            </p:txEl>
                                          </p:spTgt>
                                        </p:tgtEl>
                                        <p:attrNameLst>
                                          <p:attrName>style.visibility</p:attrName>
                                        </p:attrNameLst>
                                      </p:cBhvr>
                                      <p:to>
                                        <p:strVal val="visible"/>
                                      </p:to>
                                    </p:set>
                                    <p:anim calcmode="lin" valueType="num">
                                      <p:cBhvr additive="base">
                                        <p:cTn id="14"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7411">
                                            <p:txEl>
                                              <p:pRg st="2" end="2"/>
                                            </p:txEl>
                                          </p:spTgt>
                                        </p:tgtEl>
                                        <p:attrNameLst>
                                          <p:attrName>style.visibility</p:attrName>
                                        </p:attrNameLst>
                                      </p:cBhvr>
                                      <p:to>
                                        <p:strVal val="visible"/>
                                      </p:to>
                                    </p:set>
                                    <p:anim calcmode="lin" valueType="num">
                                      <p:cBhvr additive="base">
                                        <p:cTn id="20"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04800" y="152400"/>
            <a:ext cx="8229600" cy="533400"/>
          </a:xfrm>
        </p:spPr>
        <p:txBody>
          <a:bodyPr>
            <a:normAutofit fontScale="90000"/>
          </a:bodyPr>
          <a:lstStyle/>
          <a:p>
            <a:pPr rtl="0"/>
            <a:r>
              <a:rPr lang="en-US" dirty="0">
                <a:solidFill>
                  <a:srgbClr val="0000FF"/>
                </a:solidFill>
              </a:rPr>
              <a:t>II. Epithermal Flux</a:t>
            </a:r>
            <a:r>
              <a:rPr lang="en-US" dirty="0"/>
              <a:t> </a:t>
            </a:r>
          </a:p>
        </p:txBody>
      </p:sp>
      <p:sp>
        <p:nvSpPr>
          <p:cNvPr id="18435" name="Rectangle 3"/>
          <p:cNvSpPr>
            <a:spLocks noGrp="1" noChangeArrowheads="1"/>
          </p:cNvSpPr>
          <p:nvPr>
            <p:ph type="body" idx="1"/>
          </p:nvPr>
        </p:nvSpPr>
        <p:spPr>
          <a:xfrm>
            <a:off x="228600" y="695325"/>
            <a:ext cx="8686800" cy="5400675"/>
          </a:xfrm>
        </p:spPr>
        <p:txBody>
          <a:bodyPr>
            <a:noAutofit/>
          </a:bodyPr>
          <a:lstStyle/>
          <a:p>
            <a:pPr algn="l" rtl="0">
              <a:lnSpc>
                <a:spcPct val="150000"/>
              </a:lnSpc>
            </a:pPr>
            <a:r>
              <a:rPr lang="en-US" sz="2200" dirty="0"/>
              <a:t>The epithermal neutron component consists of neutrons (energies from </a:t>
            </a:r>
            <a:r>
              <a:rPr lang="en-US" sz="2200" b="1" dirty="0"/>
              <a:t>0.5 </a:t>
            </a:r>
            <a:r>
              <a:rPr lang="en-US" sz="2200" b="1" dirty="0" err="1"/>
              <a:t>eV</a:t>
            </a:r>
            <a:r>
              <a:rPr lang="en-US" sz="2200" b="1" dirty="0"/>
              <a:t> to about 0.5 </a:t>
            </a:r>
            <a:r>
              <a:rPr lang="en-US" sz="2200" b="1" dirty="0" err="1"/>
              <a:t>MeV</a:t>
            </a:r>
            <a:r>
              <a:rPr lang="en-US" sz="2200" dirty="0" smtClean="0"/>
              <a:t>)</a:t>
            </a:r>
            <a:endParaRPr lang="en-US" sz="2200" dirty="0"/>
          </a:p>
          <a:p>
            <a:pPr algn="l" rtl="0">
              <a:lnSpc>
                <a:spcPct val="150000"/>
              </a:lnSpc>
            </a:pPr>
            <a:r>
              <a:rPr lang="en-US" sz="2200" dirty="0"/>
              <a:t>A </a:t>
            </a:r>
            <a:r>
              <a:rPr lang="en-US" sz="2200" b="1" dirty="0">
                <a:solidFill>
                  <a:srgbClr val="FF0066"/>
                </a:solidFill>
              </a:rPr>
              <a:t>cadmium foil 1 mm thick</a:t>
            </a:r>
            <a:r>
              <a:rPr lang="en-US" sz="2200" dirty="0"/>
              <a:t> absorbs all thermal neutrons but will allow </a:t>
            </a:r>
            <a:r>
              <a:rPr lang="en-US" sz="2200" b="1" dirty="0"/>
              <a:t>epithermal a</a:t>
            </a:r>
            <a:r>
              <a:rPr lang="en-US" sz="2200" dirty="0"/>
              <a:t>nd fast neutrons above 0.5 </a:t>
            </a:r>
            <a:r>
              <a:rPr lang="en-US" sz="2200" dirty="0" err="1"/>
              <a:t>eV</a:t>
            </a:r>
            <a:r>
              <a:rPr lang="en-US" sz="2200" dirty="0"/>
              <a:t> </a:t>
            </a:r>
          </a:p>
          <a:p>
            <a:pPr algn="l" rtl="0">
              <a:lnSpc>
                <a:spcPct val="150000"/>
              </a:lnSpc>
            </a:pPr>
            <a:r>
              <a:rPr lang="en-US" sz="2200" dirty="0"/>
              <a:t> In a typical unshielded reactor irradiation position, the epithermal neutron flux represents </a:t>
            </a:r>
            <a:r>
              <a:rPr lang="en-US" sz="2200" b="1" dirty="0"/>
              <a:t>about 2% the total neutron </a:t>
            </a:r>
            <a:r>
              <a:rPr lang="en-US" sz="2200" dirty="0"/>
              <a:t>flux. </a:t>
            </a:r>
          </a:p>
          <a:p>
            <a:pPr algn="l" rtl="0">
              <a:lnSpc>
                <a:spcPct val="150000"/>
              </a:lnSpc>
            </a:pPr>
            <a:r>
              <a:rPr lang="en-US" sz="2200" dirty="0"/>
              <a:t>Both thermal and epithermal neutrons induce (</a:t>
            </a:r>
            <a:r>
              <a:rPr lang="en-US" sz="2200" dirty="0" err="1"/>
              <a:t>n,gamma</a:t>
            </a:r>
            <a:r>
              <a:rPr lang="en-US" sz="2200" dirty="0"/>
              <a:t>) reactions </a:t>
            </a:r>
            <a:r>
              <a:rPr lang="en-US" sz="2200" b="1" dirty="0"/>
              <a:t>on target nuclei.</a:t>
            </a:r>
          </a:p>
          <a:p>
            <a:pPr algn="l" rtl="0">
              <a:lnSpc>
                <a:spcPct val="150000"/>
              </a:lnSpc>
            </a:pPr>
            <a:r>
              <a:rPr lang="en-US" sz="2200" dirty="0"/>
              <a:t>An NAA technique that employs only epithermal neutrons to induce (</a:t>
            </a:r>
            <a:r>
              <a:rPr lang="en-US" sz="2200" dirty="0" err="1"/>
              <a:t>n,gamma</a:t>
            </a:r>
            <a:r>
              <a:rPr lang="en-US" sz="2200" dirty="0"/>
              <a:t>) reactions by irradiating the samples </a:t>
            </a:r>
            <a:r>
              <a:rPr lang="en-US" sz="2200" dirty="0" smtClean="0"/>
              <a:t> </a:t>
            </a:r>
            <a:r>
              <a:rPr lang="en-US" sz="2200" dirty="0"/>
              <a:t>inside either </a:t>
            </a:r>
            <a:r>
              <a:rPr lang="en-US" sz="2200" b="1" dirty="0"/>
              <a:t>cadmium or boron shields</a:t>
            </a:r>
            <a:r>
              <a:rPr lang="en-US" sz="2200" dirty="0"/>
              <a:t> is called </a:t>
            </a:r>
            <a:r>
              <a:rPr lang="en-US" sz="2200" dirty="0">
                <a:solidFill>
                  <a:srgbClr val="FF0066"/>
                </a:solidFill>
              </a:rPr>
              <a:t>epithermal neutron activation </a:t>
            </a:r>
            <a:r>
              <a:rPr lang="en-US" sz="2200" dirty="0" smtClean="0">
                <a:solidFill>
                  <a:srgbClr val="FF0066"/>
                </a:solidFill>
              </a:rPr>
              <a:t>analysis.</a:t>
            </a:r>
            <a:endParaRPr lang="en-US" sz="2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Effect transition="in" filter="fade">
                                      <p:cBhvr>
                                        <p:cTn id="13" dur="1000"/>
                                        <p:tgtEl>
                                          <p:spTgt spid="18435">
                                            <p:txEl>
                                              <p:pRg st="1" end="1"/>
                                            </p:txEl>
                                          </p:spTgt>
                                        </p:tgtEl>
                                      </p:cBhvr>
                                    </p:animEffect>
                                    <p:anim calcmode="lin" valueType="num">
                                      <p:cBhvr>
                                        <p:cTn id="14" dur="10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18435">
                                            <p:txEl>
                                              <p:pRg st="2" end="2"/>
                                            </p:txEl>
                                          </p:spTgt>
                                        </p:tgtEl>
                                        <p:attrNameLst>
                                          <p:attrName>style.visibility</p:attrName>
                                        </p:attrNameLst>
                                      </p:cBhvr>
                                      <p:to>
                                        <p:strVal val="visible"/>
                                      </p:to>
                                    </p:set>
                                    <p:animEffect transition="in" filter="fade">
                                      <p:cBhvr>
                                        <p:cTn id="20" dur="1000"/>
                                        <p:tgtEl>
                                          <p:spTgt spid="18435">
                                            <p:txEl>
                                              <p:pRg st="2" end="2"/>
                                            </p:txEl>
                                          </p:spTgt>
                                        </p:tgtEl>
                                      </p:cBhvr>
                                    </p:animEffect>
                                    <p:anim calcmode="lin" valueType="num">
                                      <p:cBhvr>
                                        <p:cTn id="21" dur="10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18435">
                                            <p:txEl>
                                              <p:pRg st="3" end="3"/>
                                            </p:txEl>
                                          </p:spTgt>
                                        </p:tgtEl>
                                        <p:attrNameLst>
                                          <p:attrName>style.visibility</p:attrName>
                                        </p:attrNameLst>
                                      </p:cBhvr>
                                      <p:to>
                                        <p:strVal val="visible"/>
                                      </p:to>
                                    </p:set>
                                    <p:animEffect transition="in" filter="fade">
                                      <p:cBhvr>
                                        <p:cTn id="27" dur="1000"/>
                                        <p:tgtEl>
                                          <p:spTgt spid="18435">
                                            <p:txEl>
                                              <p:pRg st="3" end="3"/>
                                            </p:txEl>
                                          </p:spTgt>
                                        </p:tgtEl>
                                      </p:cBhvr>
                                    </p:animEffect>
                                    <p:anim calcmode="lin" valueType="num">
                                      <p:cBhvr>
                                        <p:cTn id="28" dur="10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18435">
                                            <p:txEl>
                                              <p:pRg st="4" end="4"/>
                                            </p:txEl>
                                          </p:spTgt>
                                        </p:tgtEl>
                                        <p:attrNameLst>
                                          <p:attrName>style.visibility</p:attrName>
                                        </p:attrNameLst>
                                      </p:cBhvr>
                                      <p:to>
                                        <p:strVal val="visible"/>
                                      </p:to>
                                    </p:set>
                                    <p:animEffect transition="in" filter="fade">
                                      <p:cBhvr>
                                        <p:cTn id="34" dur="1000"/>
                                        <p:tgtEl>
                                          <p:spTgt spid="18435">
                                            <p:txEl>
                                              <p:pRg st="4" end="4"/>
                                            </p:txEl>
                                          </p:spTgt>
                                        </p:tgtEl>
                                      </p:cBhvr>
                                    </p:animEffect>
                                    <p:anim calcmode="lin" valueType="num">
                                      <p:cBhvr>
                                        <p:cTn id="35" dur="10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1843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rtl="0"/>
            <a:r>
              <a:rPr lang="en-US">
                <a:solidFill>
                  <a:srgbClr val="0000FF"/>
                </a:solidFill>
              </a:rPr>
              <a:t>III. Fast Flux</a:t>
            </a:r>
          </a:p>
        </p:txBody>
      </p:sp>
      <p:sp>
        <p:nvSpPr>
          <p:cNvPr id="19459" name="Rectangle 3"/>
          <p:cNvSpPr>
            <a:spLocks noGrp="1" noChangeArrowheads="1"/>
          </p:cNvSpPr>
          <p:nvPr>
            <p:ph type="body" idx="1"/>
          </p:nvPr>
        </p:nvSpPr>
        <p:spPr>
          <a:xfrm>
            <a:off x="457200" y="1295400"/>
            <a:ext cx="8435975" cy="5302250"/>
          </a:xfrm>
        </p:spPr>
        <p:txBody>
          <a:bodyPr/>
          <a:lstStyle/>
          <a:p>
            <a:pPr algn="l" rtl="0">
              <a:lnSpc>
                <a:spcPct val="80000"/>
              </a:lnSpc>
            </a:pPr>
            <a:r>
              <a:rPr lang="en-US" sz="2800" dirty="0"/>
              <a:t>The fast neutron component of the neutron spectrum (energies above 0.5 </a:t>
            </a:r>
            <a:r>
              <a:rPr lang="en-US" sz="2800" dirty="0" err="1"/>
              <a:t>MeV</a:t>
            </a:r>
            <a:r>
              <a:rPr lang="en-US" sz="2800" dirty="0"/>
              <a:t>) consists of the primary fission neutrons which still have much of their original energy following fission. </a:t>
            </a:r>
          </a:p>
          <a:p>
            <a:pPr algn="l" rtl="0">
              <a:lnSpc>
                <a:spcPct val="80000"/>
              </a:lnSpc>
            </a:pPr>
            <a:r>
              <a:rPr lang="en-US" sz="2800" dirty="0"/>
              <a:t>Fast neutrons </a:t>
            </a:r>
            <a:r>
              <a:rPr lang="en-US" sz="2800" dirty="0">
                <a:solidFill>
                  <a:srgbClr val="FF0066"/>
                </a:solidFill>
              </a:rPr>
              <a:t>contribute very little to the (</a:t>
            </a:r>
            <a:r>
              <a:rPr lang="en-US" sz="2800" dirty="0" err="1">
                <a:solidFill>
                  <a:srgbClr val="FF0066"/>
                </a:solidFill>
              </a:rPr>
              <a:t>n,gamma</a:t>
            </a:r>
            <a:r>
              <a:rPr lang="en-US" sz="2800" dirty="0">
                <a:solidFill>
                  <a:srgbClr val="FF0066"/>
                </a:solidFill>
              </a:rPr>
              <a:t>)</a:t>
            </a:r>
            <a:r>
              <a:rPr lang="en-US" sz="2800" dirty="0"/>
              <a:t> reaction, but instead induce nuclear reactions where the ejection of one or more nuclear particles - (</a:t>
            </a:r>
            <a:r>
              <a:rPr lang="en-US" sz="2800" dirty="0" err="1"/>
              <a:t>n,p</a:t>
            </a:r>
            <a:r>
              <a:rPr lang="en-US" sz="2800" dirty="0"/>
              <a:t>), (n,</a:t>
            </a:r>
            <a:r>
              <a:rPr lang="el-GR" sz="2800" dirty="0"/>
              <a:t>α</a:t>
            </a:r>
            <a:r>
              <a:rPr lang="en-US" sz="2800" dirty="0"/>
              <a:t>), and (n,2n) - are prevalent.</a:t>
            </a:r>
          </a:p>
          <a:p>
            <a:pPr algn="l" rtl="0">
              <a:lnSpc>
                <a:spcPct val="80000"/>
              </a:lnSpc>
            </a:pPr>
            <a:r>
              <a:rPr lang="en-US" sz="2800" dirty="0"/>
              <a:t> In a typical reactor irradiation position, </a:t>
            </a:r>
            <a:r>
              <a:rPr lang="en-US" sz="2800" b="1" dirty="0"/>
              <a:t>about 5% of the total flux consists of fast </a:t>
            </a:r>
            <a:r>
              <a:rPr lang="en-US" sz="2800" dirty="0"/>
              <a:t>neutrons. </a:t>
            </a:r>
          </a:p>
          <a:p>
            <a:pPr algn="l" rtl="0">
              <a:lnSpc>
                <a:spcPct val="80000"/>
              </a:lnSpc>
            </a:pPr>
            <a:r>
              <a:rPr lang="en-US" sz="2800" dirty="0"/>
              <a:t>An NAA technique that employs nuclear reactions induced by fast neutrons is called </a:t>
            </a:r>
            <a:r>
              <a:rPr lang="en-US" sz="2800" dirty="0">
                <a:solidFill>
                  <a:srgbClr val="FF0066"/>
                </a:solidFill>
              </a:rPr>
              <a:t>fast neutron activation analysis (FNAA).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1000"/>
                                        <p:tgtEl>
                                          <p:spTgt spid="19459">
                                            <p:txEl>
                                              <p:pRg st="0" end="0"/>
                                            </p:txEl>
                                          </p:spTgt>
                                        </p:tgtEl>
                                      </p:cBhvr>
                                    </p:animEffect>
                                    <p:anim calcmode="lin" valueType="num">
                                      <p:cBhvr>
                                        <p:cTn id="8" dur="10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9459">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45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19459">
                                            <p:txEl>
                                              <p:pRg st="1" end="1"/>
                                            </p:txEl>
                                          </p:spTgt>
                                        </p:tgtEl>
                                        <p:attrNameLst>
                                          <p:attrName>style.visibility</p:attrName>
                                        </p:attrNameLst>
                                      </p:cBhvr>
                                      <p:to>
                                        <p:strVal val="visible"/>
                                      </p:to>
                                    </p:set>
                                    <p:animEffect transition="in" filter="fade">
                                      <p:cBhvr>
                                        <p:cTn id="15" dur="1000"/>
                                        <p:tgtEl>
                                          <p:spTgt spid="19459">
                                            <p:txEl>
                                              <p:pRg st="1" end="1"/>
                                            </p:txEl>
                                          </p:spTgt>
                                        </p:tgtEl>
                                      </p:cBhvr>
                                    </p:animEffect>
                                    <p:anim calcmode="lin" valueType="num">
                                      <p:cBhvr>
                                        <p:cTn id="16" dur="10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1945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9459">
                                            <p:txEl>
                                              <p:pRg st="2" end="2"/>
                                            </p:txEl>
                                          </p:spTgt>
                                        </p:tgtEl>
                                        <p:attrNameLst>
                                          <p:attrName>style.visibility</p:attrName>
                                        </p:attrNameLst>
                                      </p:cBhvr>
                                      <p:to>
                                        <p:strVal val="visible"/>
                                      </p:to>
                                    </p:set>
                                    <p:anim calcmode="lin" valueType="num">
                                      <p:cBhvr additive="base">
                                        <p:cTn id="22"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5" presetClass="entr" presetSubtype="0" fill="hold" nodeType="clickEffect">
                                  <p:stCondLst>
                                    <p:cond delay="0"/>
                                  </p:stCondLst>
                                  <p:childTnLst>
                                    <p:set>
                                      <p:cBhvr>
                                        <p:cTn id="27" dur="1" fill="hold">
                                          <p:stCondLst>
                                            <p:cond delay="0"/>
                                          </p:stCondLst>
                                        </p:cTn>
                                        <p:tgtEl>
                                          <p:spTgt spid="19459">
                                            <p:txEl>
                                              <p:pRg st="3" end="3"/>
                                            </p:txEl>
                                          </p:spTgt>
                                        </p:tgtEl>
                                        <p:attrNameLst>
                                          <p:attrName>style.visibility</p:attrName>
                                        </p:attrNameLst>
                                      </p:cBhvr>
                                      <p:to>
                                        <p:strVal val="visible"/>
                                      </p:to>
                                    </p:set>
                                    <p:anim calcmode="lin" valueType="num">
                                      <p:cBhvr>
                                        <p:cTn id="28" dur="1000" fill="hold"/>
                                        <p:tgtEl>
                                          <p:spTgt spid="19459">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19459">
                                            <p:txEl>
                                              <p:pRg st="3" end="3"/>
                                            </p:txEl>
                                          </p:spTgt>
                                        </p:tgtEl>
                                        <p:attrNameLst>
                                          <p:attrName>ppt_h</p:attrName>
                                        </p:attrNameLst>
                                      </p:cBhvr>
                                      <p:tavLst>
                                        <p:tav tm="0">
                                          <p:val>
                                            <p:fltVal val="0"/>
                                          </p:val>
                                        </p:tav>
                                        <p:tav tm="100000">
                                          <p:val>
                                            <p:strVal val="#ppt_h"/>
                                          </p:val>
                                        </p:tav>
                                      </p:tavLst>
                                    </p:anim>
                                    <p:anim calcmode="lin" valueType="num">
                                      <p:cBhvr>
                                        <p:cTn id="30" dur="1000" fill="hold"/>
                                        <p:tgtEl>
                                          <p:spTgt spid="19459">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9459">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rtl="0"/>
            <a:r>
              <a:rPr lang="en-US">
                <a:solidFill>
                  <a:srgbClr val="FF0066"/>
                </a:solidFill>
              </a:rPr>
              <a:t>Neutron Energy Distribution</a:t>
            </a:r>
          </a:p>
        </p:txBody>
      </p:sp>
      <p:pic>
        <p:nvPicPr>
          <p:cNvPr id="15364" name="Picture 4" descr="Reactor Neutron Spectrum"/>
          <p:cNvPicPr>
            <a:picLocks noGrp="1" noChangeAspect="1" noChangeArrowheads="1"/>
          </p:cNvPicPr>
          <p:nvPr>
            <p:ph idx="1"/>
          </p:nvPr>
        </p:nvPicPr>
        <p:blipFill>
          <a:blip r:embed="rId2" cstate="print"/>
          <a:srcRect/>
          <a:stretch>
            <a:fillRect/>
          </a:stretch>
        </p:blipFill>
        <p:spPr>
          <a:xfrm>
            <a:off x="1258888" y="1773238"/>
            <a:ext cx="6626225" cy="3743325"/>
          </a:xfrm>
          <a:noFill/>
          <a:ln/>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0"/>
            <a:ext cx="8229600" cy="762000"/>
          </a:xfrm>
        </p:spPr>
        <p:txBody>
          <a:bodyPr/>
          <a:lstStyle/>
          <a:p>
            <a:r>
              <a:rPr lang="en-US" dirty="0">
                <a:solidFill>
                  <a:srgbClr val="0000FF"/>
                </a:solidFill>
              </a:rPr>
              <a:t>Advantages of NAA</a:t>
            </a:r>
            <a:r>
              <a:rPr lang="en-US" dirty="0"/>
              <a:t> </a:t>
            </a:r>
          </a:p>
        </p:txBody>
      </p:sp>
      <p:sp>
        <p:nvSpPr>
          <p:cNvPr id="41987" name="Rectangle 3"/>
          <p:cNvSpPr>
            <a:spLocks noGrp="1" noChangeArrowheads="1"/>
          </p:cNvSpPr>
          <p:nvPr>
            <p:ph type="body" idx="1"/>
          </p:nvPr>
        </p:nvSpPr>
        <p:spPr>
          <a:xfrm>
            <a:off x="76200" y="685801"/>
            <a:ext cx="4953000" cy="1752599"/>
          </a:xfrm>
        </p:spPr>
        <p:txBody>
          <a:bodyPr>
            <a:noAutofit/>
          </a:bodyPr>
          <a:lstStyle/>
          <a:p>
            <a:pPr algn="l" rtl="0"/>
            <a:r>
              <a:rPr lang="en-US" sz="2400" dirty="0"/>
              <a:t>Very low detection limits for 30–40 elements</a:t>
            </a:r>
            <a:r>
              <a:rPr lang="en-US" sz="2400" dirty="0" smtClean="0"/>
              <a:t>,</a:t>
            </a:r>
          </a:p>
          <a:p>
            <a:pPr lvl="0">
              <a:defRPr/>
            </a:pPr>
            <a:r>
              <a:rPr lang="en-US" sz="2400" dirty="0" smtClean="0"/>
              <a:t>Simultaneous analysis for many elements</a:t>
            </a:r>
          </a:p>
          <a:p>
            <a:pPr lvl="0">
              <a:defRPr/>
            </a:pPr>
            <a:r>
              <a:rPr lang="en-US" sz="2400" dirty="0" smtClean="0"/>
              <a:t>Chemical preparation rarely necessary</a:t>
            </a:r>
          </a:p>
          <a:p>
            <a:pPr lvl="0">
              <a:defRPr/>
            </a:pPr>
            <a:r>
              <a:rPr lang="en-US" sz="2400" dirty="0" smtClean="0"/>
              <a:t>Non-destructive testing</a:t>
            </a:r>
          </a:p>
          <a:p>
            <a:pPr lvl="0">
              <a:defRPr/>
            </a:pPr>
            <a:r>
              <a:rPr lang="en-US" sz="2400" dirty="0" smtClean="0"/>
              <a:t>Reliable quantitative results</a:t>
            </a:r>
          </a:p>
          <a:p>
            <a:pPr lvl="0" algn="just">
              <a:defRPr/>
            </a:pPr>
            <a:r>
              <a:rPr lang="en-US" sz="2400" dirty="0" smtClean="0"/>
              <a:t>Very high sensitivity  (for </a:t>
            </a:r>
            <a:r>
              <a:rPr lang="en-US" sz="2400" i="1" dirty="0" smtClean="0"/>
              <a:t>some</a:t>
            </a:r>
            <a:r>
              <a:rPr lang="en-US" sz="2400" dirty="0" smtClean="0"/>
              <a:t> elements)</a:t>
            </a:r>
            <a:r>
              <a:rPr lang="en-US" sz="2400" dirty="0" smtClean="0">
                <a:latin typeface="Times New Roman" pitchFamily="18" charset="0"/>
              </a:rPr>
              <a:t> </a:t>
            </a:r>
            <a:r>
              <a:rPr lang="en-US" sz="2000" dirty="0" smtClean="0">
                <a:latin typeface="Times New Roman" pitchFamily="18" charset="0"/>
              </a:rPr>
              <a:t>In the field of coal, metals, sediments, ores, tissues, bone, synthetic fibers, alloys, bullets, crystals, gems, glass, hair, gunshot residues, moon samples, wheat spores, wood, tree leaves, tree needles, plastic films, rocks, salts, shells, skin, soil, sugar, teeth, minerals, metals.</a:t>
            </a:r>
            <a:endParaRPr lang="en-US" sz="2000" dirty="0" smtClean="0"/>
          </a:p>
          <a:p>
            <a:pPr lvl="0" algn="just">
              <a:defRPr/>
            </a:pPr>
            <a:endParaRPr lang="en-US" sz="2400" dirty="0" smtClean="0"/>
          </a:p>
          <a:p>
            <a:pPr lvl="0">
              <a:defRPr/>
            </a:pPr>
            <a:endParaRPr lang="en-US" sz="2400" dirty="0" smtClean="0"/>
          </a:p>
          <a:p>
            <a:pPr lvl="0">
              <a:defRPr/>
            </a:pPr>
            <a:endParaRPr lang="en-US" sz="2400" dirty="0" smtClean="0"/>
          </a:p>
          <a:p>
            <a:pPr lvl="0">
              <a:buNone/>
              <a:defRPr/>
            </a:pPr>
            <a:endParaRPr lang="en-US" sz="2400" dirty="0" smtClean="0"/>
          </a:p>
          <a:p>
            <a:pPr algn="l" rtl="0"/>
            <a:endParaRPr lang="en-US" sz="2400" dirty="0"/>
          </a:p>
        </p:txBody>
      </p:sp>
      <p:sp>
        <p:nvSpPr>
          <p:cNvPr id="5" name="Rectangle 4"/>
          <p:cNvSpPr/>
          <p:nvPr/>
        </p:nvSpPr>
        <p:spPr>
          <a:xfrm>
            <a:off x="5105400" y="985421"/>
            <a:ext cx="3657600" cy="5262979"/>
          </a:xfrm>
          <a:prstGeom prst="rect">
            <a:avLst/>
          </a:prstGeom>
        </p:spPr>
        <p:txBody>
          <a:bodyPr wrap="square">
            <a:spAutoFit/>
          </a:bodyPr>
          <a:lstStyle/>
          <a:p>
            <a:pPr>
              <a:lnSpc>
                <a:spcPct val="80000"/>
              </a:lnSpc>
            </a:pPr>
            <a:r>
              <a:rPr lang="en-US" b="1" dirty="0" smtClean="0"/>
              <a:t>NAA can be used to determine the presence of a variety of elements in a sample. </a:t>
            </a:r>
          </a:p>
          <a:p>
            <a:pPr>
              <a:lnSpc>
                <a:spcPct val="80000"/>
              </a:lnSpc>
            </a:pPr>
            <a:endParaRPr lang="en-US" b="1" dirty="0" smtClean="0"/>
          </a:p>
          <a:p>
            <a:pPr>
              <a:lnSpc>
                <a:spcPct val="80000"/>
              </a:lnSpc>
              <a:buFont typeface="Wingdings" pitchFamily="2" charset="2"/>
              <a:buNone/>
            </a:pPr>
            <a:endParaRPr lang="en-US" dirty="0" smtClean="0"/>
          </a:p>
          <a:p>
            <a:pPr>
              <a:lnSpc>
                <a:spcPct val="80000"/>
              </a:lnSpc>
              <a:buFont typeface="Wingdings" pitchFamily="2" charset="2"/>
              <a:buNone/>
            </a:pPr>
            <a:r>
              <a:rPr lang="en-US" sz="2400" dirty="0" smtClean="0"/>
              <a:t>Examples include:</a:t>
            </a:r>
          </a:p>
          <a:p>
            <a:pPr>
              <a:lnSpc>
                <a:spcPct val="170000"/>
              </a:lnSpc>
            </a:pPr>
            <a:r>
              <a:rPr lang="en-US" sz="2400" dirty="0" smtClean="0"/>
              <a:t>Mercury levels in tuna fish</a:t>
            </a:r>
          </a:p>
          <a:p>
            <a:pPr>
              <a:lnSpc>
                <a:spcPct val="170000"/>
              </a:lnSpc>
            </a:pPr>
            <a:r>
              <a:rPr lang="en-US" sz="2400" dirty="0" smtClean="0"/>
              <a:t>Aluminum levels in finger nails</a:t>
            </a:r>
          </a:p>
          <a:p>
            <a:pPr>
              <a:lnSpc>
                <a:spcPct val="170000"/>
              </a:lnSpc>
            </a:pPr>
            <a:r>
              <a:rPr lang="en-US" sz="2400" dirty="0" smtClean="0"/>
              <a:t>Gold levels in hair</a:t>
            </a:r>
          </a:p>
          <a:p>
            <a:pPr>
              <a:lnSpc>
                <a:spcPct val="170000"/>
              </a:lnSpc>
            </a:pPr>
            <a:r>
              <a:rPr lang="en-US" sz="2400" dirty="0" smtClean="0"/>
              <a:t>Zinc levels in soil</a:t>
            </a:r>
          </a:p>
          <a:p>
            <a:pPr>
              <a:lnSpc>
                <a:spcPct val="170000"/>
              </a:lnSpc>
            </a:pPr>
            <a:r>
              <a:rPr lang="en-US" sz="2400" dirty="0" smtClean="0"/>
              <a:t>Arsenic levels in plants</a:t>
            </a:r>
          </a:p>
        </p:txBody>
      </p:sp>
      <p:sp>
        <p:nvSpPr>
          <p:cNvPr id="6" name="Right Arrow 5"/>
          <p:cNvSpPr/>
          <p:nvPr/>
        </p:nvSpPr>
        <p:spPr>
          <a:xfrm rot="1794453">
            <a:off x="4550194" y="812406"/>
            <a:ext cx="609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additive="base">
                                        <p:cTn id="7" dur="5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9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987">
                                            <p:txEl>
                                              <p:pRg st="1" end="1"/>
                                            </p:txEl>
                                          </p:spTgt>
                                        </p:tgtEl>
                                        <p:attrNameLst>
                                          <p:attrName>style.visibility</p:attrName>
                                        </p:attrNameLst>
                                      </p:cBhvr>
                                      <p:to>
                                        <p:strVal val="visible"/>
                                      </p:to>
                                    </p:set>
                                    <p:anim calcmode="lin" valueType="num">
                                      <p:cBhvr additive="base">
                                        <p:cTn id="13" dur="500" fill="hold"/>
                                        <p:tgtEl>
                                          <p:spTgt spid="419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9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987">
                                            <p:txEl>
                                              <p:pRg st="2" end="2"/>
                                            </p:txEl>
                                          </p:spTgt>
                                        </p:tgtEl>
                                        <p:attrNameLst>
                                          <p:attrName>style.visibility</p:attrName>
                                        </p:attrNameLst>
                                      </p:cBhvr>
                                      <p:to>
                                        <p:strVal val="visible"/>
                                      </p:to>
                                    </p:set>
                                    <p:anim calcmode="lin" valueType="num">
                                      <p:cBhvr additive="base">
                                        <p:cTn id="19" dur="500" fill="hold"/>
                                        <p:tgtEl>
                                          <p:spTgt spid="419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9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1987">
                                            <p:txEl>
                                              <p:pRg st="3" end="3"/>
                                            </p:txEl>
                                          </p:spTgt>
                                        </p:tgtEl>
                                        <p:attrNameLst>
                                          <p:attrName>style.visibility</p:attrName>
                                        </p:attrNameLst>
                                      </p:cBhvr>
                                      <p:to>
                                        <p:strVal val="visible"/>
                                      </p:to>
                                    </p:set>
                                    <p:anim calcmode="lin" valueType="num">
                                      <p:cBhvr additive="base">
                                        <p:cTn id="25" dur="500" fill="hold"/>
                                        <p:tgtEl>
                                          <p:spTgt spid="419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19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1987">
                                            <p:txEl>
                                              <p:pRg st="4" end="4"/>
                                            </p:txEl>
                                          </p:spTgt>
                                        </p:tgtEl>
                                        <p:attrNameLst>
                                          <p:attrName>style.visibility</p:attrName>
                                        </p:attrNameLst>
                                      </p:cBhvr>
                                      <p:to>
                                        <p:strVal val="visible"/>
                                      </p:to>
                                    </p:set>
                                    <p:anim calcmode="lin" valueType="num">
                                      <p:cBhvr additive="base">
                                        <p:cTn id="31" dur="500" fill="hold"/>
                                        <p:tgtEl>
                                          <p:spTgt spid="419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19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1987">
                                            <p:txEl>
                                              <p:pRg st="5" end="5"/>
                                            </p:txEl>
                                          </p:spTgt>
                                        </p:tgtEl>
                                        <p:attrNameLst>
                                          <p:attrName>style.visibility</p:attrName>
                                        </p:attrNameLst>
                                      </p:cBhvr>
                                      <p:to>
                                        <p:strVal val="visible"/>
                                      </p:to>
                                    </p:set>
                                    <p:anim calcmode="lin" valueType="num">
                                      <p:cBhvr additive="base">
                                        <p:cTn id="37" dur="500" fill="hold"/>
                                        <p:tgtEl>
                                          <p:spTgt spid="419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198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image.slidesharecdn.com/thermometrictitration-140710015420-phpapp01/95/thermometric-titration-7-638.jpg?cb=1404990970"/>
          <p:cNvPicPr>
            <a:picLocks noChangeAspect="1" noChangeArrowheads="1"/>
          </p:cNvPicPr>
          <p:nvPr/>
        </p:nvPicPr>
        <p:blipFill>
          <a:blip r:embed="rId2" cstate="print"/>
          <a:srcRect/>
          <a:stretch>
            <a:fillRect/>
          </a:stretch>
        </p:blipFill>
        <p:spPr bwMode="auto">
          <a:xfrm>
            <a:off x="1066800" y="685800"/>
            <a:ext cx="7104575" cy="533400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152400"/>
            <a:ext cx="5562600" cy="523220"/>
          </a:xfrm>
          <a:prstGeom prst="rect">
            <a:avLst/>
          </a:prstGeom>
        </p:spPr>
        <p:txBody>
          <a:bodyPr wrap="square">
            <a:spAutoFit/>
          </a:bodyPr>
          <a:lstStyle/>
          <a:p>
            <a:r>
              <a:rPr lang="en-IE" sz="2800" b="1" dirty="0" smtClean="0"/>
              <a:t>Isotope Dilution Analysis</a:t>
            </a:r>
            <a:endParaRPr lang="en-IE" sz="2800" dirty="0"/>
          </a:p>
        </p:txBody>
      </p:sp>
      <p:pic>
        <p:nvPicPr>
          <p:cNvPr id="3074" name="Picture 2"/>
          <p:cNvPicPr>
            <a:picLocks noChangeAspect="1" noChangeArrowheads="1"/>
          </p:cNvPicPr>
          <p:nvPr/>
        </p:nvPicPr>
        <p:blipFill>
          <a:blip r:embed="rId2" cstate="print"/>
          <a:srcRect/>
          <a:stretch>
            <a:fillRect/>
          </a:stretch>
        </p:blipFill>
        <p:spPr bwMode="auto">
          <a:xfrm>
            <a:off x="2971800" y="990600"/>
            <a:ext cx="6172200" cy="4842803"/>
          </a:xfrm>
          <a:prstGeom prst="rect">
            <a:avLst/>
          </a:prstGeom>
          <a:noFill/>
          <a:ln w="9525">
            <a:noFill/>
            <a:miter lim="800000"/>
            <a:headEnd/>
            <a:tailEnd/>
          </a:ln>
        </p:spPr>
      </p:pic>
      <p:sp>
        <p:nvSpPr>
          <p:cNvPr id="4" name="Rectangle 3"/>
          <p:cNvSpPr/>
          <p:nvPr/>
        </p:nvSpPr>
        <p:spPr>
          <a:xfrm>
            <a:off x="76200" y="1466195"/>
            <a:ext cx="3429000" cy="4401205"/>
          </a:xfrm>
          <a:prstGeom prst="rect">
            <a:avLst/>
          </a:prstGeom>
        </p:spPr>
        <p:txBody>
          <a:bodyPr wrap="square">
            <a:spAutoFit/>
          </a:bodyPr>
          <a:lstStyle/>
          <a:p>
            <a:pPr algn="just"/>
            <a:r>
              <a:rPr lang="en-US" sz="2000" dirty="0" smtClean="0"/>
              <a:t>In this method, a </a:t>
            </a:r>
            <a:r>
              <a:rPr lang="en-US" sz="2000" b="1" dirty="0" smtClean="0"/>
              <a:t>weighed quantity of </a:t>
            </a:r>
            <a:r>
              <a:rPr lang="en-US" sz="2000" dirty="0" smtClean="0"/>
              <a:t>radioactively tagged </a:t>
            </a:r>
            <a:r>
              <a:rPr lang="en-US" sz="2000" dirty="0" err="1" smtClean="0"/>
              <a:t>analyte</a:t>
            </a:r>
            <a:r>
              <a:rPr lang="en-US" sz="2000" dirty="0" smtClean="0"/>
              <a:t> having a known activity is added to a measured amount of sample.  </a:t>
            </a:r>
          </a:p>
          <a:p>
            <a:pPr algn="just"/>
            <a:endParaRPr lang="en-US" sz="2000" dirty="0" smtClean="0"/>
          </a:p>
          <a:p>
            <a:pPr algn="just"/>
            <a:r>
              <a:rPr lang="en-US" sz="2000" b="1" dirty="0" smtClean="0"/>
              <a:t>The mixture is then mixed to homogeneity and then a fraction of the compound of interest is isolated and purified.</a:t>
            </a:r>
            <a:r>
              <a:rPr lang="en-US" sz="2000" dirty="0" smtClean="0"/>
              <a:t>  The analysis is based upon the activity of the isolated fraction.</a:t>
            </a:r>
          </a:p>
          <a:p>
            <a:pPr algn="just"/>
            <a:endParaRPr lang="en-US" sz="20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976313" y="685800"/>
            <a:ext cx="7191375"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838200" y="1066800"/>
            <a:ext cx="7210425" cy="4324350"/>
          </a:xfrm>
          <a:prstGeom prst="rect">
            <a:avLst/>
          </a:prstGeom>
          <a:noFill/>
          <a:ln w="9525">
            <a:noFill/>
            <a:miter lim="800000"/>
            <a:headEnd/>
            <a:tailEnd/>
          </a:ln>
        </p:spPr>
      </p:pic>
      <p:sp>
        <p:nvSpPr>
          <p:cNvPr id="3" name="TextBox 2"/>
          <p:cNvSpPr txBox="1"/>
          <p:nvPr/>
        </p:nvSpPr>
        <p:spPr>
          <a:xfrm>
            <a:off x="1371600" y="5602069"/>
            <a:ext cx="6629400" cy="646331"/>
          </a:xfrm>
          <a:prstGeom prst="rect">
            <a:avLst/>
          </a:prstGeom>
          <a:noFill/>
        </p:spPr>
        <p:txBody>
          <a:bodyPr wrap="square" rtlCol="0">
            <a:spAutoFit/>
          </a:bodyPr>
          <a:lstStyle/>
          <a:p>
            <a:r>
              <a:rPr lang="en-IE" b="1" dirty="0" smtClean="0"/>
              <a:t>By counting the mass, the extend of dilution of the active material can be calculated </a:t>
            </a:r>
            <a:endParaRPr lang="en-IE" b="1"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457200"/>
            <a:ext cx="6172200" cy="523220"/>
          </a:xfrm>
          <a:prstGeom prst="rect">
            <a:avLst/>
          </a:prstGeom>
          <a:noFill/>
        </p:spPr>
        <p:txBody>
          <a:bodyPr wrap="square" rtlCol="0">
            <a:spAutoFit/>
          </a:bodyPr>
          <a:lstStyle/>
          <a:p>
            <a:r>
              <a:rPr lang="en-IE" sz="2800" b="1" dirty="0" smtClean="0"/>
              <a:t>Applications of Isotope Dilution analysis</a:t>
            </a:r>
            <a:endParaRPr lang="en-IE" sz="2800" b="1" dirty="0"/>
          </a:p>
        </p:txBody>
      </p:sp>
      <p:sp>
        <p:nvSpPr>
          <p:cNvPr id="3" name="TextBox 2"/>
          <p:cNvSpPr txBox="1"/>
          <p:nvPr/>
        </p:nvSpPr>
        <p:spPr>
          <a:xfrm>
            <a:off x="838200" y="1460480"/>
            <a:ext cx="7924800" cy="3416320"/>
          </a:xfrm>
          <a:prstGeom prst="rect">
            <a:avLst/>
          </a:prstGeom>
          <a:noFill/>
        </p:spPr>
        <p:txBody>
          <a:bodyPr wrap="square" rtlCol="0">
            <a:spAutoFit/>
          </a:bodyPr>
          <a:lstStyle/>
          <a:p>
            <a:pPr>
              <a:lnSpc>
                <a:spcPct val="150000"/>
              </a:lnSpc>
              <a:buFont typeface="Arial" pitchFamily="34" charset="0"/>
              <a:buChar char="•"/>
            </a:pPr>
            <a:r>
              <a:rPr lang="en-IE" sz="2400" b="1" dirty="0" smtClean="0"/>
              <a:t> For the determination of compounds in organic and biochemistry</a:t>
            </a:r>
          </a:p>
          <a:p>
            <a:pPr>
              <a:lnSpc>
                <a:spcPct val="150000"/>
              </a:lnSpc>
            </a:pPr>
            <a:r>
              <a:rPr lang="en-IE" sz="2400" b="1" dirty="0" smtClean="0"/>
              <a:t>	</a:t>
            </a:r>
            <a:r>
              <a:rPr lang="en-IE" sz="2400" b="1" dirty="0" err="1" smtClean="0"/>
              <a:t>Eg</a:t>
            </a:r>
            <a:r>
              <a:rPr lang="en-IE" sz="2400" b="1" dirty="0" smtClean="0"/>
              <a:t>, </a:t>
            </a:r>
            <a:r>
              <a:rPr lang="en-IE" sz="2400" b="1" dirty="0" err="1" smtClean="0"/>
              <a:t>Vit</a:t>
            </a:r>
            <a:r>
              <a:rPr lang="en-IE" sz="2400" b="1" dirty="0" smtClean="0"/>
              <a:t> B12, Sucrose, insulin, penicillin etc</a:t>
            </a:r>
          </a:p>
          <a:p>
            <a:pPr>
              <a:lnSpc>
                <a:spcPct val="150000"/>
              </a:lnSpc>
              <a:buFont typeface="Arial" pitchFamily="34" charset="0"/>
              <a:buChar char="•"/>
            </a:pPr>
            <a:r>
              <a:rPr lang="en-IE" sz="2400" b="1" dirty="0" smtClean="0"/>
              <a:t> Antibody- radio active antigen mixing like isotope dilution</a:t>
            </a:r>
          </a:p>
          <a:p>
            <a:pPr>
              <a:lnSpc>
                <a:spcPct val="150000"/>
              </a:lnSpc>
              <a:buFont typeface="Arial" pitchFamily="34" charset="0"/>
              <a:buChar char="•"/>
            </a:pPr>
            <a:r>
              <a:rPr lang="en-IE" sz="2400" b="1" dirty="0" smtClean="0"/>
              <a:t> For nonradioactive applications such as estimation of size of salmon  population in Alaskan </a:t>
            </a:r>
            <a:r>
              <a:rPr lang="en-IE" sz="2400" b="1" dirty="0" err="1" smtClean="0"/>
              <a:t>coastral</a:t>
            </a:r>
            <a:r>
              <a:rPr lang="en-IE" sz="2400" b="1" dirty="0" smtClean="0"/>
              <a:t> stream </a:t>
            </a:r>
            <a:endParaRPr lang="en-IE" sz="2400" b="1"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614363" y="676275"/>
            <a:ext cx="7915275" cy="5505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062038" y="681038"/>
            <a:ext cx="7019925" cy="5495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image.slidesharecdn.com/thermometrictitration-140710015420-phpapp01/95/thermometric-titration-8-638.jpg?cb=1404990970"/>
          <p:cNvPicPr>
            <a:picLocks noChangeAspect="1" noChangeArrowheads="1"/>
          </p:cNvPicPr>
          <p:nvPr/>
        </p:nvPicPr>
        <p:blipFill>
          <a:blip r:embed="rId2" cstate="print">
            <a:lum contrast="10000"/>
          </a:blip>
          <a:srcRect/>
          <a:stretch>
            <a:fillRect/>
          </a:stretch>
        </p:blipFill>
        <p:spPr bwMode="auto">
          <a:xfrm>
            <a:off x="990600" y="457200"/>
            <a:ext cx="7104575" cy="5334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image.slidesharecdn.com/thermometrictitration-140710015420-phpapp01/95/thermometric-titration-12-638.jpg?cb=1404990970"/>
          <p:cNvPicPr>
            <a:picLocks noChangeAspect="1" noChangeArrowheads="1"/>
          </p:cNvPicPr>
          <p:nvPr/>
        </p:nvPicPr>
        <p:blipFill>
          <a:blip r:embed="rId2" cstate="print">
            <a:lum contrast="10000"/>
          </a:blip>
          <a:srcRect/>
          <a:stretch>
            <a:fillRect/>
          </a:stretch>
        </p:blipFill>
        <p:spPr bwMode="auto">
          <a:xfrm>
            <a:off x="914400" y="533400"/>
            <a:ext cx="7713537" cy="5791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image.slidesharecdn.com/thermometrictitration-140710015420-phpapp01/95/thermometric-titration-14-638.jpg?cb=1404990970"/>
          <p:cNvPicPr>
            <a:picLocks noChangeAspect="1" noChangeArrowheads="1"/>
          </p:cNvPicPr>
          <p:nvPr/>
        </p:nvPicPr>
        <p:blipFill>
          <a:blip r:embed="rId2" cstate="print"/>
          <a:srcRect/>
          <a:stretch>
            <a:fillRect/>
          </a:stretch>
        </p:blipFill>
        <p:spPr bwMode="auto">
          <a:xfrm>
            <a:off x="990600" y="762000"/>
            <a:ext cx="7104575" cy="5334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image.slidesharecdn.com/thermometrictitration-140710015420-phpapp01/95/thermometric-titration-15-638.jpg?cb=1404990970"/>
          <p:cNvPicPr>
            <a:picLocks noChangeAspect="1" noChangeArrowheads="1"/>
          </p:cNvPicPr>
          <p:nvPr/>
        </p:nvPicPr>
        <p:blipFill>
          <a:blip r:embed="rId2" cstate="print"/>
          <a:srcRect/>
          <a:stretch>
            <a:fillRect/>
          </a:stretch>
        </p:blipFill>
        <p:spPr bwMode="auto">
          <a:xfrm>
            <a:off x="1066800" y="381000"/>
            <a:ext cx="6495611" cy="4876800"/>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381000" y="5257800"/>
            <a:ext cx="8229600" cy="1323439"/>
          </a:xfrm>
          <a:prstGeom prst="rect">
            <a:avLst/>
          </a:prstGeom>
        </p:spPr>
        <p:txBody>
          <a:bodyPr wrap="square">
            <a:spAutoFit/>
          </a:bodyPr>
          <a:lstStyle/>
          <a:p>
            <a:r>
              <a:rPr lang="en-IE" sz="2000" dirty="0" err="1" smtClean="0"/>
              <a:t>Redox</a:t>
            </a:r>
            <a:r>
              <a:rPr lang="en-IE" sz="2000" dirty="0" smtClean="0"/>
              <a:t> reactions are </a:t>
            </a:r>
            <a:r>
              <a:rPr lang="en-IE" sz="2000" b="1" dirty="0" smtClean="0"/>
              <a:t>normally strongly exothermic,</a:t>
            </a:r>
            <a:r>
              <a:rPr lang="en-IE" sz="2000" dirty="0" smtClean="0"/>
              <a:t> and can make excellent candidates for thermometric titrations. In the classical determination of ferrous ion with permanganate, the reaction enthalpy is more than </a:t>
            </a:r>
            <a:r>
              <a:rPr lang="en-IE" sz="2000" b="1" dirty="0" smtClean="0"/>
              <a:t>double that of a strong acid/strong base </a:t>
            </a:r>
            <a:r>
              <a:rPr lang="en-IE" sz="2000" dirty="0" smtClean="0"/>
              <a:t>titration</a:t>
            </a:r>
            <a:endParaRPr lang="en-IE"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2052</TotalTime>
  <Words>2295</Words>
  <Application>Microsoft Office PowerPoint</Application>
  <PresentationFormat>On-screen Show (4:3)</PresentationFormat>
  <Paragraphs>255</Paragraphs>
  <Slides>55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55</vt:i4>
      </vt:variant>
    </vt:vector>
  </HeadingPairs>
  <TitlesOfParts>
    <vt:vector size="63" baseType="lpstr">
      <vt:lpstr>Arial</vt:lpstr>
      <vt:lpstr>Bright</vt:lpstr>
      <vt:lpstr>Calibri</vt:lpstr>
      <vt:lpstr>Impact</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Alpha Radiation</vt:lpstr>
      <vt:lpstr>Alpha Radiation</vt:lpstr>
      <vt:lpstr>Beta- decay</vt:lpstr>
      <vt:lpstr>Beta-minus Radiation</vt:lpstr>
      <vt:lpstr>Beta-minus Radiation</vt:lpstr>
      <vt:lpstr>Beta-plus Radiation</vt:lpstr>
      <vt:lpstr>Beta-plus Radiation</vt:lpstr>
      <vt:lpstr>Gamma Radiation</vt:lpstr>
      <vt:lpstr>Gamma Radiation</vt:lpstr>
      <vt:lpstr>PowerPoint Presentation</vt:lpstr>
      <vt:lpstr>Penetrating power</vt:lpstr>
      <vt:lpstr>Penetrating power</vt:lpstr>
      <vt:lpstr>Penetrating power</vt:lpstr>
      <vt:lpstr>Decay laws - alpha</vt:lpstr>
      <vt:lpstr>Decay laws – beta-minus</vt:lpstr>
      <vt:lpstr>Decay laws – beta-plus</vt:lpstr>
      <vt:lpstr>Decay laws</vt:lpstr>
      <vt:lpstr>Decay laws</vt:lpstr>
      <vt:lpstr>Radio active decay</vt:lpstr>
      <vt:lpstr>N v Z graphs</vt:lpstr>
      <vt:lpstr>Measurement of alpha, beta and Gamma radiations</vt:lpstr>
      <vt:lpstr>PowerPoint Presentation</vt:lpstr>
      <vt:lpstr>PowerPoint Presentation</vt:lpstr>
      <vt:lpstr>PowerPoint Presentation</vt:lpstr>
      <vt:lpstr>What is Neutron Activation Analysis (NAA)?</vt:lpstr>
      <vt:lpstr>NAA Method </vt:lpstr>
      <vt:lpstr>NAA Categories</vt:lpstr>
      <vt:lpstr>I. PGNAA </vt:lpstr>
      <vt:lpstr>II. DGNAA</vt:lpstr>
      <vt:lpstr>Instrumental vs. Radiochemical NAA </vt:lpstr>
      <vt:lpstr>NAA procedure </vt:lpstr>
      <vt:lpstr>Irradiation </vt:lpstr>
      <vt:lpstr>I. Thermal Flux</vt:lpstr>
      <vt:lpstr>II. Epithermal Flux </vt:lpstr>
      <vt:lpstr>III. Fast Flux</vt:lpstr>
      <vt:lpstr>Neutron Energy Distribution</vt:lpstr>
      <vt:lpstr>Advantages of NAA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Reenamole</dc:creator>
  <cp:lastModifiedBy>Ajesh K Zachariah</cp:lastModifiedBy>
  <cp:revision>20</cp:revision>
  <dcterms:created xsi:type="dcterms:W3CDTF">2006-08-16T00:00:00Z</dcterms:created>
  <dcterms:modified xsi:type="dcterms:W3CDTF">2019-07-12T09:41:05Z</dcterms:modified>
</cp:coreProperties>
</file>