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  <p:sldMasterId id="2147483774" r:id="rId5"/>
  </p:sldMasterIdLst>
  <p:notesMasterIdLst>
    <p:notesMasterId r:id="rId72"/>
  </p:notesMasterIdLst>
  <p:sldIdLst>
    <p:sldId id="270" r:id="rId6"/>
    <p:sldId id="257" r:id="rId7"/>
    <p:sldId id="272" r:id="rId8"/>
    <p:sldId id="258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8" r:id="rId17"/>
    <p:sldId id="379" r:id="rId18"/>
    <p:sldId id="299" r:id="rId19"/>
    <p:sldId id="300" r:id="rId20"/>
    <p:sldId id="375" r:id="rId21"/>
    <p:sldId id="376" r:id="rId22"/>
    <p:sldId id="377" r:id="rId23"/>
    <p:sldId id="378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416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2" r:id="rId54"/>
    <p:sldId id="324" r:id="rId55"/>
    <p:sldId id="325" r:id="rId56"/>
    <p:sldId id="326" r:id="rId57"/>
    <p:sldId id="327" r:id="rId58"/>
    <p:sldId id="328" r:id="rId59"/>
    <p:sldId id="380" r:id="rId60"/>
    <p:sldId id="381" r:id="rId61"/>
    <p:sldId id="382" r:id="rId62"/>
    <p:sldId id="383" r:id="rId63"/>
    <p:sldId id="385" r:id="rId64"/>
    <p:sldId id="386" r:id="rId65"/>
    <p:sldId id="387" r:id="rId66"/>
    <p:sldId id="388" r:id="rId67"/>
    <p:sldId id="389" r:id="rId68"/>
    <p:sldId id="390" r:id="rId69"/>
    <p:sldId id="391" r:id="rId70"/>
    <p:sldId id="392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FFF00"/>
    <a:srgbClr val="FFCF89"/>
    <a:srgbClr val="000099"/>
    <a:srgbClr val="0080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4638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45.xml"/><Relationship Id="rId3" Type="http://schemas.openxmlformats.org/officeDocument/2006/relationships/slide" Target="slides/slide3.xml"/><Relationship Id="rId7" Type="http://schemas.openxmlformats.org/officeDocument/2006/relationships/slide" Target="slides/slide12.xml"/><Relationship Id="rId12" Type="http://schemas.openxmlformats.org/officeDocument/2006/relationships/slide" Target="slides/slide44.xml"/><Relationship Id="rId17" Type="http://schemas.openxmlformats.org/officeDocument/2006/relationships/slide" Target="slides/slide50.xml"/><Relationship Id="rId2" Type="http://schemas.openxmlformats.org/officeDocument/2006/relationships/slide" Target="slides/slide2.xml"/><Relationship Id="rId16" Type="http://schemas.openxmlformats.org/officeDocument/2006/relationships/slide" Target="slides/slide49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41.xml"/><Relationship Id="rId5" Type="http://schemas.openxmlformats.org/officeDocument/2006/relationships/slide" Target="slides/slide9.xml"/><Relationship Id="rId15" Type="http://schemas.openxmlformats.org/officeDocument/2006/relationships/slide" Target="slides/slide48.xml"/><Relationship Id="rId10" Type="http://schemas.openxmlformats.org/officeDocument/2006/relationships/slide" Target="slides/slide40.xml"/><Relationship Id="rId4" Type="http://schemas.openxmlformats.org/officeDocument/2006/relationships/slide" Target="slides/slide4.xml"/><Relationship Id="rId9" Type="http://schemas.openxmlformats.org/officeDocument/2006/relationships/slide" Target="slides/slide14.xml"/><Relationship Id="rId14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0F40E07-EE6D-45E9-88C1-18B1A8C7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0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1C0B0-A16D-487F-8168-EBC5457D645B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43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70515-A606-4E97-87D2-6664AA40B7E0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4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DAF34-6079-419B-885D-AED13A42531A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73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B3B96-0773-4C5A-BFED-3860B2DD227F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94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63B10-962E-423C-BD61-2CF333181FFF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43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AEFBD-0B36-4DAF-B595-40525489A978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40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B13BB-0B35-4CA6-8D11-369C692290FF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9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8682C-E9FD-4A90-84DA-E86784E073F4}" type="slidenum">
              <a:rPr lang="en-US"/>
              <a:pPr/>
              <a:t>23</a:t>
            </a:fld>
            <a:endParaRPr lang="en-US"/>
          </a:p>
        </p:txBody>
      </p:sp>
      <p:sp>
        <p:nvSpPr>
          <p:cNvPr id="614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Unless specifically indicated, it assumed that the sequence reads left to right from N- to C-terminal</a:t>
            </a:r>
          </a:p>
        </p:txBody>
      </p:sp>
    </p:spTree>
    <p:extLst>
      <p:ext uri="{BB962C8B-B14F-4D97-AF65-F5344CB8AC3E}">
        <p14:creationId xmlns:p14="http://schemas.microsoft.com/office/powerpoint/2010/main" val="157446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5F36E-EE42-4015-8CD6-3BE56690BF4B}" type="slidenum">
              <a:rPr lang="en-US"/>
              <a:pPr/>
              <a:t>24</a:t>
            </a:fld>
            <a:endParaRPr lang="en-US"/>
          </a:p>
        </p:txBody>
      </p:sp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58351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4ADE6-576E-4513-A259-6436A595DD30}" type="slidenum">
              <a:rPr lang="en-US"/>
              <a:pPr/>
              <a:t>25</a:t>
            </a:fld>
            <a:endParaRPr lang="en-US"/>
          </a:p>
        </p:txBody>
      </p:sp>
      <p:sp>
        <p:nvSpPr>
          <p:cNvPr id="655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Unless specifically indicated, it assumed that the sequence reads left to right from N- to C-terminal</a:t>
            </a:r>
          </a:p>
        </p:txBody>
      </p:sp>
    </p:spTree>
    <p:extLst>
      <p:ext uri="{BB962C8B-B14F-4D97-AF65-F5344CB8AC3E}">
        <p14:creationId xmlns:p14="http://schemas.microsoft.com/office/powerpoint/2010/main" val="3435612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45B23-B2FE-42D9-858E-EC9E1446331C}" type="slidenum">
              <a:rPr lang="en-US"/>
              <a:pPr/>
              <a:t>26</a:t>
            </a:fld>
            <a:endParaRPr lang="en-US"/>
          </a:p>
        </p:txBody>
      </p:sp>
      <p:sp>
        <p:nvSpPr>
          <p:cNvPr id="675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Unless specifically indicated, it assumed that the sequence reads left to right from N- to C-terminal</a:t>
            </a:r>
          </a:p>
        </p:txBody>
      </p:sp>
    </p:spTree>
    <p:extLst>
      <p:ext uri="{BB962C8B-B14F-4D97-AF65-F5344CB8AC3E}">
        <p14:creationId xmlns:p14="http://schemas.microsoft.com/office/powerpoint/2010/main" val="12117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AA71B-6742-42D6-BFFE-870238056896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59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043AD-B54F-4B73-A231-DA5BCF1B5861}" type="slidenum">
              <a:rPr lang="en-US"/>
              <a:pPr/>
              <a:t>27</a:t>
            </a:fld>
            <a:endParaRPr lang="en-US"/>
          </a:p>
        </p:txBody>
      </p:sp>
      <p:sp>
        <p:nvSpPr>
          <p:cNvPr id="696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 typeface="Lucida Grande" pitchFamily="1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Average mass of an amino acid is 110 g/mol</a:t>
            </a:r>
          </a:p>
          <a:p>
            <a:pPr>
              <a:buSzPct val="125000"/>
              <a:buFont typeface="Lucida Grande" pitchFamily="1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Find average mass of one molecule. (100*110 g/mol)/6.022x10</a:t>
            </a:r>
            <a:r>
              <a:rPr lang="en-US" sz="1800" baseline="320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23</a:t>
            </a: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 molecules/mol) = 1.83x10</a:t>
            </a:r>
            <a:r>
              <a:rPr lang="en-US" sz="1800" baseline="320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-20</a:t>
            </a: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g</a:t>
            </a:r>
          </a:p>
          <a:p>
            <a:pPr>
              <a:buSzPct val="125000"/>
              <a:buFont typeface="Lucida Grande" pitchFamily="1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Find the number of molecules (20</a:t>
            </a:r>
            <a:r>
              <a:rPr lang="en-US" sz="1800" baseline="320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100</a:t>
            </a: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=1.27 x 10</a:t>
            </a:r>
            <a:r>
              <a:rPr lang="en-US" sz="1800" baseline="320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130</a:t>
            </a: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)</a:t>
            </a:r>
          </a:p>
          <a:p>
            <a:pPr>
              <a:buSzPct val="125000"/>
              <a:buFont typeface="Lucida Grande" pitchFamily="1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mass = 1.83x10</a:t>
            </a:r>
            <a:r>
              <a:rPr lang="en-US" sz="1800" baseline="320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-20</a:t>
            </a: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g* 1.27 x 10</a:t>
            </a:r>
            <a:r>
              <a:rPr lang="en-US" sz="1800" baseline="320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130 = </a:t>
            </a: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2.31x10</a:t>
            </a:r>
            <a:r>
              <a:rPr lang="en-US" sz="1800" baseline="320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110 </a:t>
            </a: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g </a:t>
            </a:r>
          </a:p>
        </p:txBody>
      </p:sp>
    </p:spTree>
    <p:extLst>
      <p:ext uri="{BB962C8B-B14F-4D97-AF65-F5344CB8AC3E}">
        <p14:creationId xmlns:p14="http://schemas.microsoft.com/office/powerpoint/2010/main" val="2455184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33226-8286-4A93-83B3-AF2549608F11}" type="slidenum">
              <a:rPr lang="en-US"/>
              <a:pPr/>
              <a:t>30</a:t>
            </a:fld>
            <a:endParaRPr lang="en-US"/>
          </a:p>
        </p:txBody>
      </p:sp>
      <p:sp>
        <p:nvSpPr>
          <p:cNvPr id="778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On the board: Describe how torsion angles are measured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This structure allows the peptide amides to hydrogen bond to one another.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Discuss the stability issue for these hydrogen bonds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The side chains stick out away from the helix axis, so most can be accommodated</a:t>
            </a:r>
          </a:p>
        </p:txBody>
      </p:sp>
    </p:spTree>
    <p:extLst>
      <p:ext uri="{BB962C8B-B14F-4D97-AF65-F5344CB8AC3E}">
        <p14:creationId xmlns:p14="http://schemas.microsoft.com/office/powerpoint/2010/main" val="75994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468ED-2DFA-4E67-A2E7-266B98A07245}" type="slidenum">
              <a:rPr lang="en-US"/>
              <a:pPr/>
              <a:t>31</a:t>
            </a:fld>
            <a:endParaRPr lang="en-US"/>
          </a:p>
        </p:txBody>
      </p:sp>
      <p:sp>
        <p:nvSpPr>
          <p:cNvPr id="798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On the board: Describe how torsion angles are measured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This structure allows the peptide amides to hydrogen bond to one another.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Discuss the stability issue for these hydrogen bonds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The side chains stick out away from the helix axis, so most can be accommodated</a:t>
            </a:r>
          </a:p>
        </p:txBody>
      </p:sp>
    </p:spTree>
    <p:extLst>
      <p:ext uri="{BB962C8B-B14F-4D97-AF65-F5344CB8AC3E}">
        <p14:creationId xmlns:p14="http://schemas.microsoft.com/office/powerpoint/2010/main" val="948283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BCDFF-9055-41EB-B300-D2811B8BC5F3}" type="slidenum">
              <a:rPr lang="en-US"/>
              <a:pPr/>
              <a:t>32</a:t>
            </a:fld>
            <a:endParaRPr lang="en-US"/>
          </a:p>
        </p:txBody>
      </p:sp>
      <p:sp>
        <p:nvSpPr>
          <p:cNvPr id="819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On the board: Describe how torsion angles are measured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This structure allows the peptide amides to hydrogen bond to one another.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Discuss the stability issue for these hydrogen bonds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The side chains stick out away from the helix axis, so most can be accommodated</a:t>
            </a:r>
          </a:p>
        </p:txBody>
      </p:sp>
    </p:spTree>
    <p:extLst>
      <p:ext uri="{BB962C8B-B14F-4D97-AF65-F5344CB8AC3E}">
        <p14:creationId xmlns:p14="http://schemas.microsoft.com/office/powerpoint/2010/main" val="2923624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E1A0C-575C-4360-B727-1123915997BF}" type="slidenum">
              <a:rPr lang="en-US"/>
              <a:pPr/>
              <a:t>33</a:t>
            </a:fld>
            <a:endParaRPr lang="en-US"/>
          </a:p>
        </p:txBody>
      </p:sp>
      <p:sp>
        <p:nvSpPr>
          <p:cNvPr id="839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On the board: Describe how torsion angles are measured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This structure allows the peptide amides to hydrogen bond to one another.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Discuss the stability issue for these hydrogen bonds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The side chains stick out away from the helix axis, so most can be accommodated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 Show examples from the Garret and Grisham Site for alpha helices and beta sheets</a:t>
            </a:r>
          </a:p>
        </p:txBody>
      </p:sp>
    </p:spTree>
    <p:extLst>
      <p:ext uri="{BB962C8B-B14F-4D97-AF65-F5344CB8AC3E}">
        <p14:creationId xmlns:p14="http://schemas.microsoft.com/office/powerpoint/2010/main" val="3596290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A4837-1298-4462-8984-59488F819D1B}" type="slidenum">
              <a:rPr lang="en-US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15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C998E-73D9-456D-88DA-976569180343}" type="slidenum">
              <a:rPr lang="en-US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0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5F91F-DD49-4A76-8648-50C6C59355E4}" type="slidenum">
              <a:rPr lang="en-US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80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CA6A2-0942-465D-B384-E1113A119898}" type="slidenum">
              <a:rPr lang="en-US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94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C70AC-9E3D-42FA-A2B2-C33E10AF4F3B}" type="slidenum">
              <a:rPr lang="en-US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3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316BE-42E9-426B-B59D-67DF0601ADEB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39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253F3-16A3-496C-AEB6-A37EC68BEF1B}" type="slidenum">
              <a:rPr lang="en-US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87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52286-7449-41B1-AAF2-F64D4F059D23}" type="slidenum">
              <a:rPr lang="en-US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29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D369B-689E-4DA3-8C84-2326559D4BA1}" type="slidenum">
              <a:rPr lang="en-US">
                <a:latin typeface="Arial" charset="0"/>
              </a:rPr>
              <a:pPr/>
              <a:t>47</a:t>
            </a:fld>
            <a:endParaRPr lang="en-US"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950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8823E-0D89-4A7A-8E9B-E06BE1488796}" type="slidenum">
              <a:rPr lang="en-US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49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3377E-280B-4EF9-9414-5E338284C5C2}" type="slidenum">
              <a:rPr lang="en-US">
                <a:latin typeface="Arial" charset="0"/>
              </a:rPr>
              <a:pPr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31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634DB-1761-4A54-A6B0-1C30E348C34F}" type="slidenum">
              <a:rPr lang="en-US">
                <a:latin typeface="Arial" charset="0"/>
              </a:rPr>
              <a:pPr/>
              <a:t>50</a:t>
            </a:fld>
            <a:endParaRPr lang="en-US"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92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32EEF-C620-48BD-AF8C-3E255E19E955}" type="slidenum">
              <a:rPr lang="en-US">
                <a:latin typeface="Arial" charset="0"/>
              </a:rPr>
              <a:pPr/>
              <a:t>51</a:t>
            </a:fld>
            <a:endParaRPr lang="en-US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434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FDF95-B688-4992-997D-35A180D28EED}" type="slidenum">
              <a:rPr lang="en-US">
                <a:latin typeface="Arial" charset="0"/>
              </a:rPr>
              <a:pPr/>
              <a:t>52</a:t>
            </a:fld>
            <a:endParaRPr lang="en-US"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86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FC68A-3A5E-4521-B9F7-E06DA8A5BED8}" type="slidenum">
              <a:rPr lang="en-US">
                <a:latin typeface="Arial" charset="0"/>
              </a:rPr>
              <a:pPr/>
              <a:t>53</a:t>
            </a:fld>
            <a:endParaRPr lang="en-US">
              <a:latin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99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0510A-A591-4EBC-96EC-99ABCD806837}" type="slidenum">
              <a:rPr lang="en-US">
                <a:latin typeface="Arial" charset="0"/>
              </a:rPr>
              <a:pPr/>
              <a:t>54</a:t>
            </a:fld>
            <a:endParaRPr lang="en-US">
              <a:latin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2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A43B2-CBB7-422B-A99D-706849C7E1D6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957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CD80E-3720-4F6F-BF61-F88DFEC35B5D}" type="slidenum">
              <a:rPr lang="en-US"/>
              <a:pPr/>
              <a:t>55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38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25485-0A02-4357-9F22-FD4707B955EF}" type="slidenum">
              <a:rPr lang="en-US"/>
              <a:pPr/>
              <a:t>56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4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F6348-C2D5-4D30-A57B-9E55FEF79547}" type="slidenum">
              <a:rPr lang="en-US"/>
              <a:pPr/>
              <a:t>57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38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9B015-D766-423E-825F-49743F27A077}" type="slidenum">
              <a:rPr lang="en-US"/>
              <a:pPr/>
              <a:t>58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6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6AAEA-EF29-47CB-8C58-59596505989F}" type="slidenum">
              <a:rPr lang="en-US"/>
              <a:pPr/>
              <a:t>59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65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DEA7E-6ED5-4732-BAA1-42966D340B2B}" type="slidenum">
              <a:rPr lang="en-US"/>
              <a:pPr/>
              <a:t>60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126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DADB3-9B23-439B-BBC1-7EBA8EC50126}" type="slidenum">
              <a:rPr lang="en-US"/>
              <a:pPr/>
              <a:t>61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87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4C2D2-BC56-415B-829F-9A542648F097}" type="slidenum">
              <a:rPr lang="en-US"/>
              <a:pPr/>
              <a:t>62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416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D8F72-07DD-4359-AE3C-E49C07AD57BD}" type="slidenum">
              <a:rPr lang="en-US"/>
              <a:pPr/>
              <a:t>63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16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F73CB-82B4-4066-AAA8-DBB532271425}" type="slidenum">
              <a:rPr lang="en-US"/>
              <a:pPr/>
              <a:t>64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0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6E8C9-60C6-45F4-B096-651F72AB19B5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15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D7054-3831-43F5-BB3E-BA91A27CE4E5}" type="slidenum">
              <a:rPr lang="en-US"/>
              <a:pPr/>
              <a:t>65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186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F3643-632E-4CFE-A02B-ADB9B0395B44}" type="slidenum">
              <a:rPr lang="en-US"/>
              <a:pPr/>
              <a:t>66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FB476-1C90-4289-A415-D4DD85DC96FC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9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6BD09-807A-47D1-A6CA-EFFEBC5689C1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1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0AB91-C14F-411C-A1E5-C311534BBA2F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3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D6F14-A9E4-4892-AA2E-1EFF10774477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6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7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F482E3-CF22-443E-9BF5-918A2A525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C6E2D-2A57-4B82-9F15-24789B076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87D1-EBA4-4AFA-A164-453701D57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78B1-C2CD-406F-B110-E4725F55A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2651D-8094-4BE6-BC16-ACD393428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77BAF-A67F-4560-9507-BDFCCBAFF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AEBC-0954-49E6-AE6D-6FC32A3EF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9BC0-4AAB-4A0A-9588-D83161F16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6C782-9CAD-48CA-AEF9-C47D2D7B3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1C85-D9BA-41D9-B825-DE33B7F4C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2F79-C24D-417E-B63E-070C880FE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4BF1C-56D0-4D9E-A24E-044362CC0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70096-6C42-4B2B-A7F8-426AF73AF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CCC9-9B31-4414-97F1-B51CB0A7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DA81C-68F7-4DC0-86C9-F3B83EC7A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21A1-C498-471C-8B6A-E32167D23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7641-C4D7-44E7-B032-DC66C2EA3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15E73-C1DA-40AA-9662-5A28E5C92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0FA3C-6CDC-4458-90BB-6CBD945BE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6C4F3-EEF4-4F04-8433-3CC2D640D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D3C3F-0417-42FA-9213-F0471F68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9A533-D1FC-40AE-A39A-DF7AF470B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3F24-BDB0-442D-A86E-9D0693774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E47E-5F10-49AA-871A-1BDBAABC0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44C19-6735-4412-983D-B8433380F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90D8-2810-481F-9F83-10DBA9367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0DC8-1133-4966-B1C2-2040478CE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48653-30B4-4B0E-A740-F0580C8A5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7280-7AEE-4BC1-B8A3-75D81B801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2D5E0-4E49-4F59-A602-1E24D3EEB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6BEA-C1B3-4334-A90D-06F7F7E10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32CD-0CAE-4A0B-BE70-6DD948A3E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789C8-8833-4440-91FF-1EB8ABD58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70BEA-861B-4EFC-A28A-2E97DB3A4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D0635-1BF7-40D0-A866-7F040EAD1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A532F-7939-46DD-A10E-2BD996D22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B140D-EE18-4137-AF7D-79B1871F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95C3-3911-4EBD-AA38-21AB167B0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36FD-3902-4EC4-8EEF-90F5A92F8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CH110 Proteins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CH110 Proteins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D48653-30B4-4B0E-A740-F0580C8A5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EF7280-7AEE-4BC1-B8A3-75D81B801A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D2D5E0-4E49-4F59-A602-1E24D3EEB8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FDA5-0812-4D0C-B1B1-E2823B2D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396BEA-C1B3-4334-A90D-06F7F7E10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3A32CD-0CAE-4A0B-BE70-6DD948A3EB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9789C8-8833-4440-91FF-1EB8ABD58B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2D0635-1BF7-40D0-A866-7F040EAD16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FA532F-7939-46DD-A10E-2BD996D227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AB140D-EE18-4137-AF7D-79B1871F6A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8795C3-3911-4EBD-AA38-21AB167B0E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6336FD-3902-4EC4-8EEF-90F5A92F8E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CH110 Proteins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CH110 Proteins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180DE-D309-4AAD-B802-00B84756A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0F39-0494-44D4-B394-DC05D9FC5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DAAEC-FCD7-4617-A035-DBB9F0612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31742-65D6-4B2F-83B0-C19B20EFF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3072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6E9AADCF-D17D-45CB-8CE8-3B79139F6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665FF3A-FF19-4808-9114-9BB0FFF56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035C8B4-E85C-4841-8B37-D6A078E4D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29C27AB-BFC0-4E94-A89F-1A18D6838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72" r:id="rId12"/>
    <p:sldLayoutId id="21474837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E9AADCF-D17D-45CB-8CE8-3B79139F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wec.edu/Chem150_S07/overheads/unit10/ubiquitin/ubiquitin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0"/>
            <a:ext cx="6324600" cy="838200"/>
          </a:xfrm>
          <a:solidFill>
            <a:srgbClr val="FFFFFF"/>
          </a:solidFill>
          <a:ln w="381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/>
            <a:r>
              <a:rPr lang="en-US" dirty="0" smtClean="0"/>
              <a:t>Amino Acids and Proteins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41910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Dr. Reni </a:t>
            </a:r>
            <a:r>
              <a:rPr lang="en-US" b="1" dirty="0" smtClean="0"/>
              <a:t>George</a:t>
            </a:r>
          </a:p>
          <a:p>
            <a:r>
              <a:rPr lang="en-US" b="1" dirty="0" smtClean="0"/>
              <a:t>Assistant Professor</a:t>
            </a:r>
          </a:p>
          <a:p>
            <a:r>
              <a:rPr lang="en-US" b="1" dirty="0" smtClean="0"/>
              <a:t>Department of Chemistry</a:t>
            </a:r>
          </a:p>
          <a:p>
            <a:r>
              <a:rPr lang="en-US" b="1" dirty="0" smtClean="0"/>
              <a:t>Mar </a:t>
            </a:r>
            <a:r>
              <a:rPr lang="en-US" b="1" dirty="0" err="1" smtClean="0"/>
              <a:t>Thoma</a:t>
            </a:r>
            <a:r>
              <a:rPr lang="en-US" b="1" dirty="0" smtClean="0"/>
              <a:t> College, </a:t>
            </a:r>
            <a:r>
              <a:rPr lang="en-US" b="1" dirty="0" err="1" smtClean="0"/>
              <a:t>Tiruvalla</a:t>
            </a:r>
            <a:endParaRPr lang="en-US" b="1" dirty="0" smtClean="0"/>
          </a:p>
          <a:p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6477000" cy="7127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Amino Acids as Acids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1676400"/>
            <a:ext cx="7696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In solutions more basic than the pI,</a:t>
            </a:r>
          </a:p>
          <a:p>
            <a:pPr eaLnBrk="1" hangingPunct="1"/>
            <a:r>
              <a:rPr lang="en-US" smtClean="0"/>
              <a:t>The 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/>
              <a:t>NH</a:t>
            </a:r>
            <a:r>
              <a:rPr lang="en-US" baseline="-25000" smtClean="0"/>
              <a:t>3</a:t>
            </a:r>
            <a:r>
              <a:rPr lang="en-US" baseline="30000" smtClean="0"/>
              <a:t>+</a:t>
            </a:r>
            <a:r>
              <a:rPr lang="en-US" smtClean="0">
                <a:cs typeface="Times New Roman" pitchFamily="18" charset="0"/>
              </a:rPr>
              <a:t> in the amino acid donates a proton.</a:t>
            </a:r>
          </a:p>
          <a:p>
            <a:pPr eaLnBrk="1" hangingPunct="1">
              <a:buFont typeface="Wingdings" pitchFamily="2" charset="2"/>
              <a:buNone/>
            </a:pPr>
            <a:endParaRPr lang="en-US" baseline="-25000" smtClean="0"/>
          </a:p>
          <a:p>
            <a:pPr eaLnBrk="1" hangingPunct="1">
              <a:buFont typeface="Wingdings" pitchFamily="2" charset="2"/>
              <a:buNone/>
            </a:pPr>
            <a:r>
              <a:rPr lang="en-US" baseline="-25000" smtClean="0"/>
              <a:t>            </a:t>
            </a:r>
            <a:r>
              <a:rPr lang="en-US" baseline="-25000" smtClean="0">
                <a:solidFill>
                  <a:schemeClr val="tx2"/>
                </a:solidFill>
              </a:rPr>
              <a:t>+			          </a:t>
            </a:r>
            <a:r>
              <a:rPr lang="en-US" smtClean="0">
                <a:solidFill>
                  <a:schemeClr val="tx2"/>
                </a:solidFill>
              </a:rPr>
              <a:t>OH</a:t>
            </a:r>
            <a:r>
              <a:rPr lang="en-US" baseline="30000" smtClean="0">
                <a:solidFill>
                  <a:schemeClr val="tx2"/>
                </a:solidFill>
                <a:cs typeface="Arial" charset="0"/>
              </a:rPr>
              <a:t>–</a:t>
            </a:r>
            <a:endParaRPr lang="en-US" baseline="3000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aseline="-25000" smtClean="0"/>
              <a:t>	</a:t>
            </a:r>
            <a:r>
              <a:rPr lang="en-US" smtClean="0">
                <a:solidFill>
                  <a:schemeClr val="tx2"/>
                </a:solidFill>
              </a:rPr>
              <a:t>H</a:t>
            </a:r>
            <a:r>
              <a:rPr lang="en-US" baseline="-25000" smtClean="0">
                <a:solidFill>
                  <a:schemeClr val="tx2"/>
                </a:solidFill>
              </a:rPr>
              <a:t>3</a:t>
            </a:r>
            <a:r>
              <a:rPr lang="en-US" smtClean="0">
                <a:solidFill>
                  <a:schemeClr val="tx2"/>
                </a:solidFill>
              </a:rPr>
              <a:t>N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>
                <a:cs typeface="Arial" charset="0"/>
              </a:rPr>
              <a:t>CH</a:t>
            </a:r>
            <a:r>
              <a:rPr lang="en-US" baseline="-25000" smtClean="0">
                <a:cs typeface="Arial" charset="0"/>
              </a:rPr>
              <a:t>2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>
                <a:cs typeface="Arial" charset="0"/>
              </a:rPr>
              <a:t>COO</a:t>
            </a:r>
            <a:r>
              <a:rPr lang="en-US" baseline="30000" smtClean="0">
                <a:cs typeface="Arial" charset="0"/>
              </a:rPr>
              <a:t>–</a:t>
            </a:r>
            <a:r>
              <a:rPr lang="en-US" smtClean="0">
                <a:cs typeface="Arial" charset="0"/>
              </a:rPr>
              <a:t>              </a:t>
            </a:r>
            <a:r>
              <a:rPr lang="en-US" smtClean="0">
                <a:solidFill>
                  <a:schemeClr val="tx2"/>
                </a:solidFill>
              </a:rPr>
              <a:t>H</a:t>
            </a:r>
            <a:r>
              <a:rPr lang="en-US" baseline="-25000" smtClean="0">
                <a:solidFill>
                  <a:schemeClr val="tx2"/>
                </a:solidFill>
              </a:rPr>
              <a:t>2</a:t>
            </a:r>
            <a:r>
              <a:rPr lang="en-US" smtClean="0">
                <a:solidFill>
                  <a:schemeClr val="tx2"/>
                </a:solidFill>
              </a:rPr>
              <a:t>N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>
                <a:cs typeface="Arial" charset="0"/>
              </a:rPr>
              <a:t>CH</a:t>
            </a:r>
            <a:r>
              <a:rPr lang="en-US" baseline="-25000" smtClean="0">
                <a:cs typeface="Arial" charset="0"/>
              </a:rPr>
              <a:t>2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>
                <a:cs typeface="Arial" charset="0"/>
              </a:rPr>
              <a:t>COO</a:t>
            </a:r>
            <a:r>
              <a:rPr lang="en-US" baseline="30000" smtClean="0">
                <a:cs typeface="Arial" charset="0"/>
              </a:rPr>
              <a:t>–</a:t>
            </a:r>
            <a:r>
              <a:rPr lang="en-US" smtClean="0">
                <a:cs typeface="Arial" charset="0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  	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         </a:t>
            </a:r>
            <a:r>
              <a:rPr lang="en-US" smtClean="0">
                <a:solidFill>
                  <a:schemeClr val="accent2"/>
                </a:solidFill>
              </a:rPr>
              <a:t>Zwitterion			Negative ion	 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        at pI  				pH &gt; pI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	    Charge: 0			Charge: 1−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4114800" y="3505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5867400" cy="7127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Amino Acids as Bases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762000" y="1600200"/>
            <a:ext cx="8077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In solutions more acidic than the </a:t>
            </a:r>
            <a:r>
              <a:rPr lang="en-US" dirty="0" err="1" smtClean="0">
                <a:cs typeface="Times New Roman" pitchFamily="18" charset="0"/>
              </a:rPr>
              <a:t>pI</a:t>
            </a:r>
            <a:r>
              <a:rPr lang="en-US" dirty="0" smtClean="0"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dirty="0" smtClean="0">
                <a:cs typeface="Times New Roman" pitchFamily="18" charset="0"/>
              </a:rPr>
              <a:t>The COO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dirty="0" smtClean="0">
                <a:cs typeface="Times New Roman" pitchFamily="18" charset="0"/>
              </a:rPr>
              <a:t> in the amino acid accepts a proton.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aseline="30000" dirty="0" smtClean="0"/>
              <a:t>		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aseline="-25000" dirty="0" smtClean="0"/>
              <a:t>	     +		                             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30000" dirty="0" smtClean="0">
                <a:solidFill>
                  <a:schemeClr val="accent2"/>
                </a:solidFill>
              </a:rPr>
              <a:t>+</a:t>
            </a:r>
            <a:r>
              <a:rPr lang="en-US" baseline="-25000" dirty="0" smtClean="0"/>
              <a:t>                   +		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    H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dirty="0" smtClean="0">
                <a:cs typeface="Times New Roman" pitchFamily="18" charset="0"/>
              </a:rPr>
              <a:t>—</a:t>
            </a:r>
            <a:r>
              <a:rPr lang="en-US" dirty="0" smtClean="0">
                <a:cs typeface="Arial" charset="0"/>
              </a:rPr>
              <a:t>CH</a:t>
            </a:r>
            <a:r>
              <a:rPr lang="en-US" baseline="-25000" dirty="0" smtClean="0">
                <a:cs typeface="Arial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—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COO</a:t>
            </a:r>
            <a:r>
              <a:rPr lang="en-US" baseline="30000" dirty="0" smtClean="0">
                <a:solidFill>
                  <a:schemeClr val="accent2"/>
                </a:solidFill>
                <a:cs typeface="Arial" charset="0"/>
              </a:rPr>
              <a:t>–</a:t>
            </a:r>
            <a:r>
              <a:rPr lang="en-US" baseline="30000" dirty="0" smtClean="0">
                <a:cs typeface="Arial" charset="0"/>
              </a:rPr>
              <a:t>		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dirty="0" smtClean="0">
                <a:cs typeface="Times New Roman" pitchFamily="18" charset="0"/>
              </a:rPr>
              <a:t>—</a:t>
            </a:r>
            <a:r>
              <a:rPr lang="en-US" dirty="0" smtClean="0">
                <a:cs typeface="Arial" charset="0"/>
              </a:rPr>
              <a:t>CH</a:t>
            </a:r>
            <a:r>
              <a:rPr lang="en-US" baseline="-25000" dirty="0" smtClean="0">
                <a:cs typeface="Arial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—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COOH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baseline="30000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chemeClr val="accent2"/>
                </a:solidFill>
              </a:rPr>
              <a:t>Zwitterion</a:t>
            </a:r>
            <a:r>
              <a:rPr lang="en-US" dirty="0" smtClean="0">
                <a:solidFill>
                  <a:schemeClr val="accent2"/>
                </a:solidFill>
              </a:rPr>
              <a:t>	 			Positive ion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	at </a:t>
            </a:r>
            <a:r>
              <a:rPr lang="en-US" dirty="0" err="1" smtClean="0">
                <a:solidFill>
                  <a:schemeClr val="accent2"/>
                </a:solidFill>
              </a:rPr>
              <a:t>pI</a:t>
            </a:r>
            <a:r>
              <a:rPr lang="en-US" dirty="0" smtClean="0">
                <a:solidFill>
                  <a:schemeClr val="accent2"/>
                </a:solidFill>
              </a:rPr>
              <a:t> 				pH&lt; </a:t>
            </a:r>
            <a:r>
              <a:rPr lang="en-US" dirty="0" err="1" smtClean="0">
                <a:solidFill>
                  <a:schemeClr val="accent2"/>
                </a:solidFill>
              </a:rPr>
              <a:t>pI</a:t>
            </a: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    Charge: 0				Charge: 1+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    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4343400" y="3429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4419600" cy="712787"/>
          </a:xfrm>
          <a:solidFill>
            <a:srgbClr val="FFFFFF"/>
          </a:solidFill>
          <a:ln w="381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mtClean="0"/>
              <a:t>pH and Ionization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600200"/>
            <a:ext cx="8153400" cy="4495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b="1" smtClean="0"/>
              <a:t>	    H</a:t>
            </a:r>
            <a:r>
              <a:rPr lang="en-US" b="1" baseline="30000" smtClean="0"/>
              <a:t>+</a:t>
            </a:r>
            <a:r>
              <a:rPr lang="en-US" baseline="30000" smtClean="0"/>
              <a:t>				  </a:t>
            </a:r>
            <a:r>
              <a:rPr lang="en-US" b="1" smtClean="0">
                <a:solidFill>
                  <a:schemeClr val="tx2"/>
                </a:solidFill>
              </a:rPr>
              <a:t>OH</a:t>
            </a:r>
            <a:r>
              <a:rPr lang="en-US" b="1" baseline="30000" smtClean="0">
                <a:solidFill>
                  <a:schemeClr val="tx2"/>
                </a:solidFill>
                <a:cs typeface="Arial" charset="0"/>
              </a:rPr>
              <a:t>−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chemeClr val="tx2"/>
                </a:solidFill>
              </a:rPr>
              <a:t>+			      +		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H</a:t>
            </a:r>
            <a:r>
              <a:rPr lang="en-US" baseline="-25000" smtClean="0">
                <a:solidFill>
                  <a:schemeClr val="tx2"/>
                </a:solidFill>
              </a:rPr>
              <a:t>3</a:t>
            </a:r>
            <a:r>
              <a:rPr lang="en-US" smtClean="0">
                <a:solidFill>
                  <a:schemeClr val="tx2"/>
                </a:solidFill>
              </a:rPr>
              <a:t>N</a:t>
            </a:r>
            <a:r>
              <a:rPr lang="en-US" smtClean="0">
                <a:cs typeface="Arial" charset="0"/>
              </a:rPr>
              <a:t>–CH</a:t>
            </a:r>
            <a:r>
              <a:rPr lang="en-US" baseline="-25000" smtClean="0">
                <a:cs typeface="Arial" charset="0"/>
              </a:rPr>
              <a:t>2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>
                <a:solidFill>
                  <a:schemeClr val="accent2"/>
                </a:solidFill>
                <a:cs typeface="Arial" charset="0"/>
              </a:rPr>
              <a:t>COOH</a:t>
            </a:r>
            <a:r>
              <a:rPr lang="en-US" smtClean="0">
                <a:cs typeface="Arial" charset="0"/>
              </a:rPr>
              <a:t> </a:t>
            </a:r>
            <a:r>
              <a:rPr lang="en-US" smtClean="0"/>
              <a:t>	  </a:t>
            </a:r>
            <a:r>
              <a:rPr lang="en-US" smtClean="0">
                <a:solidFill>
                  <a:schemeClr val="tx2"/>
                </a:solidFill>
              </a:rPr>
              <a:t>H</a:t>
            </a:r>
            <a:r>
              <a:rPr lang="en-US" baseline="-25000" smtClean="0">
                <a:solidFill>
                  <a:schemeClr val="tx2"/>
                </a:solidFill>
              </a:rPr>
              <a:t>3</a:t>
            </a:r>
            <a:r>
              <a:rPr lang="en-US" smtClean="0">
                <a:solidFill>
                  <a:schemeClr val="tx2"/>
                </a:solidFill>
              </a:rPr>
              <a:t>N</a:t>
            </a:r>
            <a:r>
              <a:rPr lang="en-US" smtClean="0">
                <a:cs typeface="Arial" charset="0"/>
              </a:rPr>
              <a:t>–CH</a:t>
            </a:r>
            <a:r>
              <a:rPr lang="en-US" baseline="-25000" smtClean="0">
                <a:cs typeface="Arial" charset="0"/>
              </a:rPr>
              <a:t>2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>
                <a:solidFill>
                  <a:schemeClr val="accent2"/>
                </a:solidFill>
                <a:cs typeface="Arial" charset="0"/>
              </a:rPr>
              <a:t>COO</a:t>
            </a:r>
            <a:r>
              <a:rPr lang="en-US" baseline="30000" smtClean="0">
                <a:solidFill>
                  <a:schemeClr val="accent2"/>
                </a:solidFill>
                <a:cs typeface="Arial" charset="0"/>
              </a:rPr>
              <a:t>–</a:t>
            </a:r>
            <a:r>
              <a:rPr lang="en-US" smtClean="0">
                <a:cs typeface="Arial" charset="0"/>
              </a:rPr>
              <a:t>     </a:t>
            </a:r>
            <a:r>
              <a:rPr lang="en-US" smtClean="0">
                <a:solidFill>
                  <a:srgbClr val="000099"/>
                </a:solidFill>
              </a:rPr>
              <a:t>H</a:t>
            </a:r>
            <a:r>
              <a:rPr lang="en-US" baseline="-25000" smtClean="0">
                <a:solidFill>
                  <a:srgbClr val="000099"/>
                </a:solidFill>
              </a:rPr>
              <a:t>2</a:t>
            </a:r>
            <a:r>
              <a:rPr lang="en-US" smtClean="0">
                <a:solidFill>
                  <a:srgbClr val="000099"/>
                </a:solidFill>
              </a:rPr>
              <a:t>N</a:t>
            </a:r>
            <a:r>
              <a:rPr lang="en-US" smtClean="0">
                <a:cs typeface="Arial" charset="0"/>
              </a:rPr>
              <a:t>–CH</a:t>
            </a:r>
            <a:r>
              <a:rPr lang="en-US" baseline="-25000" smtClean="0">
                <a:cs typeface="Arial" charset="0"/>
              </a:rPr>
              <a:t>2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>
                <a:solidFill>
                  <a:schemeClr val="accent2"/>
                </a:solidFill>
                <a:cs typeface="Arial" charset="0"/>
              </a:rPr>
              <a:t>COO</a:t>
            </a:r>
            <a:r>
              <a:rPr lang="en-US" baseline="30000" smtClean="0">
                <a:solidFill>
                  <a:schemeClr val="accent2"/>
                </a:solidFill>
                <a:cs typeface="Arial" charset="0"/>
              </a:rPr>
              <a:t>–</a:t>
            </a:r>
            <a:r>
              <a:rPr lang="en-US" smtClean="0">
                <a:solidFill>
                  <a:schemeClr val="accent2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positive ion</a:t>
            </a:r>
            <a:r>
              <a:rPr lang="en-US" smtClean="0">
                <a:solidFill>
                  <a:srgbClr val="FF0000"/>
                </a:solidFill>
              </a:rPr>
              <a:t>	                 </a:t>
            </a:r>
            <a:r>
              <a:rPr lang="en-US" smtClean="0"/>
              <a:t>zwitterion	</a:t>
            </a:r>
            <a:r>
              <a:rPr lang="en-US" smtClean="0">
                <a:solidFill>
                  <a:srgbClr val="FF0000"/>
                </a:solidFill>
              </a:rPr>
              <a:t>   	  </a:t>
            </a:r>
            <a:r>
              <a:rPr lang="en-US" smtClean="0">
                <a:solidFill>
                  <a:schemeClr val="accent2"/>
                </a:solidFill>
              </a:rPr>
              <a:t>negative ion</a:t>
            </a:r>
            <a:r>
              <a:rPr lang="en-US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(at low pH)</a:t>
            </a:r>
            <a:r>
              <a:rPr lang="en-US" smtClean="0">
                <a:solidFill>
                  <a:srgbClr val="FF0000"/>
                </a:solidFill>
              </a:rPr>
              <a:t>		        </a:t>
            </a:r>
            <a:r>
              <a:rPr lang="en-US" smtClean="0"/>
              <a:t>(at pI)</a:t>
            </a:r>
            <a:r>
              <a:rPr lang="en-US" smtClean="0">
                <a:solidFill>
                  <a:srgbClr val="FF0000"/>
                </a:solidFill>
              </a:rPr>
              <a:t>	   	  </a:t>
            </a:r>
            <a:r>
              <a:rPr lang="en-US" smtClean="0">
                <a:solidFill>
                  <a:schemeClr val="accent2"/>
                </a:solidFill>
              </a:rPr>
              <a:t>(at high pH)</a:t>
            </a:r>
          </a:p>
        </p:txBody>
      </p:sp>
      <p:sp>
        <p:nvSpPr>
          <p:cNvPr id="35844" name="AutoShape 6"/>
          <p:cNvSpPr>
            <a:spLocks noChangeArrowheads="1"/>
          </p:cNvSpPr>
          <p:nvPr/>
        </p:nvSpPr>
        <p:spPr bwMode="auto">
          <a:xfrm>
            <a:off x="2514600" y="1752600"/>
            <a:ext cx="914400" cy="914400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AutoShape 7"/>
          <p:cNvSpPr>
            <a:spLocks noChangeArrowheads="1"/>
          </p:cNvSpPr>
          <p:nvPr/>
        </p:nvSpPr>
        <p:spPr bwMode="auto">
          <a:xfrm>
            <a:off x="6019800" y="1676400"/>
            <a:ext cx="1219200" cy="9144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Essential Amino Acids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85800" y="1600200"/>
            <a:ext cx="3505200" cy="510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5000"/>
              </a:spcAft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Essential amino acids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smtClean="0"/>
              <a:t>Must be obtained from the diet.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smtClean="0"/>
              <a:t>Are the ten amino acids  not synthesized by the body.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smtClean="0"/>
              <a:t>Are in meat and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/>
              <a:t>    diary products.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smtClean="0"/>
              <a:t>Are missing (one or more) in grains and vegetables.</a:t>
            </a:r>
          </a:p>
          <a:p>
            <a:pPr eaLnBrk="1" hangingPunct="1"/>
            <a:endParaRPr lang="en-US" smtClean="0"/>
          </a:p>
        </p:txBody>
      </p:sp>
      <p:pic>
        <p:nvPicPr>
          <p:cNvPr id="58372" name="Picture 4" descr="tlc1f20T03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52600"/>
            <a:ext cx="4495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419600" y="1801813"/>
            <a:ext cx="1371600" cy="457200"/>
          </a:xfrm>
          <a:prstGeom prst="rect">
            <a:avLst/>
          </a:prstGeom>
          <a:solidFill>
            <a:srgbClr val="FCD6B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TABLE 19.3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600200"/>
            <a:ext cx="7772400" cy="4530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b="1" smtClean="0"/>
              <a:t>Formation of Peptides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743200" y="2921000"/>
          <a:ext cx="34290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Bitmap Image" r:id="rId4" imgW="2371429" imgH="1933333" progId="PBrush">
                  <p:embed/>
                </p:oleObj>
              </mc:Choice>
              <mc:Fallback>
                <p:oleObj name="Bitmap Image" r:id="rId4" imgW="2371429" imgH="193333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21000"/>
                        <a:ext cx="3429000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Peptide Bond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600200"/>
            <a:ext cx="7924800" cy="510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A </a:t>
            </a:r>
            <a:r>
              <a:rPr lang="en-US" sz="1800" dirty="0" smtClean="0">
                <a:solidFill>
                  <a:schemeClr val="accent2"/>
                </a:solidFill>
              </a:rPr>
              <a:t>peptide bond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sz="1800" dirty="0" smtClean="0"/>
              <a:t>Is an amide bond.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5000"/>
              </a:spcAft>
            </a:pPr>
            <a:r>
              <a:rPr lang="en-US" sz="1800" dirty="0" smtClean="0"/>
              <a:t>Forms between the carboxyl group of one amino acid and the amino group of the next amino acid.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                         </a:t>
            </a:r>
            <a:r>
              <a:rPr lang="en-US" sz="1800" dirty="0" smtClean="0">
                <a:solidFill>
                  <a:schemeClr val="accent2"/>
                </a:solidFill>
              </a:rPr>
              <a:t>O</a:t>
            </a:r>
            <a:r>
              <a:rPr lang="en-US" sz="1800" dirty="0" smtClean="0"/>
              <a:t>		         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  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             +          </a:t>
            </a:r>
            <a:r>
              <a:rPr lang="en-US" sz="1800" dirty="0" smtClean="0">
                <a:solidFill>
                  <a:schemeClr val="accent2"/>
                </a:solidFill>
              </a:rPr>
              <a:t>||                     +</a:t>
            </a:r>
            <a:r>
              <a:rPr lang="en-US" sz="1800" dirty="0" smtClean="0"/>
              <a:t>     |       ||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N—CH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—C—O–  +    </a:t>
            </a:r>
            <a:r>
              <a:rPr lang="en-US" sz="1800" dirty="0" smtClean="0">
                <a:solidFill>
                  <a:schemeClr val="accent2"/>
                </a:solidFill>
              </a:rPr>
              <a:t>H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3</a:t>
            </a:r>
            <a:r>
              <a:rPr lang="en-US" sz="1800" dirty="0" smtClean="0">
                <a:solidFill>
                  <a:schemeClr val="accent2"/>
                </a:solidFill>
              </a:rPr>
              <a:t>N</a:t>
            </a:r>
            <a:r>
              <a:rPr lang="en-US" sz="1800" dirty="0" smtClean="0"/>
              <a:t>—CH—C—O–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                               </a:t>
            </a:r>
            <a:r>
              <a:rPr lang="en-US" sz="1800" dirty="0" smtClean="0">
                <a:solidFill>
                  <a:schemeClr val="accent2"/>
                </a:solidFill>
              </a:rPr>
              <a:t>O    H</a:t>
            </a:r>
            <a:r>
              <a:rPr lang="en-US" sz="1800" dirty="0" smtClean="0"/>
              <a:t>   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  O	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                + 	          </a:t>
            </a:r>
            <a:r>
              <a:rPr lang="en-US" sz="1800" dirty="0" smtClean="0">
                <a:solidFill>
                  <a:schemeClr val="accent2"/>
                </a:solidFill>
              </a:rPr>
              <a:t>||     |</a:t>
            </a:r>
            <a:r>
              <a:rPr lang="en-US" sz="1800" dirty="0" smtClean="0"/>
              <a:t>     |        ||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	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N—CH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—</a:t>
            </a:r>
            <a:r>
              <a:rPr lang="en-US" sz="1800" dirty="0" smtClean="0">
                <a:solidFill>
                  <a:schemeClr val="accent2"/>
                </a:solidFill>
              </a:rPr>
              <a:t>C—N</a:t>
            </a:r>
            <a:r>
              <a:rPr lang="en-US" sz="1800" dirty="0" smtClean="0"/>
              <a:t>—CH—C—O–  + </a:t>
            </a:r>
            <a:r>
              <a:rPr lang="en-US" sz="1800" dirty="0" smtClean="0">
                <a:solidFill>
                  <a:schemeClr val="accent2"/>
                </a:solidFill>
              </a:rPr>
              <a:t>H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dirty="0" smtClean="0">
                <a:solidFill>
                  <a:schemeClr val="accent2"/>
                </a:solidFill>
              </a:rPr>
              <a:t>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           peptide bond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2895600" y="3505200"/>
            <a:ext cx="2438400" cy="1676400"/>
          </a:xfrm>
          <a:prstGeom prst="downArrowCallout">
            <a:avLst>
              <a:gd name="adj1" fmla="val 36364"/>
              <a:gd name="adj2" fmla="val 36364"/>
              <a:gd name="adj3" fmla="val 16667"/>
              <a:gd name="adj4" fmla="val 6666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71600"/>
            <a:ext cx="2514600" cy="518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 eaLnBrk="1" hangingPunct="1">
              <a:spcAft>
                <a:spcPts val="1800"/>
              </a:spcAft>
            </a:pPr>
            <a:r>
              <a:rPr lang="en-US" sz="2400" dirty="0" smtClean="0">
                <a:latin typeface="Arial" charset="0"/>
              </a:rPr>
              <a:t>Peptide bond in a </a:t>
            </a:r>
            <a:r>
              <a:rPr lang="en-US" sz="2400" dirty="0" err="1" smtClean="0">
                <a:latin typeface="Arial" charset="0"/>
              </a:rPr>
              <a:t>di</a:t>
            </a:r>
            <a:r>
              <a:rPr lang="en-US" sz="2400" dirty="0" smtClean="0">
                <a:latin typeface="Arial" charset="0"/>
              </a:rPr>
              <a:t>-peptide</a:t>
            </a:r>
          </a:p>
          <a:p>
            <a:pPr algn="l" eaLnBrk="1" hangingPunct="1">
              <a:spcAft>
                <a:spcPts val="1800"/>
              </a:spcAft>
            </a:pPr>
            <a:r>
              <a:rPr lang="en-US" sz="2400" dirty="0" smtClean="0">
                <a:latin typeface="Arial" charset="0"/>
              </a:rPr>
              <a:t>“Peptides” are small condensation products of amino acids</a:t>
            </a:r>
          </a:p>
          <a:p>
            <a:pPr algn="l" eaLnBrk="1" hangingPunct="1">
              <a:spcAft>
                <a:spcPts val="1800"/>
              </a:spcAft>
            </a:pPr>
            <a:r>
              <a:rPr lang="en-US" sz="2400" dirty="0" smtClean="0">
                <a:latin typeface="Arial" charset="0"/>
              </a:rPr>
              <a:t>They are “small” compared to proteins (</a:t>
            </a:r>
            <a:r>
              <a:rPr lang="en-US" sz="2400" dirty="0" err="1" smtClean="0">
                <a:latin typeface="Arial" charset="0"/>
              </a:rPr>
              <a:t>di</a:t>
            </a:r>
            <a:r>
              <a:rPr lang="en-US" sz="2400" dirty="0" smtClean="0">
                <a:latin typeface="Arial" charset="0"/>
              </a:rPr>
              <a:t>, tri, tetra… </a:t>
            </a:r>
            <a:r>
              <a:rPr lang="en-US" sz="2400" dirty="0" err="1" smtClean="0">
                <a:latin typeface="Arial" charset="0"/>
              </a:rPr>
              <a:t>oligo</a:t>
            </a:r>
            <a:r>
              <a:rPr lang="en-US" sz="2400" dirty="0" smtClean="0">
                <a:latin typeface="Arial" charset="0"/>
              </a:rPr>
              <a:t>-)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FB0DC"/>
                </a:solidFill>
              </a:rPr>
              <a:t>Peptides and Peptide bonds 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40965" name="Picture 2" descr="figure 3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62325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FB0DC"/>
                </a:solidFill>
              </a:rPr>
              <a:t>Peptide Ends are Not the Same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Numbering starts from the amino terminus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6734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Arial" charset="0"/>
              </a:rPr>
              <a:t>AA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             AA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          AA</a:t>
            </a:r>
            <a:r>
              <a:rPr lang="en-US" baseline="-25000">
                <a:latin typeface="Arial" charset="0"/>
              </a:rPr>
              <a:t>3</a:t>
            </a:r>
            <a:r>
              <a:rPr lang="en-US">
                <a:latin typeface="Arial" charset="0"/>
              </a:rPr>
              <a:t>           AA</a:t>
            </a:r>
            <a:r>
              <a:rPr lang="en-US" baseline="-25000">
                <a:latin typeface="Arial" charset="0"/>
              </a:rPr>
              <a:t>4</a:t>
            </a:r>
            <a:r>
              <a:rPr lang="en-US">
                <a:latin typeface="Arial" charset="0"/>
              </a:rPr>
              <a:t>            AA</a:t>
            </a:r>
            <a:r>
              <a:rPr lang="en-US" baseline="-25000">
                <a:latin typeface="Arial" charset="0"/>
              </a:rPr>
              <a:t>5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81000" y="1143000"/>
            <a:ext cx="8153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41990" name="Picture 2" descr="figure 3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81275"/>
            <a:ext cx="76168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The Three Letter Code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37338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Naming starts from the N-terminus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Sequence is written as: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Arial" charset="0"/>
              </a:rPr>
              <a:t>   </a:t>
            </a:r>
            <a:r>
              <a:rPr lang="en-US" sz="2800" smtClean="0">
                <a:solidFill>
                  <a:srgbClr val="1116F0"/>
                </a:solidFill>
                <a:latin typeface="Arial" charset="0"/>
              </a:rPr>
              <a:t>Ala-Glu-Gly-Lys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1116F0"/>
              </a:solidFill>
              <a:latin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</a:rPr>
              <a:t>Sometimes the one-letter code is used: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Arial" charset="0"/>
              </a:rPr>
              <a:t>	AEGK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609600" y="12192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43013" name="Picture 2" descr="figure 3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7825" y="1524000"/>
            <a:ext cx="449897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8686800" cy="2514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Cofactor</a:t>
            </a:r>
            <a:r>
              <a:rPr lang="en-US" sz="2000" dirty="0" smtClean="0">
                <a:latin typeface="Arial" charset="0"/>
              </a:rPr>
              <a:t> is a general term for functional non-amino acid component </a:t>
            </a:r>
          </a:p>
          <a:p>
            <a:pPr lvl="1" algn="l" eaLnBrk="1" hangingPunct="1">
              <a:buFontTx/>
              <a:buChar char="–"/>
            </a:pPr>
            <a:r>
              <a:rPr lang="en-US" sz="1800" dirty="0" smtClean="0">
                <a:latin typeface="Arial" charset="0"/>
              </a:rPr>
              <a:t> Metal ions or organic molecules</a:t>
            </a:r>
          </a:p>
          <a:p>
            <a:pPr algn="l" eaLnBrk="1" hangingPunct="1">
              <a:buFontTx/>
              <a:buChar char="•"/>
            </a:pPr>
            <a:r>
              <a:rPr lang="en-US" sz="2000" dirty="0" smtClean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Coenzyme</a:t>
            </a:r>
            <a:r>
              <a:rPr lang="en-US" sz="2000" dirty="0" smtClean="0">
                <a:latin typeface="Arial" charset="0"/>
              </a:rPr>
              <a:t> is used to designate an organic cofactors </a:t>
            </a:r>
          </a:p>
          <a:p>
            <a:pPr lvl="1" algn="l" eaLnBrk="1" hangingPunct="1">
              <a:buFontTx/>
              <a:buChar char="–"/>
            </a:pPr>
            <a:r>
              <a:rPr lang="en-US" sz="1800" dirty="0" smtClean="0">
                <a:latin typeface="Arial" charset="0"/>
              </a:rPr>
              <a:t> NAD</a:t>
            </a:r>
            <a:r>
              <a:rPr lang="en-US" sz="1800" baseline="30000" dirty="0" smtClean="0">
                <a:latin typeface="Arial" charset="0"/>
              </a:rPr>
              <a:t>+ </a:t>
            </a:r>
            <a:r>
              <a:rPr lang="en-US" sz="1800" dirty="0" smtClean="0">
                <a:latin typeface="Arial" charset="0"/>
              </a:rPr>
              <a:t>in lactate </a:t>
            </a:r>
            <a:r>
              <a:rPr lang="en-US" sz="1800" dirty="0" err="1" smtClean="0">
                <a:latin typeface="Arial" charset="0"/>
              </a:rPr>
              <a:t>dehydrogenase</a:t>
            </a:r>
            <a:endParaRPr lang="en-US" sz="1800" dirty="0" smtClean="0">
              <a:latin typeface="Arial" charset="0"/>
            </a:endParaRPr>
          </a:p>
          <a:p>
            <a:pPr algn="l" eaLnBrk="1" hangingPunct="1">
              <a:buFontTx/>
              <a:buChar char="•"/>
            </a:pPr>
            <a:r>
              <a:rPr lang="en-US" sz="2000" dirty="0" smtClean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Prosthetic groups</a:t>
            </a:r>
            <a:r>
              <a:rPr lang="en-US" sz="2000" dirty="0" smtClean="0">
                <a:latin typeface="Arial" charset="0"/>
              </a:rPr>
              <a:t> are covalently attached cofactors </a:t>
            </a:r>
          </a:p>
          <a:p>
            <a:pPr lvl="1" algn="l" eaLnBrk="1" hangingPunct="1">
              <a:buFontTx/>
              <a:buChar char="–"/>
            </a:pP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Heme</a:t>
            </a:r>
            <a:r>
              <a:rPr lang="en-US" sz="1800" dirty="0" smtClean="0">
                <a:latin typeface="Arial" charset="0"/>
              </a:rPr>
              <a:t> in </a:t>
            </a:r>
            <a:r>
              <a:rPr lang="en-US" sz="1800" dirty="0" err="1" smtClean="0">
                <a:latin typeface="Arial" charset="0"/>
              </a:rPr>
              <a:t>myoglobin</a:t>
            </a:r>
            <a:endParaRPr lang="en-US" sz="1800" dirty="0" smtClean="0">
              <a:latin typeface="Arial" charset="0"/>
            </a:endParaRPr>
          </a:p>
          <a:p>
            <a:pPr algn="l" eaLnBrk="1" hangingPunct="1"/>
            <a:endParaRPr lang="en-US" sz="2000" dirty="0" smtClean="0">
              <a:latin typeface="Arial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6553200" cy="68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FB0DC"/>
                </a:solidFill>
              </a:rPr>
              <a:t>Proteins are: 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5413" y="1143000"/>
            <a:ext cx="911701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 Polypeptides (</a:t>
            </a:r>
            <a:r>
              <a:rPr lang="en-US" dirty="0">
                <a:latin typeface="Arial" charset="0"/>
              </a:rPr>
              <a:t>covalently linked </a:t>
            </a:r>
            <a:r>
              <a:rPr lang="en-US" dirty="0">
                <a:latin typeface="Arial" charset="0"/>
                <a:sym typeface="Symbol" charset="2"/>
              </a:rPr>
              <a:t>-</a:t>
            </a:r>
            <a:r>
              <a:rPr lang="en-US" dirty="0">
                <a:latin typeface="Arial" charset="0"/>
              </a:rPr>
              <a:t>amino acids</a:t>
            </a:r>
            <a:r>
              <a:rPr lang="en-US" sz="2800" dirty="0">
                <a:latin typeface="Arial" charset="0"/>
              </a:rPr>
              <a:t>) + possibly –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 cofactors,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 coenzymes,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 prosthetic groups,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 other modifications</a:t>
            </a:r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8651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dirty="0" smtClean="0"/>
              <a:t> Amino Acids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idx="1"/>
          </p:nvPr>
        </p:nvSpPr>
        <p:spPr bwMode="auto">
          <a:xfrm>
            <a:off x="914400" y="1371600"/>
            <a:ext cx="7772400" cy="5029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Amino acids 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dirty="0" smtClean="0"/>
              <a:t>Are the building blocks of proteins.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dirty="0" smtClean="0"/>
              <a:t>Contain a carboxylic acid group and an amino group on the alpha (</a:t>
            </a:r>
            <a:r>
              <a:rPr lang="en-US" dirty="0" smtClean="0">
                <a:sym typeface="Symbol" pitchFamily="18" charset="2"/>
              </a:rPr>
              <a:t>) carbon.</a:t>
            </a:r>
            <a:endParaRPr lang="en-US" dirty="0" smtClean="0"/>
          </a:p>
          <a:p>
            <a:pPr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dirty="0" smtClean="0"/>
              <a:t>Are ionized in solution.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dirty="0" smtClean="0"/>
              <a:t>Each contain a different </a:t>
            </a:r>
            <a:r>
              <a:rPr lang="en-US" dirty="0" smtClean="0">
                <a:solidFill>
                  <a:schemeClr val="accent2"/>
                </a:solidFill>
              </a:rPr>
              <a:t>side group (R).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	      	    </a:t>
            </a:r>
            <a:r>
              <a:rPr lang="en-US" dirty="0" smtClean="0">
                <a:solidFill>
                  <a:schemeClr val="accent2"/>
                </a:solidFill>
              </a:rPr>
              <a:t>R	                                  </a:t>
            </a:r>
            <a:r>
              <a:rPr lang="en-US" dirty="0" err="1" smtClean="0">
                <a:solidFill>
                  <a:schemeClr val="accent2"/>
                </a:solidFill>
              </a:rPr>
              <a:t>R</a:t>
            </a: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 		    │			      + 	 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	    H</a:t>
            </a:r>
            <a:r>
              <a:rPr lang="en-US" baseline="-25000" dirty="0" smtClean="0"/>
              <a:t>2</a:t>
            </a:r>
            <a:r>
              <a:rPr lang="en-US" dirty="0" smtClean="0"/>
              <a:t>N—C —COOH   	 H</a:t>
            </a:r>
            <a:r>
              <a:rPr lang="en-US" baseline="-25000" dirty="0" smtClean="0"/>
              <a:t>3</a:t>
            </a:r>
            <a:r>
              <a:rPr lang="en-US" dirty="0" smtClean="0"/>
              <a:t>N—C —COO−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	               │ 		                       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          H				 </a:t>
            </a:r>
            <a:r>
              <a:rPr lang="en-US" dirty="0" err="1" smtClean="0"/>
              <a:t>H</a:t>
            </a:r>
            <a:r>
              <a:rPr lang="en-US" dirty="0" smtClean="0"/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                                            </a:t>
            </a:r>
            <a:r>
              <a:rPr lang="en-US" dirty="0" smtClean="0">
                <a:solidFill>
                  <a:schemeClr val="accent2"/>
                </a:solidFill>
              </a:rPr>
              <a:t>ionized form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49530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57345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752299" algn="l"/>
              </a:tabLst>
            </a:pPr>
            <a:r>
              <a:rPr lang="en-US" dirty="0"/>
              <a:t>Fibrous versus globular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C010-AE74-4F07-BA34-946FB5D891FD}" type="slidenum">
              <a:rPr lang="en-US"/>
              <a:pPr/>
              <a:t>20</a:t>
            </a:fld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6922" y="2848571"/>
            <a:ext cx="5240611" cy="2695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201C42">
                <a:alpha val="50000"/>
              </a:srgbClr>
            </a:outerShdw>
          </a:effec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" y="2419945"/>
            <a:ext cx="2402086" cy="35450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201C42">
                <a:alpha val="50000"/>
              </a:srgbClr>
            </a:outerShdw>
          </a:effectLst>
        </p:spPr>
      </p:pic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3652242" y="2294929"/>
            <a:ext cx="0" cy="3929063"/>
          </a:xfrm>
          <a:prstGeom prst="line">
            <a:avLst/>
          </a:prstGeom>
          <a:noFill/>
          <a:ln w="38100">
            <a:solidFill>
              <a:srgbClr val="201C42"/>
            </a:solidFill>
            <a:round/>
            <a:headEnd/>
            <a:tailEnd/>
          </a:ln>
          <a:effectLst>
            <a:outerShdw dist="76199" dir="2700000" algn="ctr" rotWithShape="0">
              <a:srgbClr val="201C42">
                <a:alpha val="50000"/>
              </a:srgbClr>
            </a:outerShdw>
          </a:effectLst>
        </p:spPr>
        <p:txBody>
          <a:bodyPr lIns="64291" tIns="32146" rIns="64291" bIns="32146"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90601"/>
            <a:ext cx="8229600" cy="3429000"/>
          </a:xfrm>
          <a:ln/>
        </p:spPr>
        <p:txBody>
          <a:bodyPr lIns="64291" tIns="32146" rIns="64291" bIns="32146"/>
          <a:lstStyle/>
          <a:p>
            <a:pPr>
              <a:tabLst>
                <a:tab pos="752299" algn="l"/>
                <a:tab pos="1005671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sz="2200" dirty="0"/>
              <a:t>Proteins display up to four levels of structure</a:t>
            </a:r>
          </a:p>
          <a:p>
            <a:pPr lvl="1">
              <a:spcBef>
                <a:spcPts val="1477"/>
              </a:spcBef>
              <a:tabLst>
                <a:tab pos="752299" algn="l"/>
                <a:tab pos="1005671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sz="2200" b="1" dirty="0"/>
              <a:t>Primary structure</a:t>
            </a:r>
            <a:endParaRPr lang="en-US" sz="2200" b="1" dirty="0">
              <a:ea typeface="ヒラギノ角ゴ Pro W6" pitchFamily="1" charset="-128"/>
            </a:endParaRPr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sz="2200" dirty="0"/>
              <a:t>This is the amino acid sequence, which is unique for each protein</a:t>
            </a:r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sz="2200" dirty="0"/>
              <a:t>This defines the covalent structure of a protein</a:t>
            </a:r>
          </a:p>
          <a:p>
            <a:pPr lvl="1">
              <a:tabLst>
                <a:tab pos="752299" algn="l"/>
                <a:tab pos="1005671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sz="2200" b="1" dirty="0"/>
              <a:t>Secondary structure</a:t>
            </a:r>
            <a:endParaRPr lang="en-US" sz="2200" dirty="0"/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sz="2200" dirty="0"/>
              <a:t>Regular, periodic structures, that involve hydrogen bonding between the backbone amides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1952-920E-4917-B5ED-476A881EF471}" type="slidenum">
              <a:rPr lang="en-US"/>
              <a:pPr/>
              <a:t>21</a:t>
            </a:fld>
            <a:endParaRPr lang="en-US"/>
          </a:p>
        </p:txBody>
      </p:sp>
      <p:pic>
        <p:nvPicPr>
          <p:cNvPr id="5837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8781" y="4191000"/>
            <a:ext cx="4652367" cy="2464594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610600" cy="5638800"/>
          </a:xfrm>
          <a:ln/>
        </p:spPr>
        <p:txBody>
          <a:bodyPr lIns="64291" tIns="32146" rIns="4051791" bIns="32146"/>
          <a:lstStyle/>
          <a:p>
            <a:pPr lvl="1">
              <a:spcBef>
                <a:spcPts val="1477"/>
              </a:spcBef>
              <a:buNone/>
              <a:tabLst>
                <a:tab pos="752299" algn="l"/>
                <a:tab pos="1005671" algn="l"/>
                <a:tab pos="1276900" algn="l"/>
                <a:tab pos="1276900" algn="l"/>
              </a:tabLst>
            </a:pPr>
            <a:r>
              <a:rPr lang="en-US" b="1" dirty="0" smtClean="0"/>
              <a:t>Tertiary </a:t>
            </a:r>
            <a:r>
              <a:rPr lang="en-US" b="1" dirty="0"/>
              <a:t>structure</a:t>
            </a:r>
            <a:endParaRPr lang="en-US" b="1" dirty="0">
              <a:ea typeface="ヒラギノ角ゴ Pro W6" pitchFamily="1" charset="-128"/>
            </a:endParaRPr>
          </a:p>
          <a:p>
            <a:pPr marL="642915" lvl="2" algn="just">
              <a:spcBef>
                <a:spcPts val="1547"/>
              </a:spcBef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276900" algn="l"/>
              </a:tabLst>
            </a:pPr>
            <a:r>
              <a:rPr lang="en-US" dirty="0"/>
              <a:t>The 3-dimensional fold of the </a:t>
            </a:r>
            <a:r>
              <a:rPr lang="en-US" dirty="0" smtClean="0"/>
              <a:t>polypeptide </a:t>
            </a:r>
            <a:r>
              <a:rPr lang="en-US" dirty="0"/>
              <a:t>in which the backbone twists and turns its way through the folded structure of the protein.</a:t>
            </a:r>
          </a:p>
          <a:p>
            <a:pPr marL="642915" lvl="2" algn="just">
              <a:spcBef>
                <a:spcPts val="1547"/>
              </a:spcBef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276900" algn="l"/>
              </a:tabLst>
            </a:pPr>
            <a:r>
              <a:rPr lang="en-US" dirty="0"/>
              <a:t>It involves interactions between the </a:t>
            </a:r>
            <a:r>
              <a:rPr lang="en-US" dirty="0" smtClean="0"/>
              <a:t>side chains </a:t>
            </a:r>
            <a:r>
              <a:rPr lang="en-US" dirty="0"/>
              <a:t>of </a:t>
            </a:r>
            <a:r>
              <a:rPr lang="en-US" dirty="0" smtClean="0"/>
              <a:t>the amino </a:t>
            </a:r>
            <a:r>
              <a:rPr lang="en-US" dirty="0"/>
              <a:t>acids and is highly influenced by the amino acid sequence.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0D72-0B38-4A1B-B076-4266CD7EACE0}" type="slidenum">
              <a:rPr lang="en-US"/>
              <a:pPr/>
              <a:t>22</a:t>
            </a:fld>
            <a:endParaRPr 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7269" y="914400"/>
            <a:ext cx="4250531" cy="3500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7D7795">
                <a:alpha val="75000"/>
              </a:srgbClr>
            </a:outerShdw>
          </a:effectLst>
        </p:spPr>
      </p:pic>
      <p:sp>
        <p:nvSpPr>
          <p:cNvPr id="59396" name="Rectangle 4"/>
          <p:cNvSpPr>
            <a:spLocks/>
          </p:cNvSpPr>
          <p:nvPr/>
        </p:nvSpPr>
        <p:spPr bwMode="auto">
          <a:xfrm>
            <a:off x="5867401" y="4648200"/>
            <a:ext cx="20573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protein 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ubiquitin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60417" name="Rectangle 1"/>
          <p:cNvSpPr>
            <a:spLocks noGrp="1" noChangeArrowheads="1"/>
          </p:cNvSpPr>
          <p:nvPr>
            <p:ph idx="1"/>
          </p:nvPr>
        </p:nvSpPr>
        <p:spPr>
          <a:xfrm>
            <a:off x="392906" y="1357313"/>
            <a:ext cx="7581305" cy="4875609"/>
          </a:xfrm>
          <a:ln/>
        </p:spPr>
        <p:txBody>
          <a:bodyPr lIns="64291" tIns="32146" rIns="64291" bIns="32146"/>
          <a:lstStyle/>
          <a:p>
            <a:pPr>
              <a:spcBef>
                <a:spcPct val="0"/>
              </a:spcBef>
              <a:tabLst>
                <a:tab pos="752299" algn="l"/>
                <a:tab pos="1005671" algn="l"/>
                <a:tab pos="1005671" algn="l"/>
                <a:tab pos="1005671" algn="l"/>
                <a:tab pos="848290" algn="l"/>
              </a:tabLst>
            </a:pPr>
            <a:r>
              <a:rPr lang="en-US" dirty="0"/>
              <a:t>Primary Structure</a:t>
            </a:r>
          </a:p>
          <a:p>
            <a:pPr lvl="1">
              <a:spcBef>
                <a:spcPts val="2531"/>
              </a:spcBef>
              <a:tabLst>
                <a:tab pos="752299" algn="l"/>
                <a:tab pos="1005671" algn="l"/>
                <a:tab pos="1005671" algn="l"/>
                <a:tab pos="1005671" algn="l"/>
                <a:tab pos="848290" algn="l"/>
              </a:tabLst>
            </a:pPr>
            <a:r>
              <a:rPr lang="en-US" dirty="0"/>
              <a:t>A protein’s amino acid sequence is referred to as its </a:t>
            </a:r>
            <a:r>
              <a:rPr lang="en-US" b="1" i="1" dirty="0">
                <a:latin typeface="Trebuchet MS" pitchFamily="1" charset="0"/>
                <a:sym typeface="Trebuchet MS" pitchFamily="1" charset="0"/>
              </a:rPr>
              <a:t>primary structure</a:t>
            </a:r>
            <a:r>
              <a:rPr lang="en-US" i="1" dirty="0">
                <a:latin typeface="Trebuchet MS" pitchFamily="1" charset="0"/>
                <a:sym typeface="Trebuchet MS" pitchFamily="1" charset="0"/>
              </a:rPr>
              <a:t>.</a:t>
            </a:r>
          </a:p>
          <a:p>
            <a:pPr lvl="1">
              <a:spcBef>
                <a:spcPts val="2531"/>
              </a:spcBef>
              <a:tabLst>
                <a:tab pos="752299" algn="l"/>
                <a:tab pos="1005671" algn="l"/>
                <a:tab pos="1005671" algn="l"/>
                <a:tab pos="1005671" algn="l"/>
                <a:tab pos="848290" algn="l"/>
              </a:tabLst>
            </a:pPr>
            <a:r>
              <a:rPr lang="en-US" dirty="0"/>
              <a:t>Every protein has a unique primary structure that is determined by the gene for that protein.</a:t>
            </a:r>
          </a:p>
          <a:p>
            <a:pPr lvl="1">
              <a:spcBef>
                <a:spcPts val="2531"/>
              </a:spcBef>
              <a:tabLst>
                <a:tab pos="752299" algn="l"/>
                <a:tab pos="1005671" algn="l"/>
                <a:tab pos="1005671" algn="l"/>
                <a:tab pos="1005671" algn="l"/>
                <a:tab pos="848290" algn="l"/>
              </a:tabLst>
            </a:pPr>
            <a:r>
              <a:rPr lang="en-US" dirty="0"/>
              <a:t>The primary structure defines the covalent structure of a protein.</a:t>
            </a:r>
          </a:p>
          <a:p>
            <a:pPr lvl="1">
              <a:spcBef>
                <a:spcPts val="2531"/>
              </a:spcBef>
              <a:tabLst>
                <a:tab pos="752299" algn="l"/>
                <a:tab pos="1005671" algn="l"/>
                <a:tab pos="1005671" algn="l"/>
                <a:tab pos="1005671" algn="l"/>
                <a:tab pos="84829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A30-A3D6-4B37-BE20-0A91C5D05BD8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62473" name="Rectangle 9"/>
          <p:cNvSpPr>
            <a:spLocks noGrp="1" noChangeArrowheads="1"/>
          </p:cNvSpPr>
          <p:nvPr>
            <p:ph idx="1"/>
          </p:nvPr>
        </p:nvSpPr>
        <p:spPr>
          <a:xfrm>
            <a:off x="392906" y="1357313"/>
            <a:ext cx="7581305" cy="4875609"/>
          </a:xfrm>
          <a:ln/>
        </p:spPr>
        <p:txBody>
          <a:bodyPr lIns="64291" tIns="32146" rIns="64291" bIns="32146"/>
          <a:lstStyle/>
          <a:p>
            <a:pPr>
              <a:spcBef>
                <a:spcPct val="0"/>
              </a:spcBef>
              <a:tabLst>
                <a:tab pos="752299" algn="l"/>
              </a:tabLst>
            </a:pPr>
            <a:r>
              <a:rPr lang="en-US" dirty="0"/>
              <a:t>Primary Structure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0458-13F8-4C6A-9AB6-B8919FB5D2F7}" type="slidenum">
              <a:rPr lang="en-US"/>
              <a:pPr/>
              <a:t>24</a:t>
            </a:fld>
            <a:endParaRPr lang="en-US"/>
          </a:p>
        </p:txBody>
      </p:sp>
      <p:sp>
        <p:nvSpPr>
          <p:cNvPr id="62465" name="Rectangle 1"/>
          <p:cNvSpPr>
            <a:spLocks/>
          </p:cNvSpPr>
          <p:nvPr/>
        </p:nvSpPr>
        <p:spPr bwMode="auto">
          <a:xfrm>
            <a:off x="892969" y="3080742"/>
            <a:ext cx="491133" cy="473273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2466" name="Rectangle 2"/>
          <p:cNvSpPr>
            <a:spLocks/>
          </p:cNvSpPr>
          <p:nvPr/>
        </p:nvSpPr>
        <p:spPr bwMode="auto">
          <a:xfrm>
            <a:off x="4679156" y="2803922"/>
            <a:ext cx="642938" cy="750094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5607844" y="4045148"/>
            <a:ext cx="642938" cy="1857375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6465094" y="2491383"/>
            <a:ext cx="687586" cy="1000125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93781" y="4045148"/>
            <a:ext cx="919758" cy="1410891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1669851" y="4080867"/>
            <a:ext cx="785813" cy="1393031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2821781" y="3178969"/>
            <a:ext cx="500063" cy="375047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3705820" y="4080867"/>
            <a:ext cx="866180" cy="1160859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62696" y="3455789"/>
            <a:ext cx="5744021" cy="686470"/>
            <a:chOff x="0" y="0"/>
            <a:chExt cx="5146" cy="615"/>
          </a:xfrm>
        </p:grpSpPr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>
              <a:off x="0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880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>
              <a:off x="1728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auto">
            <a:xfrm>
              <a:off x="2576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>
              <a:off x="3424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>
              <a:off x="4288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>
              <a:off x="5136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2483" name="Rectangle 19"/>
          <p:cNvSpPr>
            <a:spLocks/>
          </p:cNvSpPr>
          <p:nvPr/>
        </p:nvSpPr>
        <p:spPr bwMode="auto">
          <a:xfrm>
            <a:off x="171897" y="4500562"/>
            <a:ext cx="11139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7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N-Terminus</a:t>
            </a:r>
          </a:p>
        </p:txBody>
      </p:sp>
      <p:sp>
        <p:nvSpPr>
          <p:cNvPr id="62484" name="Rectangle 20"/>
          <p:cNvSpPr>
            <a:spLocks/>
          </p:cNvSpPr>
          <p:nvPr/>
        </p:nvSpPr>
        <p:spPr bwMode="auto">
          <a:xfrm>
            <a:off x="7522146" y="2830711"/>
            <a:ext cx="11139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7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C-Terminus</a:t>
            </a:r>
          </a:p>
        </p:txBody>
      </p:sp>
      <p:pic>
        <p:nvPicPr>
          <p:cNvPr id="6248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992" y="2446735"/>
            <a:ext cx="8121551" cy="34490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2486" name="Rectangle 22"/>
          <p:cNvSpPr>
            <a:spLocks/>
          </p:cNvSpPr>
          <p:nvPr/>
        </p:nvSpPr>
        <p:spPr bwMode="auto">
          <a:xfrm>
            <a:off x="789162" y="1982391"/>
            <a:ext cx="55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Glycine</a:t>
            </a:r>
            <a:endParaRPr lang="en-US" sz="1300" dirty="0">
              <a:solidFill>
                <a:srgbClr val="201C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Grande" pitchFamily="1" charset="0"/>
              <a:ea typeface="Lucida Grande" pitchFamily="1" charset="0"/>
              <a:cs typeface="Lucida Grande" pitchFamily="1" charset="0"/>
              <a:sym typeface="Lucida Grande" pitchFamily="1" charset="0"/>
            </a:endParaRPr>
          </a:p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Gly</a:t>
            </a:r>
            <a:endParaRPr lang="en-US" sz="1300" dirty="0">
              <a:solidFill>
                <a:srgbClr val="201C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Grande" pitchFamily="1" charset="0"/>
              <a:ea typeface="Lucida Grande" pitchFamily="1" charset="0"/>
              <a:cs typeface="Lucida Grande" pitchFamily="1" charset="0"/>
              <a:sym typeface="Lucida Grande" pitchFamily="1" charset="0"/>
            </a:endParaRPr>
          </a:p>
        </p:txBody>
      </p:sp>
      <p:sp>
        <p:nvSpPr>
          <p:cNvPr id="62487" name="Rectangle 23"/>
          <p:cNvSpPr>
            <a:spLocks/>
          </p:cNvSpPr>
          <p:nvPr/>
        </p:nvSpPr>
        <p:spPr bwMode="auto">
          <a:xfrm>
            <a:off x="1456656" y="6018610"/>
            <a:ext cx="1048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Phenylalanine</a:t>
            </a:r>
          </a:p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Phe</a:t>
            </a:r>
            <a:endParaRPr lang="en-US" sz="1300" dirty="0">
              <a:solidFill>
                <a:srgbClr val="201C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Grande" pitchFamily="1" charset="0"/>
              <a:ea typeface="Lucida Grande" pitchFamily="1" charset="0"/>
              <a:cs typeface="Lucida Grande" pitchFamily="1" charset="0"/>
              <a:sym typeface="Lucida Grande" pitchFamily="1" charset="0"/>
            </a:endParaRPr>
          </a:p>
        </p:txBody>
      </p:sp>
      <p:sp>
        <p:nvSpPr>
          <p:cNvPr id="62488" name="Rectangle 24"/>
          <p:cNvSpPr>
            <a:spLocks/>
          </p:cNvSpPr>
          <p:nvPr/>
        </p:nvSpPr>
        <p:spPr bwMode="auto">
          <a:xfrm>
            <a:off x="2709044" y="1982391"/>
            <a:ext cx="55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Alanine</a:t>
            </a:r>
            <a:endParaRPr lang="en-US" sz="1300" dirty="0">
              <a:solidFill>
                <a:srgbClr val="201C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Grande" pitchFamily="1" charset="0"/>
              <a:ea typeface="Lucida Grande" pitchFamily="1" charset="0"/>
              <a:cs typeface="Lucida Grande" pitchFamily="1" charset="0"/>
              <a:sym typeface="Lucida Grande" pitchFamily="1" charset="0"/>
            </a:endParaRPr>
          </a:p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Ala</a:t>
            </a:r>
          </a:p>
        </p:txBody>
      </p:sp>
      <p:sp>
        <p:nvSpPr>
          <p:cNvPr id="62489" name="Rectangle 25"/>
          <p:cNvSpPr>
            <a:spLocks/>
          </p:cNvSpPr>
          <p:nvPr/>
        </p:nvSpPr>
        <p:spPr bwMode="auto">
          <a:xfrm>
            <a:off x="3770561" y="6018610"/>
            <a:ext cx="5850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Leucine</a:t>
            </a:r>
            <a:endParaRPr lang="en-US" sz="1300" dirty="0">
              <a:solidFill>
                <a:srgbClr val="201C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Grande" pitchFamily="1" charset="0"/>
              <a:ea typeface="Lucida Grande" pitchFamily="1" charset="0"/>
              <a:cs typeface="Lucida Grande" pitchFamily="1" charset="0"/>
              <a:sym typeface="Lucida Grande" pitchFamily="1" charset="0"/>
            </a:endParaRPr>
          </a:p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Leu</a:t>
            </a:r>
            <a:endParaRPr lang="en-US" sz="1300" dirty="0">
              <a:solidFill>
                <a:srgbClr val="201C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Grande" pitchFamily="1" charset="0"/>
              <a:ea typeface="Lucida Grande" pitchFamily="1" charset="0"/>
              <a:cs typeface="Lucida Grande" pitchFamily="1" charset="0"/>
              <a:sym typeface="Lucida Grande" pitchFamily="1" charset="0"/>
            </a:endParaRPr>
          </a:p>
        </p:txBody>
      </p:sp>
      <p:sp>
        <p:nvSpPr>
          <p:cNvPr id="62490" name="Rectangle 26"/>
          <p:cNvSpPr>
            <a:spLocks/>
          </p:cNvSpPr>
          <p:nvPr/>
        </p:nvSpPr>
        <p:spPr bwMode="auto">
          <a:xfrm>
            <a:off x="4690319" y="1982391"/>
            <a:ext cx="482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Serine</a:t>
            </a:r>
          </a:p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Ser</a:t>
            </a:r>
          </a:p>
        </p:txBody>
      </p:sp>
      <p:sp>
        <p:nvSpPr>
          <p:cNvPr id="62491" name="Rectangle 27"/>
          <p:cNvSpPr>
            <a:spLocks/>
          </p:cNvSpPr>
          <p:nvPr/>
        </p:nvSpPr>
        <p:spPr bwMode="auto">
          <a:xfrm>
            <a:off x="5608961" y="6018610"/>
            <a:ext cx="476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Lysine</a:t>
            </a:r>
          </a:p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Lys</a:t>
            </a:r>
          </a:p>
        </p:txBody>
      </p:sp>
      <p:sp>
        <p:nvSpPr>
          <p:cNvPr id="62492" name="Rectangle 28"/>
          <p:cNvSpPr>
            <a:spLocks/>
          </p:cNvSpPr>
          <p:nvPr/>
        </p:nvSpPr>
        <p:spPr bwMode="auto">
          <a:xfrm>
            <a:off x="6226225" y="1982391"/>
            <a:ext cx="9638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Aspartic Acid</a:t>
            </a:r>
          </a:p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Asp</a:t>
            </a:r>
          </a:p>
        </p:txBody>
      </p:sp>
      <p:sp>
        <p:nvSpPr>
          <p:cNvPr id="62493" name="Rectangle 29"/>
          <p:cNvSpPr>
            <a:spLocks/>
          </p:cNvSpPr>
          <p:nvPr/>
        </p:nvSpPr>
        <p:spPr bwMode="auto">
          <a:xfrm>
            <a:off x="7431733" y="6018610"/>
            <a:ext cx="844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Gluctamine</a:t>
            </a:r>
            <a:endParaRPr lang="en-US" sz="1300" dirty="0">
              <a:solidFill>
                <a:srgbClr val="201C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Grande" pitchFamily="1" charset="0"/>
              <a:ea typeface="Lucida Grande" pitchFamily="1" charset="0"/>
              <a:cs typeface="Lucida Grande" pitchFamily="1" charset="0"/>
              <a:sym typeface="Lucida Grande" pitchFamily="1" charset="0"/>
            </a:endParaRPr>
          </a:p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300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Gln</a:t>
            </a:r>
            <a:endParaRPr lang="en-US" sz="1300" dirty="0">
              <a:solidFill>
                <a:srgbClr val="201C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Grande" pitchFamily="1" charset="0"/>
              <a:ea typeface="Lucida Grande" pitchFamily="1" charset="0"/>
              <a:cs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 autoUpdateAnimBg="0"/>
      <p:bldP spid="62484" grpId="0" autoUpdateAnimBg="0"/>
      <p:bldP spid="62486" grpId="0" autoUpdateAnimBg="0"/>
      <p:bldP spid="62487" grpId="0" autoUpdateAnimBg="0"/>
      <p:bldP spid="62488" grpId="0" autoUpdateAnimBg="0"/>
      <p:bldP spid="62489" grpId="0" autoUpdateAnimBg="0"/>
      <p:bldP spid="62490" grpId="0" autoUpdateAnimBg="0"/>
      <p:bldP spid="62491" grpId="0" autoUpdateAnimBg="0"/>
      <p:bldP spid="62492" grpId="0" autoUpdateAnimBg="0"/>
      <p:bldP spid="6249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2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64521" name="Rectangle 9"/>
          <p:cNvSpPr>
            <a:spLocks noGrp="1" noChangeArrowheads="1"/>
          </p:cNvSpPr>
          <p:nvPr>
            <p:ph idx="1"/>
          </p:nvPr>
        </p:nvSpPr>
        <p:spPr>
          <a:xfrm>
            <a:off x="392906" y="1357313"/>
            <a:ext cx="7581305" cy="4875609"/>
          </a:xfrm>
          <a:ln/>
        </p:spPr>
        <p:txBody>
          <a:bodyPr lIns="64291" tIns="32146" rIns="64291" bIns="32146"/>
          <a:lstStyle/>
          <a:p>
            <a:pPr>
              <a:spcBef>
                <a:spcPct val="0"/>
              </a:spcBef>
              <a:tabLst>
                <a:tab pos="752299" algn="l"/>
              </a:tabLst>
            </a:pPr>
            <a:r>
              <a:rPr lang="en-US" dirty="0"/>
              <a:t>Primary Structure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78A2-9F37-44D4-9DD8-FC549487754F}" type="slidenum">
              <a:rPr lang="en-US"/>
              <a:pPr/>
              <a:t>25</a:t>
            </a:fld>
            <a:endParaRPr lang="en-US"/>
          </a:p>
        </p:txBody>
      </p:sp>
      <p:sp>
        <p:nvSpPr>
          <p:cNvPr id="64513" name="Rectangle 1"/>
          <p:cNvSpPr>
            <a:spLocks/>
          </p:cNvSpPr>
          <p:nvPr/>
        </p:nvSpPr>
        <p:spPr bwMode="auto">
          <a:xfrm>
            <a:off x="946547" y="2214563"/>
            <a:ext cx="491133" cy="473273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4514" name="Rectangle 2"/>
          <p:cNvSpPr>
            <a:spLocks/>
          </p:cNvSpPr>
          <p:nvPr/>
        </p:nvSpPr>
        <p:spPr bwMode="auto">
          <a:xfrm>
            <a:off x="4732734" y="1937742"/>
            <a:ext cx="642938" cy="750094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5661422" y="3178969"/>
            <a:ext cx="642938" cy="1857375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4516" name="Rectangle 4"/>
          <p:cNvSpPr>
            <a:spLocks/>
          </p:cNvSpPr>
          <p:nvPr/>
        </p:nvSpPr>
        <p:spPr bwMode="auto">
          <a:xfrm>
            <a:off x="6518672" y="1625203"/>
            <a:ext cx="687586" cy="1000125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4517" name="Rectangle 5"/>
          <p:cNvSpPr>
            <a:spLocks/>
          </p:cNvSpPr>
          <p:nvPr/>
        </p:nvSpPr>
        <p:spPr bwMode="auto">
          <a:xfrm>
            <a:off x="7447359" y="3178969"/>
            <a:ext cx="919758" cy="1410891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4518" name="Rectangle 6"/>
          <p:cNvSpPr>
            <a:spLocks/>
          </p:cNvSpPr>
          <p:nvPr/>
        </p:nvSpPr>
        <p:spPr bwMode="auto">
          <a:xfrm>
            <a:off x="1723429" y="3214688"/>
            <a:ext cx="785813" cy="1393031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4519" name="Rectangle 7"/>
          <p:cNvSpPr>
            <a:spLocks/>
          </p:cNvSpPr>
          <p:nvPr/>
        </p:nvSpPr>
        <p:spPr bwMode="auto">
          <a:xfrm>
            <a:off x="2875359" y="2312789"/>
            <a:ext cx="500063" cy="375047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sp>
        <p:nvSpPr>
          <p:cNvPr id="64520" name="Rectangle 8"/>
          <p:cNvSpPr>
            <a:spLocks/>
          </p:cNvSpPr>
          <p:nvPr/>
        </p:nvSpPr>
        <p:spPr bwMode="auto">
          <a:xfrm>
            <a:off x="3759398" y="3214688"/>
            <a:ext cx="866180" cy="1160859"/>
          </a:xfrm>
          <a:prstGeom prst="rect">
            <a:avLst/>
          </a:prstGeom>
          <a:solidFill>
            <a:schemeClr val="accent1">
              <a:alpha val="31578"/>
            </a:schemeClr>
          </a:solidFill>
          <a:ln w="25400">
            <a:solidFill>
              <a:srgbClr val="FA100F">
                <a:alpha val="31578"/>
              </a:srgbClr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IN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62696" y="2848571"/>
            <a:ext cx="5744021" cy="686470"/>
            <a:chOff x="0" y="0"/>
            <a:chExt cx="5146" cy="615"/>
          </a:xfrm>
        </p:grpSpPr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0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880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1728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2576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>
              <a:off x="3424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4288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>
              <a:off x="5136" y="0"/>
              <a:ext cx="10" cy="615"/>
            </a:xfrm>
            <a:prstGeom prst="line">
              <a:avLst/>
            </a:prstGeom>
            <a:noFill/>
            <a:ln w="25400">
              <a:solidFill>
                <a:srgbClr val="421816"/>
              </a:solidFill>
              <a:prstDash val="dash"/>
              <a:round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4531" name="Rectangle 19"/>
          <p:cNvSpPr>
            <a:spLocks/>
          </p:cNvSpPr>
          <p:nvPr/>
        </p:nvSpPr>
        <p:spPr bwMode="auto">
          <a:xfrm>
            <a:off x="225475" y="3634383"/>
            <a:ext cx="11139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7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N-Terminus</a:t>
            </a:r>
          </a:p>
        </p:txBody>
      </p:sp>
      <p:sp>
        <p:nvSpPr>
          <p:cNvPr id="64532" name="Rectangle 20"/>
          <p:cNvSpPr>
            <a:spLocks/>
          </p:cNvSpPr>
          <p:nvPr/>
        </p:nvSpPr>
        <p:spPr bwMode="auto">
          <a:xfrm>
            <a:off x="7599164" y="1964531"/>
            <a:ext cx="1464469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lIns="0" tIns="0" rIns="0" bIns="0"/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7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C-Terminus</a:t>
            </a:r>
          </a:p>
        </p:txBody>
      </p:sp>
      <p:pic>
        <p:nvPicPr>
          <p:cNvPr id="64533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570" y="1580555"/>
            <a:ext cx="8121551" cy="34490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4534" name="Rectangle 22"/>
          <p:cNvSpPr>
            <a:spLocks/>
          </p:cNvSpPr>
          <p:nvPr/>
        </p:nvSpPr>
        <p:spPr bwMode="auto">
          <a:xfrm>
            <a:off x="1578323" y="5518547"/>
            <a:ext cx="47491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H</a:t>
            </a:r>
            <a:r>
              <a:rPr lang="en-US" sz="1900" baseline="-50000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2</a:t>
            </a:r>
            <a:r>
              <a:rPr lang="en-US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H-Gly-Phe-Ala-Leu-Ser-Lys-Asp-Gln-COOH</a:t>
            </a:r>
          </a:p>
        </p:txBody>
      </p:sp>
      <p:sp>
        <p:nvSpPr>
          <p:cNvPr id="64535" name="Rectangle 23"/>
          <p:cNvSpPr>
            <a:spLocks/>
          </p:cNvSpPr>
          <p:nvPr/>
        </p:nvSpPr>
        <p:spPr bwMode="auto">
          <a:xfrm>
            <a:off x="2264793" y="5947172"/>
            <a:ext cx="34795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Gly</a:t>
            </a:r>
            <a:r>
              <a:rPr lang="en-US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</a:t>
            </a:r>
            <a:r>
              <a:rPr lang="en-US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Phe</a:t>
            </a:r>
            <a:r>
              <a:rPr lang="en-US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-Ala-</a:t>
            </a:r>
            <a:r>
              <a:rPr lang="en-US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Leu</a:t>
            </a:r>
            <a:r>
              <a:rPr lang="en-US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-Ser-Lys-Asp-</a:t>
            </a:r>
            <a:r>
              <a:rPr lang="en-US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Gln</a:t>
            </a:r>
            <a:endParaRPr lang="en-US" dirty="0">
              <a:solidFill>
                <a:srgbClr val="201C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Grande" pitchFamily="1" charset="0"/>
              <a:ea typeface="Lucida Grande" pitchFamily="1" charset="0"/>
              <a:cs typeface="Lucida Grande" pitchFamily="1" charset="0"/>
              <a:sym typeface="Lucida Grande" pitchFamily="1" charset="0"/>
            </a:endParaRPr>
          </a:p>
        </p:txBody>
      </p:sp>
      <p:sp>
        <p:nvSpPr>
          <p:cNvPr id="64536" name="Rectangle 24"/>
          <p:cNvSpPr>
            <a:spLocks/>
          </p:cNvSpPr>
          <p:nvPr/>
        </p:nvSpPr>
        <p:spPr bwMode="auto">
          <a:xfrm>
            <a:off x="3871020" y="6313289"/>
            <a:ext cx="1243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dirty="0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GFALSKDQ</a:t>
            </a:r>
          </a:p>
        </p:txBody>
      </p:sp>
      <p:sp>
        <p:nvSpPr>
          <p:cNvPr id="64537" name="Rectangle 25"/>
          <p:cNvSpPr>
            <a:spLocks/>
          </p:cNvSpPr>
          <p:nvPr/>
        </p:nvSpPr>
        <p:spPr bwMode="auto">
          <a:xfrm>
            <a:off x="276820" y="5152429"/>
            <a:ext cx="8858250" cy="38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lIns="0" tIns="0" rIns="0" bIns="0"/>
          <a:lstStyle/>
          <a:p>
            <a:pPr>
              <a:tabLst>
                <a:tab pos="196446" algn="l"/>
                <a:tab pos="392892" algn="l"/>
                <a:tab pos="589338" algn="l"/>
                <a:tab pos="785785" algn="l"/>
                <a:tab pos="973301" algn="l"/>
                <a:tab pos="1169747" algn="l"/>
                <a:tab pos="1366194" algn="l"/>
                <a:tab pos="1562640" algn="l"/>
                <a:tab pos="1759086" algn="l"/>
                <a:tab pos="1955532" algn="l"/>
                <a:tab pos="2151978" algn="l"/>
                <a:tab pos="2348424" algn="l"/>
                <a:tab pos="8875794" algn="l"/>
              </a:tabLst>
            </a:pPr>
            <a:r>
              <a:rPr lang="en-US" dirty="0" err="1">
                <a:solidFill>
                  <a:srgbClr val="201C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pitchFamily="1" charset="0"/>
                <a:ea typeface="Lucida Grande" pitchFamily="1" charset="0"/>
                <a:cs typeface="Lucida Grande" pitchFamily="1" charset="0"/>
                <a:sym typeface="Lucida Grande" pitchFamily="1" charset="0"/>
              </a:rPr>
              <a:t>Glycylphenylalanylalanylleucylseryllysylaspartylglutamine</a:t>
            </a:r>
            <a:endParaRPr lang="en-US" dirty="0">
              <a:solidFill>
                <a:srgbClr val="201C4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Grande" pitchFamily="1" charset="0"/>
              <a:ea typeface="Lucida Grande" pitchFamily="1" charset="0"/>
              <a:cs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 autoUpdateAnimBg="0"/>
      <p:bldP spid="64535" grpId="0" autoUpdateAnimBg="0"/>
      <p:bldP spid="6453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66561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752299" algn="l"/>
                <a:tab pos="1005671" algn="l"/>
                <a:tab pos="1276900" algn="l"/>
              </a:tabLst>
            </a:pPr>
            <a:r>
              <a:rPr lang="en-US" dirty="0"/>
              <a:t>Primary structure</a:t>
            </a:r>
          </a:p>
          <a:p>
            <a:pPr lvl="1">
              <a:tabLst>
                <a:tab pos="752299" algn="l"/>
                <a:tab pos="1005671" algn="l"/>
                <a:tab pos="1276900" algn="l"/>
              </a:tabLst>
            </a:pPr>
            <a:r>
              <a:rPr lang="en-US" dirty="0"/>
              <a:t>The Central Dogma</a:t>
            </a:r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</a:tabLst>
            </a:pPr>
            <a:r>
              <a:rPr lang="en-US" dirty="0"/>
              <a:t>DNA → mRNA → Polypeptide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A5E4-8238-4FEC-B02D-F2C6C20AA6B4}" type="slidenum">
              <a:rPr lang="en-US"/>
              <a:pPr/>
              <a:t>26</a:t>
            </a:fld>
            <a:endParaRPr lang="en-U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993" y="2569518"/>
            <a:ext cx="4411266" cy="37616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7D7795">
                <a:alpha val="75000"/>
              </a:srgbClr>
            </a:outerShdw>
          </a:effectLst>
        </p:spPr>
      </p:pic>
      <p:sp>
        <p:nvSpPr>
          <p:cNvPr id="66564" name="Rectangle 4"/>
          <p:cNvSpPr>
            <a:spLocks/>
          </p:cNvSpPr>
          <p:nvPr/>
        </p:nvSpPr>
        <p:spPr bwMode="auto">
          <a:xfrm>
            <a:off x="5607844" y="2598539"/>
            <a:ext cx="2937867" cy="269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lIns="0" tIns="0" rIns="0" bIns="0"/>
          <a:lstStyle/>
          <a:p>
            <a:pPr>
              <a:spcBef>
                <a:spcPts val="1617"/>
              </a:spcBef>
              <a:buSzPct val="125000"/>
              <a:buFont typeface="Arial" charset="0"/>
              <a:buChar char="•"/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 genetic code is used to match up the DNA/mRNA sequence to the sequence of amino acids in a protein</a:t>
            </a:r>
          </a:p>
          <a:p>
            <a:pPr>
              <a:spcBef>
                <a:spcPts val="1617"/>
              </a:spcBef>
              <a:buSzPct val="125000"/>
              <a:buFont typeface="Arial" charset="0"/>
              <a:buChar char="•"/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All living organisms use the same 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68609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4291" bIns="32146">
            <a:normAutofit lnSpcReduction="10000"/>
          </a:bodyPr>
          <a:lstStyle/>
          <a:p>
            <a:pPr lvl="1">
              <a:spcBef>
                <a:spcPct val="0"/>
              </a:spcBef>
              <a:tabLst>
                <a:tab pos="1005671" algn="l"/>
                <a:tab pos="1005671" algn="l"/>
                <a:tab pos="1276900" algn="l"/>
              </a:tabLst>
            </a:pPr>
            <a:r>
              <a:rPr lang="en-US" dirty="0"/>
              <a:t>The functional diversity of proteins results from the large number of possible proteins that can be built using the 20 different amino acids</a:t>
            </a:r>
          </a:p>
          <a:p>
            <a:pPr lvl="1">
              <a:tabLst>
                <a:tab pos="1005671" algn="l"/>
                <a:tab pos="1005671" algn="l"/>
                <a:tab pos="1276900" algn="l"/>
              </a:tabLst>
            </a:pPr>
            <a:r>
              <a:rPr lang="en-US" b="1" dirty="0"/>
              <a:t>Question</a:t>
            </a:r>
            <a:r>
              <a:rPr lang="en-US" dirty="0"/>
              <a:t>: How much mass would it take to construct one molecule each of all of the possible polypeptides containing 100 amino acids residues?</a:t>
            </a:r>
          </a:p>
          <a:p>
            <a:pPr marL="642915" lvl="2">
              <a:spcBef>
                <a:spcPts val="8226"/>
              </a:spcBef>
              <a:buFont typeface="Lucida Grande" pitchFamily="1" charset="0"/>
              <a:buChar char="•"/>
              <a:tabLst>
                <a:tab pos="1005671" algn="l"/>
                <a:tab pos="1005671" algn="l"/>
                <a:tab pos="1276900" algn="l"/>
              </a:tabLst>
            </a:pPr>
            <a:r>
              <a:rPr lang="en-US" dirty="0"/>
              <a:t>View the polypeptides as beads on a string, with one of 20 possible types of beads at each position.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B5B0-07DE-4030-9553-EB28F2FB205C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304726" y="3955852"/>
            <a:ext cx="8536781" cy="2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lIns="0" tIns="0" rIns="0" bIns="0"/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5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o-o-o-o-o-o-o-o-o-o-o-o-o-o-o-o-o-o-o-o-o-o-o-o-o-o-o-o-o-o-o-o-o-o-o-o-o-o-o-o-o-o-o-o-o-o-o-o-o-o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 build="p" bldLvl="5" autoUpdateAnimBg="0"/>
      <p:bldP spid="6861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5A5-D7FA-4DE5-A6C2-E9C470D24F5E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2" name="Group 2"/>
          <p:cNvGrpSpPr>
            <a:grpSpLocks noRot="1"/>
          </p:cNvGrpSpPr>
          <p:nvPr/>
        </p:nvGrpSpPr>
        <p:grpSpPr bwMode="auto">
          <a:xfrm>
            <a:off x="1696641" y="2027039"/>
            <a:ext cx="5750719" cy="3116461"/>
            <a:chOff x="0" y="0"/>
            <a:chExt cx="5152" cy="279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160" cy="466"/>
            </a:xfrm>
            <a:prstGeom prst="rect">
              <a:avLst/>
            </a:prstGeom>
            <a:solidFill>
              <a:srgbClr val="69FE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  <a:tab pos="3527101" algn="l"/>
                </a:tabLst>
              </a:pPr>
              <a:r>
                <a:rPr lang="en-US" sz="1700" dirty="0">
                  <a:solidFill>
                    <a:srgbClr val="201C4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Number of polypeptides (20</a:t>
              </a:r>
              <a:r>
                <a:rPr lang="en-US" sz="1700" baseline="32000" dirty="0">
                  <a:solidFill>
                    <a:srgbClr val="201C4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100</a:t>
              </a:r>
              <a:r>
                <a:rPr lang="en-US" sz="1700" dirty="0">
                  <a:solidFill>
                    <a:srgbClr val="201C4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)</a:t>
              </a: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160" y="0"/>
              <a:ext cx="1992" cy="466"/>
            </a:xfrm>
            <a:prstGeom prst="rect">
              <a:avLst/>
            </a:prstGeom>
            <a:solidFill>
              <a:srgbClr val="7DFF7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</a:tabLst>
              </a:pPr>
              <a:r>
                <a:rPr lang="en-US" sz="1700" dirty="0">
                  <a:solidFill>
                    <a:srgbClr val="201C4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1.26 x 10</a:t>
              </a:r>
              <a:r>
                <a:rPr lang="en-US" sz="1900" baseline="50000" dirty="0">
                  <a:solidFill>
                    <a:srgbClr val="201C4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130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466"/>
              <a:ext cx="3160" cy="466"/>
            </a:xfrm>
            <a:prstGeom prst="rect">
              <a:avLst/>
            </a:prstGeom>
            <a:solidFill>
              <a:srgbClr val="69FE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  <a:tab pos="3527101" algn="l"/>
                </a:tabLst>
              </a:pPr>
              <a:r>
                <a:rPr lang="en-US" sz="1700" dirty="0">
                  <a:solidFill>
                    <a:srgbClr val="201C4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Avg. Mass of each polypeptide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60" y="466"/>
              <a:ext cx="1992" cy="466"/>
            </a:xfrm>
            <a:prstGeom prst="rect">
              <a:avLst/>
            </a:prstGeom>
            <a:solidFill>
              <a:srgbClr val="7DFF7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</a:tabLst>
              </a:pPr>
              <a:r>
                <a:rPr lang="en-US" sz="17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1.83 x 10</a:t>
              </a:r>
              <a:r>
                <a:rPr lang="en-US" sz="1900" baseline="500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-22</a:t>
              </a:r>
              <a:r>
                <a:rPr lang="en-US" sz="13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 </a:t>
              </a:r>
              <a:r>
                <a:rPr lang="en-US" sz="17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g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932"/>
              <a:ext cx="3160" cy="460"/>
            </a:xfrm>
            <a:prstGeom prst="rect">
              <a:avLst/>
            </a:prstGeom>
            <a:solidFill>
              <a:srgbClr val="69FE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  <a:tab pos="3527101" algn="l"/>
                </a:tabLst>
              </a:pPr>
              <a:r>
                <a:rPr lang="en-US" sz="1700" dirty="0">
                  <a:solidFill>
                    <a:srgbClr val="201C4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Total mass needed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160" y="932"/>
              <a:ext cx="1992" cy="460"/>
            </a:xfrm>
            <a:prstGeom prst="rect">
              <a:avLst/>
            </a:prstGeom>
            <a:solidFill>
              <a:srgbClr val="7DFF7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</a:tabLst>
              </a:pPr>
              <a:r>
                <a:rPr lang="en-US" sz="1700" dirty="0">
                  <a:solidFill>
                    <a:srgbClr val="201C4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2.32</a:t>
              </a:r>
              <a:r>
                <a:rPr lang="en-US" sz="17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 x 10</a:t>
              </a:r>
              <a:r>
                <a:rPr lang="en-US" sz="1900" baseline="500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108</a:t>
              </a:r>
              <a:r>
                <a:rPr lang="en-US" sz="13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 </a:t>
              </a:r>
              <a:r>
                <a:rPr lang="en-US" sz="17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g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392"/>
              <a:ext cx="3160" cy="467"/>
            </a:xfrm>
            <a:prstGeom prst="rect">
              <a:avLst/>
            </a:prstGeom>
            <a:solidFill>
              <a:srgbClr val="69FE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  <a:tab pos="3527101" algn="l"/>
                </a:tabLst>
              </a:pPr>
              <a:r>
                <a:rPr lang="en-US" sz="1700" dirty="0">
                  <a:solidFill>
                    <a:srgbClr val="201C4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Number of Earths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160" y="1392"/>
              <a:ext cx="1992" cy="467"/>
            </a:xfrm>
            <a:prstGeom prst="rect">
              <a:avLst/>
            </a:prstGeom>
            <a:solidFill>
              <a:srgbClr val="7DFF7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</a:tabLst>
              </a:pPr>
              <a:r>
                <a:rPr lang="en-US" sz="17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3.9 x 10</a:t>
              </a:r>
              <a:r>
                <a:rPr lang="en-US" sz="1900" baseline="500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80</a:t>
              </a:r>
              <a:r>
                <a:rPr lang="en-US" sz="13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 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0" y="1859"/>
              <a:ext cx="3160" cy="466"/>
            </a:xfrm>
            <a:prstGeom prst="rect">
              <a:avLst/>
            </a:prstGeom>
            <a:solidFill>
              <a:srgbClr val="69FE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  <a:tab pos="3527101" algn="l"/>
                </a:tabLst>
              </a:pPr>
              <a:r>
                <a:rPr lang="en-US" sz="17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Number of Suns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160" y="1859"/>
              <a:ext cx="1992" cy="466"/>
            </a:xfrm>
            <a:prstGeom prst="rect">
              <a:avLst/>
            </a:prstGeom>
            <a:solidFill>
              <a:srgbClr val="7DFF7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</a:tabLst>
              </a:pPr>
              <a:r>
                <a:rPr lang="en-US" sz="17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1.2 x 10</a:t>
              </a:r>
              <a:r>
                <a:rPr lang="en-US" sz="1900" baseline="500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75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0" y="2325"/>
              <a:ext cx="3160" cy="467"/>
            </a:xfrm>
            <a:prstGeom prst="rect">
              <a:avLst/>
            </a:prstGeom>
            <a:solidFill>
              <a:srgbClr val="69FE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  <a:tab pos="3527101" algn="l"/>
                </a:tabLst>
              </a:pPr>
              <a:r>
                <a:rPr lang="en-US" sz="17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Number of Galaxies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60" y="2325"/>
              <a:ext cx="1992" cy="467"/>
            </a:xfrm>
            <a:prstGeom prst="rect">
              <a:avLst/>
            </a:prstGeom>
            <a:solidFill>
              <a:srgbClr val="7DFF7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647">
                <a:tabLst>
                  <a:tab pos="241093" algn="l"/>
                  <a:tab pos="437539" algn="l"/>
                  <a:tab pos="633985" algn="l"/>
                  <a:tab pos="830431" algn="l"/>
                  <a:tab pos="1017948" algn="l"/>
                  <a:tab pos="1214394" algn="l"/>
                  <a:tab pos="1410840" algn="l"/>
                  <a:tab pos="1607287" algn="l"/>
                  <a:tab pos="1803733" algn="l"/>
                  <a:tab pos="2000179" algn="l"/>
                  <a:tab pos="2196625" algn="l"/>
                  <a:tab pos="2393071" algn="l"/>
                </a:tabLst>
              </a:pPr>
              <a:r>
                <a:rPr lang="en-US" sz="17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9.7 x 10</a:t>
              </a:r>
              <a:r>
                <a:rPr lang="en-US" sz="1900" baseline="50000" dirty="0">
                  <a:solidFill>
                    <a:srgbClr val="211C4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Grande" pitchFamily="1" charset="0"/>
                  <a:sym typeface="Lucida Grande" pitchFamily="1" charset="0"/>
                </a:rPr>
                <a:t>29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160" y="932"/>
              <a:ext cx="1992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160" y="1392"/>
              <a:ext cx="1992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0" y="1859"/>
              <a:ext cx="3160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160" y="1859"/>
              <a:ext cx="1992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160" y="0"/>
              <a:ext cx="0" cy="466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160" y="466"/>
              <a:ext cx="0" cy="466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160" y="932"/>
              <a:ext cx="0" cy="46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160" y="1392"/>
              <a:ext cx="0" cy="467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160" y="1859"/>
              <a:ext cx="0" cy="466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160" y="2325"/>
              <a:ext cx="0" cy="467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0" y="2325"/>
              <a:ext cx="3160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160" y="2325"/>
              <a:ext cx="1992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0" y="466"/>
              <a:ext cx="3160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3160" y="466"/>
              <a:ext cx="1992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0" y="932"/>
              <a:ext cx="3160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0" y="1392"/>
              <a:ext cx="3160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5152" y="2325"/>
              <a:ext cx="0" cy="467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752" name="Line 32"/>
            <p:cNvSpPr>
              <a:spLocks noChangeShapeType="1"/>
            </p:cNvSpPr>
            <p:nvPr/>
          </p:nvSpPr>
          <p:spPr bwMode="auto">
            <a:xfrm>
              <a:off x="3160" y="0"/>
              <a:ext cx="1992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799" name="Line 33"/>
            <p:cNvSpPr>
              <a:spLocks noChangeShapeType="1"/>
            </p:cNvSpPr>
            <p:nvPr/>
          </p:nvSpPr>
          <p:spPr bwMode="auto">
            <a:xfrm>
              <a:off x="0" y="2792"/>
              <a:ext cx="3160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00" name="Line 34"/>
            <p:cNvSpPr>
              <a:spLocks noChangeShapeType="1"/>
            </p:cNvSpPr>
            <p:nvPr/>
          </p:nvSpPr>
          <p:spPr bwMode="auto">
            <a:xfrm>
              <a:off x="3160" y="2792"/>
              <a:ext cx="1992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01" name="Line 35"/>
            <p:cNvSpPr>
              <a:spLocks noChangeShapeType="1"/>
            </p:cNvSpPr>
            <p:nvPr/>
          </p:nvSpPr>
          <p:spPr bwMode="auto">
            <a:xfrm>
              <a:off x="0" y="0"/>
              <a:ext cx="0" cy="466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02" name="Line 36"/>
            <p:cNvSpPr>
              <a:spLocks noChangeShapeType="1"/>
            </p:cNvSpPr>
            <p:nvPr/>
          </p:nvSpPr>
          <p:spPr bwMode="auto">
            <a:xfrm>
              <a:off x="0" y="466"/>
              <a:ext cx="0" cy="466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03" name="Line 37"/>
            <p:cNvSpPr>
              <a:spLocks noChangeShapeType="1"/>
            </p:cNvSpPr>
            <p:nvPr/>
          </p:nvSpPr>
          <p:spPr bwMode="auto">
            <a:xfrm>
              <a:off x="0" y="932"/>
              <a:ext cx="0" cy="46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04" name="Line 38"/>
            <p:cNvSpPr>
              <a:spLocks noChangeShapeType="1"/>
            </p:cNvSpPr>
            <p:nvPr/>
          </p:nvSpPr>
          <p:spPr bwMode="auto">
            <a:xfrm>
              <a:off x="0" y="1392"/>
              <a:ext cx="0" cy="467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05" name="Line 39"/>
            <p:cNvSpPr>
              <a:spLocks noChangeShapeType="1"/>
            </p:cNvSpPr>
            <p:nvPr/>
          </p:nvSpPr>
          <p:spPr bwMode="auto">
            <a:xfrm>
              <a:off x="0" y="1859"/>
              <a:ext cx="0" cy="466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06" name="Line 40"/>
            <p:cNvSpPr>
              <a:spLocks noChangeShapeType="1"/>
            </p:cNvSpPr>
            <p:nvPr/>
          </p:nvSpPr>
          <p:spPr bwMode="auto">
            <a:xfrm>
              <a:off x="0" y="2325"/>
              <a:ext cx="0" cy="467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07" name="Line 41"/>
            <p:cNvSpPr>
              <a:spLocks noChangeShapeType="1"/>
            </p:cNvSpPr>
            <p:nvPr/>
          </p:nvSpPr>
          <p:spPr bwMode="auto">
            <a:xfrm>
              <a:off x="5152" y="0"/>
              <a:ext cx="0" cy="466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08" name="Line 42"/>
            <p:cNvSpPr>
              <a:spLocks noChangeShapeType="1"/>
            </p:cNvSpPr>
            <p:nvPr/>
          </p:nvSpPr>
          <p:spPr bwMode="auto">
            <a:xfrm>
              <a:off x="5152" y="466"/>
              <a:ext cx="0" cy="466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09" name="Line 43"/>
            <p:cNvSpPr>
              <a:spLocks noChangeShapeType="1"/>
            </p:cNvSpPr>
            <p:nvPr/>
          </p:nvSpPr>
          <p:spPr bwMode="auto">
            <a:xfrm>
              <a:off x="5152" y="932"/>
              <a:ext cx="0" cy="46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10" name="Line 44"/>
            <p:cNvSpPr>
              <a:spLocks noChangeShapeType="1"/>
            </p:cNvSpPr>
            <p:nvPr/>
          </p:nvSpPr>
          <p:spPr bwMode="auto">
            <a:xfrm>
              <a:off x="5152" y="1392"/>
              <a:ext cx="0" cy="467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11" name="Line 45"/>
            <p:cNvSpPr>
              <a:spLocks noChangeShapeType="1"/>
            </p:cNvSpPr>
            <p:nvPr/>
          </p:nvSpPr>
          <p:spPr bwMode="auto">
            <a:xfrm>
              <a:off x="5152" y="1859"/>
              <a:ext cx="0" cy="466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74812" name="Line 46"/>
            <p:cNvSpPr>
              <a:spLocks noChangeShapeType="1"/>
            </p:cNvSpPr>
            <p:nvPr/>
          </p:nvSpPr>
          <p:spPr bwMode="auto">
            <a:xfrm>
              <a:off x="0" y="0"/>
              <a:ext cx="3160" cy="0"/>
            </a:xfrm>
            <a:prstGeom prst="line">
              <a:avLst/>
            </a:prstGeom>
            <a:noFill/>
            <a:ln w="25400" cap="sq">
              <a:solidFill>
                <a:srgbClr val="4242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752299" algn="l"/>
                <a:tab pos="1005671" algn="l"/>
                <a:tab pos="1005671" algn="l"/>
                <a:tab pos="1276900" algn="l"/>
                <a:tab pos="1276900" algn="l"/>
              </a:tabLst>
            </a:pPr>
            <a:r>
              <a:rPr lang="en-US" dirty="0"/>
              <a:t>Secondary structure</a:t>
            </a:r>
          </a:p>
          <a:p>
            <a:pPr lvl="1">
              <a:tabLst>
                <a:tab pos="752299" algn="l"/>
                <a:tab pos="1005671" algn="l"/>
                <a:tab pos="1005671" algn="l"/>
                <a:tab pos="1276900" algn="l"/>
                <a:tab pos="1276900" algn="l"/>
              </a:tabLst>
            </a:pPr>
            <a:r>
              <a:rPr lang="en-US" dirty="0"/>
              <a:t>The polypeptide backbone can take on regular shapes that allow the backbone amides to hydrogen bond to one another.</a:t>
            </a:r>
          </a:p>
          <a:p>
            <a:pPr lvl="1">
              <a:tabLst>
                <a:tab pos="752299" algn="l"/>
                <a:tab pos="1005671" algn="l"/>
                <a:tab pos="1005671" algn="l"/>
                <a:tab pos="1276900" algn="l"/>
                <a:tab pos="1276900" algn="l"/>
              </a:tabLst>
            </a:pPr>
            <a:r>
              <a:rPr lang="en-US" dirty="0"/>
              <a:t>The primary forms of secondary structure include</a:t>
            </a:r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005671" algn="l"/>
                <a:tab pos="1276900" algn="l"/>
                <a:tab pos="1276900" algn="l"/>
              </a:tabLst>
            </a:pPr>
            <a:r>
              <a:rPr lang="en-US" dirty="0"/>
              <a:t>α-helix</a:t>
            </a:r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005671" algn="l"/>
                <a:tab pos="1276900" algn="l"/>
                <a:tab pos="1276900" algn="l"/>
              </a:tabLst>
            </a:pPr>
            <a:r>
              <a:rPr lang="en-US" dirty="0"/>
              <a:t>β-sheet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2575-329C-49E8-940B-20993DA9EE1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Examples of Amino Acids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914400" y="1600200"/>
            <a:ext cx="7772400" cy="487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           </a:t>
            </a:r>
            <a:r>
              <a:rPr lang="en-US" dirty="0" smtClean="0">
                <a:solidFill>
                  <a:schemeClr val="accent2"/>
                </a:solidFill>
              </a:rPr>
              <a:t>H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    +	    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H</a:t>
            </a:r>
            <a:r>
              <a:rPr lang="en-US" baseline="-25000" dirty="0" smtClean="0"/>
              <a:t>3</a:t>
            </a:r>
            <a:r>
              <a:rPr lang="en-US" dirty="0" smtClean="0"/>
              <a:t>N—C—COO−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    │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          H		</a:t>
            </a:r>
            <a:r>
              <a:rPr lang="en-US" dirty="0" err="1" smtClean="0">
                <a:solidFill>
                  <a:schemeClr val="accent2"/>
                </a:solidFill>
              </a:rPr>
              <a:t>glycine</a:t>
            </a: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         </a:t>
            </a:r>
            <a:r>
              <a:rPr lang="en-US" dirty="0" smtClean="0">
                <a:solidFill>
                  <a:schemeClr val="accent2"/>
                </a:solidFill>
              </a:rPr>
              <a:t> CH</a:t>
            </a:r>
            <a:r>
              <a:rPr lang="en-US" baseline="-25000" dirty="0" smtClean="0">
                <a:solidFill>
                  <a:schemeClr val="accent2"/>
                </a:solidFill>
              </a:rPr>
              <a:t>3</a:t>
            </a:r>
            <a:r>
              <a:rPr lang="en-US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   + 	    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H</a:t>
            </a:r>
            <a:r>
              <a:rPr lang="en-US" baseline="-25000" dirty="0" smtClean="0"/>
              <a:t>3</a:t>
            </a:r>
            <a:r>
              <a:rPr lang="en-US" dirty="0" smtClean="0"/>
              <a:t>N—C—COO−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    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          H		</a:t>
            </a:r>
            <a:r>
              <a:rPr lang="en-US" dirty="0" err="1" smtClean="0">
                <a:solidFill>
                  <a:schemeClr val="accent2"/>
                </a:solidFill>
              </a:rPr>
              <a:t>alanine</a:t>
            </a:r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5791200" y="1981200"/>
          <a:ext cx="22860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4" imgW="1771429" imgH="1257476" progId="PBrush">
                  <p:embed/>
                </p:oleObj>
              </mc:Choice>
              <mc:Fallback>
                <p:oleObj name="Bitmap Image" r:id="rId4" imgW="1771429" imgH="1257476" progId="PBrush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81200"/>
                        <a:ext cx="22860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"/>
          <p:cNvGraphicFramePr>
            <a:graphicFrameLocks noChangeAspect="1"/>
          </p:cNvGraphicFramePr>
          <p:nvPr/>
        </p:nvGraphicFramePr>
        <p:xfrm>
          <a:off x="5715000" y="3810000"/>
          <a:ext cx="2514600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6" imgW="2076740" imgH="1685714" progId="PBrush">
                  <p:embed/>
                </p:oleObj>
              </mc:Choice>
              <mc:Fallback>
                <p:oleObj name="Bitmap Image" r:id="rId6" imgW="2076740" imgH="1685714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10000"/>
                        <a:ext cx="2514600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76801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752299" algn="l"/>
              </a:tabLst>
            </a:pPr>
            <a:r>
              <a:rPr lang="en-US" dirty="0"/>
              <a:t>Secondary structure 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72D-3570-4BE2-82B8-7CA73D477977}" type="slidenum">
              <a:rPr lang="en-US"/>
              <a:pPr/>
              <a:t>30</a:t>
            </a:fld>
            <a:endParaRPr lang="en-US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406" y="1982391"/>
            <a:ext cx="4348758" cy="42695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7D7795">
                <a:alpha val="75000"/>
              </a:srgbClr>
            </a:outerShdw>
          </a:effectLst>
        </p:spPr>
      </p:pic>
      <p:sp>
        <p:nvSpPr>
          <p:cNvPr id="76804" name="Rectangle 4"/>
          <p:cNvSpPr>
            <a:spLocks/>
          </p:cNvSpPr>
          <p:nvPr/>
        </p:nvSpPr>
        <p:spPr bwMode="auto">
          <a:xfrm>
            <a:off x="4909096" y="4875610"/>
            <a:ext cx="7229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Grande" pitchFamily="1" charset="0"/>
                <a:cs typeface="Lucida Grande" pitchFamily="1" charset="0"/>
              </a:rPr>
              <a:t>α-Helix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78849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752299" algn="l"/>
              </a:tabLst>
            </a:pPr>
            <a:r>
              <a:rPr lang="en-US" dirty="0"/>
              <a:t>Secondary Structure  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5338-80F7-42D8-A28B-6F88C0195254}" type="slidenum">
              <a:rPr lang="en-US"/>
              <a:pPr/>
              <a:t>31</a:t>
            </a:fld>
            <a:endParaRPr lang="en-US"/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1288108" y="3464719"/>
            <a:ext cx="8127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Grande" pitchFamily="1" charset="0"/>
                <a:cs typeface="Lucida Grande" pitchFamily="1" charset="0"/>
              </a:rPr>
              <a:t>β-Sheet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/>
          <a:srcRect b="6747"/>
          <a:stretch>
            <a:fillRect/>
          </a:stretch>
        </p:blipFill>
        <p:spPr bwMode="auto">
          <a:xfrm>
            <a:off x="2768203" y="2053828"/>
            <a:ext cx="5608960" cy="4071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7D7795">
                <a:alpha val="7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Secondary Structure</a:t>
            </a:r>
          </a:p>
        </p:txBody>
      </p:sp>
      <p:sp>
        <p:nvSpPr>
          <p:cNvPr id="80897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752299" algn="l"/>
              </a:tabLst>
            </a:pPr>
            <a:r>
              <a:rPr lang="en-US" dirty="0"/>
              <a:t>Secondary Structure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B63C-FE2B-451E-ADD9-9CC67B3412F9}" type="slidenum">
              <a:rPr lang="en-US"/>
              <a:pPr/>
              <a:t>32</a:t>
            </a:fld>
            <a:endParaRPr lang="en-US"/>
          </a:p>
        </p:txBody>
      </p:sp>
      <p:sp>
        <p:nvSpPr>
          <p:cNvPr id="80899" name="Rectangle 3"/>
          <p:cNvSpPr>
            <a:spLocks/>
          </p:cNvSpPr>
          <p:nvPr/>
        </p:nvSpPr>
        <p:spPr bwMode="auto">
          <a:xfrm>
            <a:off x="3168923" y="1928813"/>
            <a:ext cx="2018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Grande" pitchFamily="1" charset="0"/>
                <a:cs typeface="Lucida Grande" pitchFamily="1" charset="0"/>
              </a:rPr>
              <a:t>Antiparallel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Grande" pitchFamily="1" charset="0"/>
                <a:cs typeface="Lucida Grande" pitchFamily="1" charset="0"/>
              </a:rPr>
              <a:t> β-Sheet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482453"/>
            <a:ext cx="7139285" cy="33932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7D7795">
                <a:alpha val="7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82945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752299" algn="l"/>
              </a:tabLst>
            </a:pPr>
            <a:r>
              <a:rPr lang="en-US" dirty="0"/>
              <a:t>Secondary Structure  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4147-F63D-4589-8DE9-12458732809D}" type="slidenum">
              <a:rPr lang="en-US"/>
              <a:pPr/>
              <a:t>33</a:t>
            </a:fld>
            <a:endParaRPr lang="en-US"/>
          </a:p>
        </p:txBody>
      </p:sp>
      <p:sp>
        <p:nvSpPr>
          <p:cNvPr id="82947" name="Rectangle 3"/>
          <p:cNvSpPr>
            <a:spLocks/>
          </p:cNvSpPr>
          <p:nvPr/>
        </p:nvSpPr>
        <p:spPr bwMode="auto">
          <a:xfrm>
            <a:off x="3571875" y="1848445"/>
            <a:ext cx="16462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Grande" pitchFamily="1" charset="0"/>
                <a:cs typeface="Lucida Grande" pitchFamily="1" charset="0"/>
              </a:rPr>
              <a:t>Parallel β-Sheet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 b="7721"/>
          <a:stretch>
            <a:fillRect/>
          </a:stretch>
        </p:blipFill>
        <p:spPr bwMode="auto">
          <a:xfrm>
            <a:off x="1578322" y="2326184"/>
            <a:ext cx="5986240" cy="37482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7D7795">
                <a:alpha val="7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534400" cy="5562600"/>
          </a:xfrm>
          <a:ln/>
        </p:spPr>
        <p:txBody>
          <a:bodyPr lIns="64291" tIns="32146" rIns="4417538" bIns="32146"/>
          <a:lstStyle/>
          <a:p>
            <a:pPr>
              <a:tabLst>
                <a:tab pos="752299" algn="l"/>
                <a:tab pos="1005671" algn="l"/>
                <a:tab pos="1005671" algn="l"/>
              </a:tabLst>
            </a:pPr>
            <a:r>
              <a:rPr lang="en-US" dirty="0"/>
              <a:t>Tertiary Structure</a:t>
            </a:r>
          </a:p>
          <a:p>
            <a:pPr lvl="1">
              <a:spcBef>
                <a:spcPts val="844"/>
              </a:spcBef>
              <a:tabLst>
                <a:tab pos="752299" algn="l"/>
                <a:tab pos="1005671" algn="l"/>
                <a:tab pos="1005671" algn="l"/>
              </a:tabLst>
            </a:pPr>
            <a:r>
              <a:rPr lang="en-US" dirty="0"/>
              <a:t>The different elements of secondary structure come together to create the overall 3-dimensional structure of the </a:t>
            </a:r>
            <a:r>
              <a:rPr lang="en-US" dirty="0" smtClean="0"/>
              <a:t>protein</a:t>
            </a:r>
            <a:endParaRPr lang="en-US" dirty="0"/>
          </a:p>
          <a:p>
            <a:pPr lvl="1">
              <a:spcBef>
                <a:spcPts val="844"/>
              </a:spcBef>
              <a:tabLst>
                <a:tab pos="752299" algn="l"/>
                <a:tab pos="1005671" algn="l"/>
                <a:tab pos="1005671" algn="l"/>
              </a:tabLst>
            </a:pPr>
            <a:r>
              <a:rPr lang="en-US" dirty="0"/>
              <a:t>The structure is stabilized primarily by </a:t>
            </a:r>
            <a:r>
              <a:rPr lang="en-US" dirty="0" smtClean="0"/>
              <a:t>side chain </a:t>
            </a:r>
            <a:r>
              <a:rPr lang="en-US" dirty="0"/>
              <a:t>interactions and is highly influenced by the amino acid sequence (primary structure).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C8F7-F807-4435-A4B8-CB22D3B6F5DC}" type="slidenum">
              <a:rPr lang="en-US"/>
              <a:pPr/>
              <a:t>34</a:t>
            </a:fld>
            <a:endParaRPr 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6061" y="1524000"/>
            <a:ext cx="4271739" cy="35182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7D7795">
                <a:alpha val="75000"/>
              </a:srgbClr>
            </a:outerShdw>
          </a:effectLst>
        </p:spPr>
      </p:pic>
      <p:sp>
        <p:nvSpPr>
          <p:cNvPr id="84996" name="Rectangle 4"/>
          <p:cNvSpPr>
            <a:spLocks/>
          </p:cNvSpPr>
          <p:nvPr/>
        </p:nvSpPr>
        <p:spPr bwMode="auto">
          <a:xfrm>
            <a:off x="5370984" y="5257800"/>
            <a:ext cx="24014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7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 </a:t>
            </a:r>
            <a:r>
              <a:rPr 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protein </a:t>
            </a:r>
            <a:r>
              <a:rPr lang="en-US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ubiquitin</a:t>
            </a:r>
            <a:endParaRPr lang="en-US" sz="17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562600"/>
          </a:xfrm>
          <a:ln/>
        </p:spPr>
        <p:txBody>
          <a:bodyPr lIns="64291" tIns="32146" rIns="4417538" bIns="32146">
            <a:normAutofit lnSpcReduction="10000"/>
          </a:bodyPr>
          <a:lstStyle/>
          <a:p>
            <a:pPr>
              <a:tabLst>
                <a:tab pos="752299" algn="l"/>
                <a:tab pos="1005671" algn="l"/>
                <a:tab pos="1005671" algn="l"/>
              </a:tabLst>
            </a:pPr>
            <a:r>
              <a:rPr lang="en-US" dirty="0"/>
              <a:t>Tertiary Structure</a:t>
            </a:r>
          </a:p>
          <a:p>
            <a:pPr lvl="1">
              <a:spcBef>
                <a:spcPts val="844"/>
              </a:spcBef>
              <a:tabLst>
                <a:tab pos="752299" algn="l"/>
                <a:tab pos="1005671" algn="l"/>
                <a:tab pos="1005671" algn="l"/>
              </a:tabLst>
            </a:pPr>
            <a:r>
              <a:rPr lang="en-US" dirty="0"/>
              <a:t>This is usually the </a:t>
            </a:r>
            <a:r>
              <a:rPr lang="en-US" b="1" dirty="0"/>
              <a:t>native</a:t>
            </a:r>
            <a:r>
              <a:rPr lang="en-US" dirty="0"/>
              <a:t>, or biologically active, form of the protein.</a:t>
            </a:r>
          </a:p>
          <a:p>
            <a:pPr lvl="1">
              <a:spcBef>
                <a:spcPts val="844"/>
              </a:spcBef>
              <a:tabLst>
                <a:tab pos="752299" algn="l"/>
                <a:tab pos="1005671" algn="l"/>
                <a:tab pos="1005671" algn="l"/>
              </a:tabLst>
            </a:pPr>
            <a:r>
              <a:rPr lang="en-US" dirty="0"/>
              <a:t>When placed in water, the polypeptide folds to maximize the number of </a:t>
            </a:r>
            <a:r>
              <a:rPr lang="en-US" dirty="0" err="1"/>
              <a:t>nonpolar</a:t>
            </a:r>
            <a:r>
              <a:rPr lang="en-US" dirty="0"/>
              <a:t> (hydrophobic) residues that are buried on the inside away from exposure to water.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8116-F7BB-4421-8634-5B8BD7DA3552}" type="slidenum">
              <a:rPr lang="en-US"/>
              <a:pPr/>
              <a:t>35</a:t>
            </a:fld>
            <a:endParaRPr lang="en-US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165" y="1669852"/>
            <a:ext cx="4271739" cy="35182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7D7795">
                <a:alpha val="75000"/>
              </a:srgbClr>
            </a:outerShdw>
          </a:effectLst>
        </p:spPr>
      </p:pic>
      <p:sp>
        <p:nvSpPr>
          <p:cNvPr id="86020" name="Rectangle 4"/>
          <p:cNvSpPr>
            <a:spLocks/>
          </p:cNvSpPr>
          <p:nvPr/>
        </p:nvSpPr>
        <p:spPr bwMode="auto">
          <a:xfrm>
            <a:off x="5142384" y="5286375"/>
            <a:ext cx="1106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7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 protein</a:t>
            </a:r>
            <a:br>
              <a:rPr lang="en-US" sz="17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en-US" sz="17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ubiquitin</a:t>
            </a:r>
            <a:endParaRPr lang="en-US" sz="17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392906" y="1366242"/>
            <a:ext cx="8358188" cy="4893469"/>
          </a:xfrm>
          <a:ln/>
        </p:spPr>
        <p:txBody>
          <a:bodyPr lIns="64291" tIns="32146" rIns="64291" bIns="32146"/>
          <a:lstStyle/>
          <a:p>
            <a:pPr>
              <a:tabLst>
                <a:tab pos="752299" algn="l"/>
              </a:tabLst>
            </a:pPr>
            <a:r>
              <a:rPr lang="en-US" dirty="0"/>
              <a:t>Tertiary Structure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C6E6-6044-4A63-BD57-16D44A85ED03}" type="slidenum">
              <a:rPr lang="en-US"/>
              <a:pPr/>
              <a:t>36</a:t>
            </a:fld>
            <a:endParaRPr lang="en-US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165" y="1669852"/>
            <a:ext cx="4271739" cy="35182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7D7795">
                <a:alpha val="75000"/>
              </a:srgbClr>
            </a:outerShdw>
          </a:effectLst>
        </p:spPr>
      </p:pic>
      <p:sp>
        <p:nvSpPr>
          <p:cNvPr id="87044" name="Rectangle 4"/>
          <p:cNvSpPr>
            <a:spLocks/>
          </p:cNvSpPr>
          <p:nvPr/>
        </p:nvSpPr>
        <p:spPr bwMode="auto">
          <a:xfrm>
            <a:off x="5142384" y="5286375"/>
            <a:ext cx="1106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17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 protein</a:t>
            </a:r>
            <a:br>
              <a:rPr lang="en-US" sz="17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en-US" sz="17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ubiquitin</a:t>
            </a:r>
            <a:endParaRPr lang="en-US" sz="17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7045" name="Rectangle 5"/>
          <p:cNvSpPr>
            <a:spLocks/>
          </p:cNvSpPr>
          <p:nvPr/>
        </p:nvSpPr>
        <p:spPr bwMode="auto">
          <a:xfrm>
            <a:off x="916410" y="3446859"/>
            <a:ext cx="3259336" cy="180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>
                <a:alpha val="62000"/>
              </a:schemeClr>
            </a:outerShdw>
          </a:effectLst>
        </p:spPr>
        <p:txBody>
          <a:bodyPr lIns="0" tIns="0" rIns="0" bIns="0"/>
          <a:lstStyle/>
          <a:p>
            <a:pPr>
              <a:tabLst>
                <a:tab pos="187517" algn="l"/>
                <a:tab pos="392892" algn="l"/>
                <a:tab pos="598268" algn="l"/>
                <a:tab pos="785785" algn="l"/>
                <a:tab pos="982231" algn="l"/>
                <a:tab pos="1169747" algn="l"/>
                <a:tab pos="1375123" algn="l"/>
                <a:tab pos="1562640" algn="l"/>
                <a:tab pos="1768015" algn="l"/>
                <a:tab pos="1955532" algn="l"/>
                <a:tab pos="2143049" algn="l"/>
                <a:tab pos="2339495" algn="l"/>
              </a:tabLst>
            </a:pPr>
            <a:r>
              <a:rPr lang="en-US" sz="2400" i="1" u="sng" dirty="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  <a:t>Explore the</a:t>
            </a:r>
            <a:br>
              <a:rPr lang="en-US" sz="2400" i="1" u="sng" dirty="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</a:br>
            <a:r>
              <a:rPr lang="en-US" sz="2400" i="1" u="sng" dirty="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  <a:t>tertiary structure</a:t>
            </a:r>
            <a:br>
              <a:rPr lang="en-US" sz="2400" i="1" u="sng" dirty="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</a:br>
            <a:r>
              <a:rPr lang="en-US" sz="2400" i="1" u="sng" dirty="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  <a:t>and the</a:t>
            </a:r>
            <a:br>
              <a:rPr lang="en-US" sz="2400" i="1" u="sng" dirty="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</a:br>
            <a:r>
              <a:rPr lang="en-US" sz="2400" i="1" u="sng" dirty="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  <a:t>secondary structure</a:t>
            </a:r>
            <a:br>
              <a:rPr lang="en-US" sz="2400" i="1" u="sng" dirty="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</a:br>
            <a:r>
              <a:rPr lang="en-US" sz="2400" i="1" u="sng" dirty="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  <a:t> of the protein </a:t>
            </a:r>
            <a:r>
              <a:rPr lang="en-US" sz="2400" i="1" u="sng" dirty="0" err="1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  <a:t>ubiqu</a:t>
            </a:r>
            <a:r>
              <a:rPr lang="en-US" sz="2400" i="1" u="sng" dirty="0" err="1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itin</a:t>
            </a:r>
            <a:endParaRPr lang="en-US" sz="2400" i="1" u="sng" dirty="0">
              <a:solidFill>
                <a:srgbClr val="1A007E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25963"/>
          </a:xfrm>
          <a:ln/>
        </p:spPr>
        <p:txBody>
          <a:bodyPr lIns="64291" tIns="32146" rIns="64291" bIns="32146">
            <a:normAutofit lnSpcReduction="10000"/>
          </a:bodyPr>
          <a:lstStyle/>
          <a:p>
            <a:pPr>
              <a:tabLst>
                <a:tab pos="752299" algn="l"/>
                <a:tab pos="1005671" algn="l"/>
                <a:tab pos="1276900" algn="l"/>
                <a:tab pos="1276900" algn="l"/>
                <a:tab pos="1276900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dirty="0"/>
              <a:t>Tertiary Structure</a:t>
            </a:r>
          </a:p>
          <a:p>
            <a:pPr lvl="1">
              <a:tabLst>
                <a:tab pos="752299" algn="l"/>
                <a:tab pos="1005671" algn="l"/>
                <a:tab pos="1276900" algn="l"/>
                <a:tab pos="1276900" algn="l"/>
                <a:tab pos="1276900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dirty="0"/>
              <a:t>The tertiary structure is stabilized by the same non-covalent interactions that we looked at in determining boiling points and </a:t>
            </a:r>
            <a:r>
              <a:rPr lang="en-US" dirty="0" err="1"/>
              <a:t>solubilites</a:t>
            </a:r>
            <a:endParaRPr lang="en-US" dirty="0"/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276900" algn="l"/>
                <a:tab pos="1276900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dirty="0"/>
              <a:t>Charge/Charge interactions (Salt bridges)</a:t>
            </a:r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276900" algn="l"/>
                <a:tab pos="1276900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dirty="0"/>
              <a:t>Ion/Dipole interactions</a:t>
            </a:r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276900" algn="l"/>
                <a:tab pos="1276900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dirty="0"/>
              <a:t>Dipole/Dipole interactions</a:t>
            </a:r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276900" algn="l"/>
                <a:tab pos="1276900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dirty="0"/>
              <a:t>Hydrogen bonding</a:t>
            </a:r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276900" algn="l"/>
                <a:tab pos="1276900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dirty="0"/>
              <a:t>Hydrophobic interactions (</a:t>
            </a:r>
            <a:r>
              <a:rPr lang="en-US" dirty="0" err="1"/>
              <a:t>nonpolor</a:t>
            </a:r>
            <a:r>
              <a:rPr lang="en-US" dirty="0"/>
              <a:t>/water)</a:t>
            </a:r>
          </a:p>
          <a:p>
            <a:pPr lvl="1">
              <a:tabLst>
                <a:tab pos="752299" algn="l"/>
                <a:tab pos="1005671" algn="l"/>
                <a:tab pos="1276900" algn="l"/>
                <a:tab pos="1276900" algn="l"/>
                <a:tab pos="1276900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dirty="0"/>
              <a:t>There is one covalent interactions that stabilizes the tertiary structure of some proteins.</a:t>
            </a:r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276900" algn="l"/>
                <a:tab pos="1276900" algn="l"/>
                <a:tab pos="1276900" algn="l"/>
                <a:tab pos="1276900" algn="l"/>
                <a:tab pos="1005671" algn="l"/>
                <a:tab pos="1276900" algn="l"/>
              </a:tabLst>
            </a:pPr>
            <a:r>
              <a:rPr lang="en-US" dirty="0" err="1"/>
              <a:t>Disufide</a:t>
            </a:r>
            <a:r>
              <a:rPr lang="en-US" dirty="0"/>
              <a:t> bond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B3B5-C8D0-4CD4-8CDD-9E6EDF20D9BF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3810000" cy="2743199"/>
          </a:xfrm>
          <a:ln/>
        </p:spPr>
        <p:txBody>
          <a:bodyPr lIns="64291" tIns="32146" rIns="64291" bIns="32146"/>
          <a:lstStyle/>
          <a:p>
            <a:pPr>
              <a:tabLst>
                <a:tab pos="752299" algn="l"/>
                <a:tab pos="1005671" algn="l"/>
              </a:tabLst>
            </a:pPr>
            <a:r>
              <a:rPr lang="en-US" dirty="0"/>
              <a:t>Tertiary Structure</a:t>
            </a:r>
          </a:p>
          <a:p>
            <a:pPr lvl="1">
              <a:tabLst>
                <a:tab pos="752299" algn="l"/>
                <a:tab pos="1005671" algn="l"/>
              </a:tabLst>
            </a:pPr>
            <a:r>
              <a:rPr lang="en-US" dirty="0"/>
              <a:t>The interactions that stabilize the tertiary structure.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78ED-802E-4E1B-91CA-C0B8014C9CAA}" type="slidenum">
              <a:rPr lang="en-US"/>
              <a:pPr/>
              <a:t>38</a:t>
            </a:fld>
            <a:endParaRPr lang="en-US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305" y="232172"/>
            <a:ext cx="4830961" cy="6393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rgbClr val="7D7795">
                <a:alpha val="7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pPr>
              <a:tabLst>
                <a:tab pos="669703" algn="l"/>
              </a:tabLst>
            </a:pPr>
            <a:r>
              <a:rPr lang="en-US" dirty="0"/>
              <a:t>Protein Structure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3686044" bIns="32146"/>
          <a:lstStyle/>
          <a:p>
            <a:pPr>
              <a:tabLst>
                <a:tab pos="752299" algn="l"/>
                <a:tab pos="1005671" algn="l"/>
                <a:tab pos="1276900" algn="l"/>
                <a:tab pos="1005671" algn="l"/>
              </a:tabLst>
            </a:pPr>
            <a:r>
              <a:rPr lang="en-US" dirty="0"/>
              <a:t>Quaternary Structure</a:t>
            </a:r>
          </a:p>
          <a:p>
            <a:pPr lvl="1">
              <a:tabLst>
                <a:tab pos="752299" algn="l"/>
                <a:tab pos="1005671" algn="l"/>
                <a:tab pos="1276900" algn="l"/>
                <a:tab pos="1005671" algn="l"/>
              </a:tabLst>
            </a:pPr>
            <a:r>
              <a:rPr lang="en-US" dirty="0"/>
              <a:t>Some proteins contain multiple polypeptides</a:t>
            </a:r>
          </a:p>
          <a:p>
            <a:pPr marL="642915" lvl="2">
              <a:buFont typeface="Lucida Grande" pitchFamily="1" charset="0"/>
              <a:buChar char="•"/>
              <a:tabLst>
                <a:tab pos="752299" algn="l"/>
                <a:tab pos="1005671" algn="l"/>
                <a:tab pos="1276900" algn="l"/>
                <a:tab pos="1005671" algn="l"/>
              </a:tabLst>
            </a:pPr>
            <a:r>
              <a:rPr lang="en-US" dirty="0"/>
              <a:t>Each peptide is called a subunit</a:t>
            </a:r>
          </a:p>
          <a:p>
            <a:pPr lvl="1">
              <a:tabLst>
                <a:tab pos="752299" algn="l"/>
                <a:tab pos="1005671" algn="l"/>
                <a:tab pos="1276900" algn="l"/>
                <a:tab pos="1005671" algn="l"/>
              </a:tabLst>
            </a:pPr>
            <a:r>
              <a:rPr lang="en-US" dirty="0"/>
              <a:t>The polypeptides are held together by the same types of interactions that stabilize the tertiary structure.</a:t>
            </a:r>
          </a:p>
          <a:p>
            <a:pPr>
              <a:spcBef>
                <a:spcPts val="8226"/>
              </a:spcBef>
              <a:tabLst>
                <a:tab pos="752299" algn="l"/>
                <a:tab pos="1005671" algn="l"/>
                <a:tab pos="1276900" algn="l"/>
                <a:tab pos="1005671" algn="l"/>
              </a:tabLst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F392-3D55-4E29-8CB2-F90F12C7F860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 w="381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Types of Amino Acids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1600200"/>
            <a:ext cx="42672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smtClean="0"/>
              <a:t>Amino acids are classified as</a:t>
            </a:r>
          </a:p>
          <a:p>
            <a:pPr eaLnBrk="1" hangingPunct="1">
              <a:spcAft>
                <a:spcPct val="10000"/>
              </a:spcAft>
            </a:pPr>
            <a:r>
              <a:rPr lang="en-US" smtClean="0">
                <a:solidFill>
                  <a:schemeClr val="accent2"/>
                </a:solidFill>
              </a:rPr>
              <a:t>Nonpolar</a:t>
            </a:r>
            <a:r>
              <a:rPr lang="en-US" smtClean="0"/>
              <a:t> (hydrophobic) with hydrocarbon side chains.</a:t>
            </a:r>
          </a:p>
          <a:p>
            <a:pPr eaLnBrk="1" hangingPunct="1">
              <a:spcAft>
                <a:spcPct val="10000"/>
              </a:spcAft>
            </a:pPr>
            <a:r>
              <a:rPr lang="en-US" smtClean="0">
                <a:solidFill>
                  <a:schemeClr val="accent2"/>
                </a:solidFill>
              </a:rPr>
              <a:t>Polar</a:t>
            </a:r>
            <a:r>
              <a:rPr lang="en-US" smtClean="0"/>
              <a:t> (hydrophilic) with polar or ionic side chains.</a:t>
            </a:r>
          </a:p>
          <a:p>
            <a:pPr eaLnBrk="1" hangingPunct="1">
              <a:spcAft>
                <a:spcPct val="10000"/>
              </a:spcAft>
            </a:pPr>
            <a:r>
              <a:rPr lang="en-US" smtClean="0">
                <a:solidFill>
                  <a:schemeClr val="accent2"/>
                </a:solidFill>
                <a:cs typeface="Arial" charset="0"/>
              </a:rPr>
              <a:t>Acidic</a:t>
            </a:r>
            <a:r>
              <a:rPr lang="en-US" smtClean="0">
                <a:cs typeface="Arial" charset="0"/>
              </a:rPr>
              <a:t> (hydrophilic) with acidic side chains.</a:t>
            </a:r>
          </a:p>
          <a:p>
            <a:pPr eaLnBrk="1" hangingPunct="1">
              <a:spcAft>
                <a:spcPct val="10000"/>
              </a:spcAft>
            </a:pPr>
            <a:r>
              <a:rPr lang="en-US" smtClean="0">
                <a:solidFill>
                  <a:schemeClr val="accent2"/>
                </a:solidFill>
                <a:cs typeface="Arial" charset="0"/>
              </a:rPr>
              <a:t>Basic</a:t>
            </a:r>
            <a:r>
              <a:rPr lang="en-US" smtClean="0">
                <a:cs typeface="Arial" charset="0"/>
              </a:rPr>
              <a:t> (hydrophilic) with </a:t>
            </a:r>
          </a:p>
          <a:p>
            <a:pPr eaLnBrk="1" hangingPunct="1">
              <a:spcAft>
                <a:spcPct val="10000"/>
              </a:spcAft>
              <a:buClr>
                <a:schemeClr val="bg2"/>
              </a:buClr>
              <a:buFontTx/>
              <a:buNone/>
            </a:pPr>
            <a:r>
              <a:rPr lang="en-US" smtClean="0">
                <a:cs typeface="Arial" charset="0"/>
              </a:rPr>
              <a:t> 	–NH</a:t>
            </a:r>
            <a:r>
              <a:rPr lang="en-US" baseline="-25000" smtClean="0">
                <a:cs typeface="Arial" charset="0"/>
              </a:rPr>
              <a:t>2</a:t>
            </a:r>
            <a:r>
              <a:rPr lang="en-US" smtClean="0">
                <a:cs typeface="Arial" charset="0"/>
              </a:rPr>
              <a:t> side chains.</a:t>
            </a:r>
          </a:p>
        </p:txBody>
      </p:sp>
      <p:pic>
        <p:nvPicPr>
          <p:cNvPr id="2970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6213" y="2114550"/>
            <a:ext cx="1570037" cy="1381125"/>
          </a:xfrm>
          <a:noFill/>
          <a:ln>
            <a:miter lim="800000"/>
            <a:headEnd/>
            <a:tailEnd/>
          </a:ln>
        </p:spPr>
      </p:pic>
      <p:pic>
        <p:nvPicPr>
          <p:cNvPr id="2970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24700" y="1738313"/>
            <a:ext cx="1497013" cy="1797050"/>
          </a:xfrm>
          <a:noFill/>
          <a:ln>
            <a:miter lim="800000"/>
            <a:headEnd/>
            <a:tailEnd/>
          </a:ln>
        </p:spPr>
      </p:pic>
      <p:pic>
        <p:nvPicPr>
          <p:cNvPr id="2970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191000"/>
            <a:ext cx="15986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552825"/>
            <a:ext cx="12906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17"/>
          <p:cNvSpPr txBox="1">
            <a:spLocks noChangeArrowheads="1"/>
          </p:cNvSpPr>
          <p:nvPr/>
        </p:nvSpPr>
        <p:spPr bwMode="auto">
          <a:xfrm>
            <a:off x="5181600" y="1724025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Nonpolar                                Polar</a:t>
            </a:r>
          </a:p>
        </p:txBody>
      </p:sp>
      <p:sp>
        <p:nvSpPr>
          <p:cNvPr id="29705" name="Text Box 20"/>
          <p:cNvSpPr txBox="1">
            <a:spLocks noChangeArrowheads="1"/>
          </p:cNvSpPr>
          <p:nvPr/>
        </p:nvSpPr>
        <p:spPr bwMode="auto">
          <a:xfrm>
            <a:off x="5257800" y="3810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Acidic</a:t>
            </a:r>
          </a:p>
        </p:txBody>
      </p:sp>
      <p:sp>
        <p:nvSpPr>
          <p:cNvPr id="29706" name="Text Box 21"/>
          <p:cNvSpPr txBox="1">
            <a:spLocks noChangeArrowheads="1"/>
          </p:cNvSpPr>
          <p:nvPr/>
        </p:nvSpPr>
        <p:spPr bwMode="auto">
          <a:xfrm>
            <a:off x="8153400" y="385762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Basic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600200"/>
            <a:ext cx="7772400" cy="4530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b="1" smtClean="0"/>
              <a:t>Protein Structure: Primary and Secondary Levels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657600" y="3276600"/>
          <a:ext cx="23717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Bitmap Image" r:id="rId4" imgW="2371429" imgH="1933333" progId="PBrush">
                  <p:embed/>
                </p:oleObj>
              </mc:Choice>
              <mc:Fallback>
                <p:oleObj name="Bitmap Image" r:id="rId4" imgW="2371429" imgH="193333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76600"/>
                        <a:ext cx="237172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742" y="228600"/>
            <a:ext cx="6738258" cy="83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mtClean="0"/>
              <a:t>Primary Structure of Proteins</a:t>
            </a:r>
          </a:p>
        </p:txBody>
      </p:sp>
      <p:pic>
        <p:nvPicPr>
          <p:cNvPr id="922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3647400" y="2023978"/>
            <a:ext cx="1895238" cy="120031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1600200"/>
            <a:ext cx="8153400" cy="5029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The </a:t>
            </a:r>
            <a:r>
              <a:rPr lang="en-US" smtClean="0">
                <a:solidFill>
                  <a:schemeClr val="accent2"/>
                </a:solidFill>
              </a:rPr>
              <a:t>primary structure</a:t>
            </a:r>
            <a:r>
              <a:rPr lang="en-US" smtClean="0"/>
              <a:t> of a protein is</a:t>
            </a:r>
          </a:p>
          <a:p>
            <a:pPr eaLnBrk="1" hangingPunct="1"/>
            <a:r>
              <a:rPr lang="en-US" smtClean="0"/>
              <a:t>The particular sequence of amino acids.</a:t>
            </a:r>
          </a:p>
          <a:p>
            <a:pPr eaLnBrk="1" hangingPunct="1"/>
            <a:r>
              <a:rPr lang="en-US" smtClean="0"/>
              <a:t>The backbone of a peptide chain or protein.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921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657600"/>
          <a:ext cx="58293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Struct" r:id="rId5" imgW="3819600" imgH="1487520" progId="">
                  <p:embed/>
                </p:oleObj>
              </mc:Choice>
              <mc:Fallback>
                <p:oleObj name="Struct" r:id="rId5" imgW="3819600" imgH="148752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7600"/>
                        <a:ext cx="5829300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209800" y="6019800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Ala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─</a:t>
            </a:r>
            <a:r>
              <a:rPr lang="en-US" sz="2400">
                <a:solidFill>
                  <a:schemeClr val="accent2"/>
                </a:solidFill>
              </a:rPr>
              <a:t>Leu</a:t>
            </a:r>
            <a:r>
              <a:rPr lang="en-US">
                <a:solidFill>
                  <a:schemeClr val="accent2"/>
                </a:solidFill>
              </a:rPr>
              <a:t>─</a:t>
            </a:r>
            <a:r>
              <a:rPr lang="en-US" sz="2400">
                <a:solidFill>
                  <a:schemeClr val="accent2"/>
                </a:solidFill>
              </a:rPr>
              <a:t>Cys</a:t>
            </a:r>
            <a:r>
              <a:rPr lang="en-US">
                <a:solidFill>
                  <a:schemeClr val="accent2"/>
                </a:solidFill>
              </a:rPr>
              <a:t>─</a:t>
            </a:r>
            <a:r>
              <a:rPr lang="en-US" sz="2400">
                <a:solidFill>
                  <a:schemeClr val="accent2"/>
                </a:solidFill>
              </a:rPr>
              <a:t>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6172200" cy="8651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Primary Structures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74713" y="1600200"/>
            <a:ext cx="7812087" cy="5029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The nonapeptides oxytocin and vasopressin </a:t>
            </a:r>
          </a:p>
          <a:p>
            <a:pPr eaLnBrk="1" hangingPunct="1"/>
            <a:r>
              <a:rPr lang="en-US" smtClean="0"/>
              <a:t>Have similar primary structures.</a:t>
            </a:r>
          </a:p>
          <a:p>
            <a:pPr eaLnBrk="1" hangingPunct="1"/>
            <a:r>
              <a:rPr lang="en-US" smtClean="0"/>
              <a:t>Differ only in the amino acids at positions 3 and 8.</a:t>
            </a:r>
          </a:p>
        </p:txBody>
      </p:sp>
      <p:pic>
        <p:nvPicPr>
          <p:cNvPr id="52228" name="Picture 4" descr="tlc1f2004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8000"/>
            <a:ext cx="58674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1"/>
            <a:ext cx="6019800" cy="685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500" dirty="0" smtClean="0"/>
              <a:t>Primary Structure of Insulin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90600" y="1717675"/>
            <a:ext cx="4267200" cy="4530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Insulin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smtClean="0"/>
              <a:t>Was the first protein to have its primary structure determined.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smtClean="0"/>
              <a:t>Has a primary structure of two polypeptide chains linked by disulfide bonds.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</a:pPr>
            <a:r>
              <a:rPr lang="en-US" smtClean="0"/>
              <a:t>Has a chain A with 21 amino acids and a chain B with 30 amino acids.</a:t>
            </a:r>
          </a:p>
          <a:p>
            <a:pPr eaLnBrk="1" hangingPunct="1"/>
            <a:endParaRPr lang="en-US" smtClean="0"/>
          </a:p>
          <a:p>
            <a:pPr eaLnBrk="1" hangingPunct="1">
              <a:buClr>
                <a:schemeClr val="bg2"/>
              </a:buClr>
              <a:buFontTx/>
              <a:buChar char="•"/>
            </a:pPr>
            <a:endParaRPr lang="en-US" smtClean="0"/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1000"/>
            <a:ext cx="2235200" cy="61722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 w="285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smtClean="0"/>
              <a:t>Secondary Structure – Alpha Helix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14400" y="1793875"/>
            <a:ext cx="7467600" cy="4530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The secondary structures of proteins indicate the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three-dimensional spatial arrangements of the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polypeptide chains.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mtClean="0"/>
              <a:t>An</a:t>
            </a:r>
            <a:r>
              <a:rPr lang="en-US" smtClean="0">
                <a:solidFill>
                  <a:schemeClr val="accent2"/>
                </a:solidFill>
              </a:rPr>
              <a:t> alpha helix</a:t>
            </a:r>
            <a:r>
              <a:rPr lang="en-US" smtClean="0"/>
              <a:t> has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mtClean="0">
                <a:cs typeface="Arial" charset="0"/>
              </a:rPr>
              <a:t>A coiled shape h</a:t>
            </a:r>
            <a:r>
              <a:rPr lang="en-US" smtClean="0"/>
              <a:t>eld in place by hydrogen bonds between the amide groups and the carbonyl groups </a:t>
            </a:r>
            <a:r>
              <a:rPr lang="en-US" smtClean="0">
                <a:cs typeface="Arial" charset="0"/>
              </a:rPr>
              <a:t>of the amino acids along the chain.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mtClean="0"/>
              <a:t>Hydrogen bonds between the H of a –N-H group and the O of C</a:t>
            </a:r>
            <a:r>
              <a:rPr lang="en-US" smtClean="0">
                <a:cs typeface="Arial" charset="0"/>
              </a:rPr>
              <a:t>=O of the fourth amino acid down the chain.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 w="285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smtClean="0"/>
              <a:t>Secondary Structure – Alpha Helix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57400" y="1752600"/>
          <a:ext cx="5256213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Bitmap Image" r:id="rId4" imgW="4629796" imgH="3847619" progId="PBrush">
                  <p:embed/>
                </p:oleObj>
              </mc:Choice>
              <mc:Fallback>
                <p:oleObj name="Bitmap Image" r:id="rId4" imgW="4629796" imgH="384761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5256213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7813"/>
            <a:ext cx="8305800" cy="712787"/>
          </a:xfrm>
          <a:solidFill>
            <a:srgbClr val="FFFFFF"/>
          </a:solidFill>
          <a:ln w="28575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500" dirty="0" smtClean="0"/>
              <a:t>Secondary Structure – Beta Pleated Sheet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14400" y="1828800"/>
            <a:ext cx="7315200" cy="464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Tx/>
              <a:buNone/>
            </a:pPr>
            <a:r>
              <a:rPr lang="en-US" smtClean="0"/>
              <a:t>A</a:t>
            </a:r>
            <a:r>
              <a:rPr lang="en-US" smtClean="0">
                <a:solidFill>
                  <a:schemeClr val="accent2"/>
                </a:solidFill>
              </a:rPr>
              <a:t> beta-pleated sheet </a:t>
            </a:r>
            <a:r>
              <a:rPr lang="en-US" smtClean="0"/>
              <a:t>is a secondary structure that</a:t>
            </a:r>
            <a:r>
              <a:rPr lang="en-US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smtClean="0"/>
              <a:t>Consists of polypeptide chains arranged side by side.</a:t>
            </a:r>
          </a:p>
          <a:p>
            <a:pPr eaLnBrk="1" hangingPunct="1"/>
            <a:r>
              <a:rPr lang="en-US" smtClean="0"/>
              <a:t>Has hydrogen bonds between chains.</a:t>
            </a:r>
          </a:p>
          <a:p>
            <a:pPr eaLnBrk="1" hangingPunct="1"/>
            <a:r>
              <a:rPr lang="en-US" smtClean="0"/>
              <a:t>Has R groups above and below the sheet.</a:t>
            </a:r>
          </a:p>
          <a:p>
            <a:pPr eaLnBrk="1" hangingPunct="1"/>
            <a:r>
              <a:rPr lang="en-US" smtClean="0"/>
              <a:t>Is typical of fibrous proteins such as silk.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467600" cy="788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500" dirty="0" smtClean="0"/>
              <a:t>Secondary Structure: </a:t>
            </a:r>
            <a:r>
              <a:rPr lang="el-GR" sz="3500" dirty="0" smtClean="0">
                <a:cs typeface="Times New Roman" pitchFamily="18" charset="0"/>
              </a:rPr>
              <a:t>β</a:t>
            </a:r>
            <a:r>
              <a:rPr lang="en-US" sz="3500" dirty="0" smtClean="0">
                <a:cs typeface="Times New Roman" pitchFamily="18" charset="0"/>
              </a:rPr>
              <a:t>-</a:t>
            </a:r>
            <a:r>
              <a:rPr lang="en-US" sz="3500" dirty="0" smtClean="0"/>
              <a:t>Pleated Sheet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362200" y="1765300"/>
          <a:ext cx="44958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Bitmap Image" r:id="rId4" imgW="4342857" imgH="3962953" progId="PBrush">
                  <p:embed/>
                </p:oleObj>
              </mc:Choice>
              <mc:Fallback>
                <p:oleObj name="Bitmap Image" r:id="rId4" imgW="4342857" imgH="3962953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65300"/>
                        <a:ext cx="4495800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506413"/>
            <a:ext cx="7772400" cy="788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mtClean="0"/>
              <a:t>Secondary Structure: Triple Helix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981200"/>
            <a:ext cx="4724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triple helix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dirty="0" smtClean="0"/>
              <a:t>Consists of three alpha helix chains woven together.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dirty="0" smtClean="0"/>
              <a:t>Contains large amounts </a:t>
            </a:r>
            <a:r>
              <a:rPr lang="en-US" dirty="0" err="1" smtClean="0"/>
              <a:t>glycine</a:t>
            </a:r>
            <a:r>
              <a:rPr lang="en-US" dirty="0" smtClean="0"/>
              <a:t>, </a:t>
            </a:r>
            <a:r>
              <a:rPr lang="en-US" dirty="0" err="1" smtClean="0"/>
              <a:t>proline</a:t>
            </a:r>
            <a:r>
              <a:rPr lang="en-US" dirty="0" smtClean="0"/>
              <a:t>, </a:t>
            </a:r>
            <a:r>
              <a:rPr lang="en-US" dirty="0" err="1" smtClean="0"/>
              <a:t>hydroxy</a:t>
            </a:r>
            <a:r>
              <a:rPr lang="en-US" dirty="0" smtClean="0"/>
              <a:t> </a:t>
            </a:r>
            <a:r>
              <a:rPr lang="en-US" dirty="0" err="1" smtClean="0"/>
              <a:t>proline</a:t>
            </a:r>
            <a:r>
              <a:rPr lang="en-US" dirty="0" smtClean="0"/>
              <a:t>, and </a:t>
            </a:r>
            <a:r>
              <a:rPr lang="en-US" dirty="0" err="1" smtClean="0"/>
              <a:t>hydroxylysine</a:t>
            </a:r>
            <a:r>
              <a:rPr lang="en-US" dirty="0" smtClean="0"/>
              <a:t> that contain  –OH groups for hydrogen bonding.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dirty="0" smtClean="0"/>
              <a:t>Is found in collagen, connective tissue, skin, tendons, and cartilage.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133600"/>
            <a:ext cx="1084263" cy="2686050"/>
          </a:xfrm>
          <a:noFill/>
          <a:ln>
            <a:miter lim="800000"/>
            <a:headEnd/>
            <a:tailEnd/>
          </a:ln>
        </p:spPr>
      </p:pic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5029200" y="4724400"/>
          <a:ext cx="38100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Bitmap Image" r:id="rId5" imgW="6504762" imgH="2228571" progId="PBrush">
                  <p:embed/>
                </p:oleObj>
              </mc:Choice>
              <mc:Fallback>
                <p:oleObj name="Bitmap Image" r:id="rId5" imgW="6504762" imgH="2228571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24400"/>
                        <a:ext cx="3810000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600200"/>
            <a:ext cx="7772400" cy="4530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b="1" smtClean="0"/>
              <a:t>Protein Structure: Tertiary and Quaternary Levels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657600" y="3276600"/>
          <a:ext cx="23717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Bitmap Image" r:id="rId4" imgW="2371429" imgH="1933333" progId="PBrush">
                  <p:embed/>
                </p:oleObj>
              </mc:Choice>
              <mc:Fallback>
                <p:oleObj name="Bitmap Image" r:id="rId4" imgW="2371429" imgH="193333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76600"/>
                        <a:ext cx="237172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Nonpolar Amino Acids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914400" y="1600200"/>
            <a:ext cx="7772400" cy="5029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 nonpolar amino acid has</a:t>
            </a:r>
          </a:p>
          <a:p>
            <a:pPr eaLnBrk="1" hangingPunct="1"/>
            <a:r>
              <a:rPr lang="en-US" smtClean="0"/>
              <a:t>An R group that is H, an alkyl group, or aromatic.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447800" y="2590800"/>
          <a:ext cx="6629400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4" imgW="5923810" imgH="3467584" progId="PBrush">
                  <p:embed/>
                </p:oleObj>
              </mc:Choice>
              <mc:Fallback>
                <p:oleObj name="Bitmap Image" r:id="rId4" imgW="5923810" imgH="3467584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90800"/>
                        <a:ext cx="6629400" cy="383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Tertiary Structure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1752600"/>
            <a:ext cx="76200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The </a:t>
            </a:r>
            <a:r>
              <a:rPr lang="en-US" smtClean="0">
                <a:solidFill>
                  <a:schemeClr val="accent2"/>
                </a:solidFill>
              </a:rPr>
              <a:t>tertiary structure </a:t>
            </a:r>
            <a:r>
              <a:rPr lang="en-US" smtClean="0"/>
              <a:t>of a protein</a:t>
            </a:r>
          </a:p>
          <a:p>
            <a:pPr eaLnBrk="1" hangingPunct="1"/>
            <a:r>
              <a:rPr lang="en-US" smtClean="0"/>
              <a:t>Gives a specific three dimensional shape to the polypeptide chain. </a:t>
            </a:r>
          </a:p>
          <a:p>
            <a:pPr eaLnBrk="1" hangingPunct="1"/>
            <a:r>
              <a:rPr lang="en-US" smtClean="0"/>
              <a:t>Involves interactions and cross links between different parts of the peptide chain.</a:t>
            </a:r>
          </a:p>
          <a:p>
            <a:pPr eaLnBrk="1" hangingPunct="1"/>
            <a:r>
              <a:rPr lang="en-US" smtClean="0"/>
              <a:t>Is stabilized by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mtClean="0"/>
              <a:t>		Hydrophobic and hydrophilic interactions. 	Salt bridges.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mtClean="0"/>
              <a:t>		Hydrogen bonds.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mtClean="0"/>
              <a:t>		Disulfide bonds.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54013"/>
            <a:ext cx="4648200" cy="7127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dirty="0" smtClean="0"/>
              <a:t>Tertiary Structure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2133600"/>
            <a:ext cx="3276600" cy="2057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The interactions of the R groups give a protein its  specific three-dimensional tertiary structure. </a:t>
            </a:r>
          </a:p>
        </p:txBody>
      </p:sp>
      <p:pic>
        <p:nvPicPr>
          <p:cNvPr id="60420" name="Picture 4" descr="tlc1f2009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149475"/>
            <a:ext cx="5334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5791200" y="4191000"/>
            <a:ext cx="685800" cy="0"/>
          </a:xfrm>
          <a:prstGeom prst="line">
            <a:avLst/>
          </a:prstGeom>
          <a:noFill/>
          <a:ln w="38100">
            <a:solidFill>
              <a:srgbClr val="99FF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5638800" y="4724400"/>
            <a:ext cx="685800" cy="0"/>
          </a:xfrm>
          <a:prstGeom prst="line">
            <a:avLst/>
          </a:prstGeom>
          <a:noFill/>
          <a:ln w="38100">
            <a:solidFill>
              <a:srgbClr val="99FF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4876800" cy="636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mtClean="0"/>
              <a:t>Tertiary Structure</a:t>
            </a: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1600200" y="1066800"/>
          <a:ext cx="6291943" cy="5447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Bitmap Image" r:id="rId4" imgW="4401164" imgH="3809524" progId="PBrush">
                  <p:embed/>
                </p:oleObj>
              </mc:Choice>
              <mc:Fallback>
                <p:oleObj name="Bitmap Image" r:id="rId4" imgW="4401164" imgH="3809524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66800"/>
                        <a:ext cx="6291943" cy="5447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600200" y="1809750"/>
            <a:ext cx="1143000" cy="212725"/>
          </a:xfrm>
          <a:prstGeom prst="rect">
            <a:avLst/>
          </a:prstGeom>
          <a:solidFill>
            <a:srgbClr val="FDDEBF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TABLE 19.5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Globular Proteins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90600" y="1752600"/>
            <a:ext cx="36576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Globular proteins</a:t>
            </a:r>
            <a:r>
              <a:rPr lang="en-US" smtClean="0"/>
              <a:t>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Have compact, spherical shapes.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Carry out synthesis, transport, and metabolism in the cells.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Such as myoglobin store and transport oxygen in muscle.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z="2000" b="1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4953000" y="2362200"/>
          <a:ext cx="363855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Bitmap Image" r:id="rId4" imgW="3638095" imgH="3924848" progId="PBrush">
                  <p:embed/>
                </p:oleObj>
              </mc:Choice>
              <mc:Fallback>
                <p:oleObj name="Bitmap Image" r:id="rId4" imgW="3638095" imgH="392484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62200"/>
                        <a:ext cx="3638550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8674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Myoglobin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Fibrous Proteins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66800" y="1676400"/>
            <a:ext cx="7391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Fibrous proteins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Consist of long, fiber-like shapes.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Such as alpha keratins make up hair, wool, skin, and nails.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Such as feathers contain beta keratins with large amounts of beta-pleated sheet structures.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61444" name="Picture 4" descr="tlc1f2011_a"/>
          <p:cNvPicPr>
            <a:picLocks noChangeAspect="1" noChangeArrowheads="1"/>
          </p:cNvPicPr>
          <p:nvPr/>
        </p:nvPicPr>
        <p:blipFill>
          <a:blip r:embed="rId3"/>
          <a:srcRect b="8226"/>
          <a:stretch>
            <a:fillRect/>
          </a:stretch>
        </p:blipFill>
        <p:spPr bwMode="auto">
          <a:xfrm>
            <a:off x="1752600" y="3938587"/>
            <a:ext cx="4419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19400" y="2743200"/>
            <a:ext cx="6324600" cy="8382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hlink"/>
                </a:solidFill>
              </a:rPr>
              <a:t>THE NUCLEIC ACIDS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Friedrich Miescher in 1869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Isolated </a:t>
            </a:r>
            <a:r>
              <a:rPr lang="en-GB" dirty="0"/>
              <a:t>what he called </a:t>
            </a:r>
            <a:r>
              <a:rPr lang="en-GB" b="1" dirty="0" err="1">
                <a:solidFill>
                  <a:srgbClr val="FF0000"/>
                </a:solidFill>
              </a:rPr>
              <a:t>nuclein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from the nuclei of pus cells</a:t>
            </a:r>
          </a:p>
          <a:p>
            <a:r>
              <a:rPr lang="en-GB" dirty="0" err="1"/>
              <a:t>Nuclein</a:t>
            </a:r>
            <a:r>
              <a:rPr lang="en-GB" dirty="0"/>
              <a:t> was shown to have acidic properties, hence it became called </a:t>
            </a:r>
            <a:r>
              <a:rPr lang="en-GB" b="1" dirty="0">
                <a:solidFill>
                  <a:srgbClr val="FF0000"/>
                </a:solidFill>
              </a:rPr>
              <a:t>nucleic acid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Two types of nucleic acid are found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Deoxyribonucleic acid (DNA)</a:t>
            </a:r>
          </a:p>
          <a:p>
            <a:r>
              <a:rPr lang="en-GB"/>
              <a:t>Ribonucleic acid (RNA)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/>
              <a:t>The distribution of nucleic acids in the eukaryotic cell</a:t>
            </a:r>
            <a:r>
              <a:rPr lang="en-GB" b="1">
                <a:latin typeface="Arial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3276600"/>
          </a:xfrm>
        </p:spPr>
        <p:txBody>
          <a:bodyPr/>
          <a:lstStyle/>
          <a:p>
            <a:pPr marL="388938" indent="-388938"/>
            <a:r>
              <a:rPr lang="en-GB" dirty="0"/>
              <a:t>DNA is found in the nucleus </a:t>
            </a:r>
          </a:p>
          <a:p>
            <a:pPr marL="579438" lvl="1" indent="0">
              <a:buFont typeface="Wingdings" pitchFamily="2" charset="2"/>
              <a:buNone/>
            </a:pPr>
            <a:r>
              <a:rPr lang="en-GB" dirty="0"/>
              <a:t>with small amounts in mitochondria and chloroplasts</a:t>
            </a:r>
          </a:p>
          <a:p>
            <a:pPr marL="388938" indent="-388938"/>
            <a:r>
              <a:rPr lang="en-GB" dirty="0"/>
              <a:t>RNA is found throughout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0080"/>
                </a:solidFill>
              </a:rPr>
              <a:t>NUCLEIC ACID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Nucleic acids are </a:t>
            </a:r>
            <a:r>
              <a:rPr lang="en-GB" b="1">
                <a:solidFill>
                  <a:srgbClr val="FF0000"/>
                </a:solidFill>
              </a:rPr>
              <a:t>polynucleotides</a:t>
            </a:r>
          </a:p>
          <a:p>
            <a:r>
              <a:rPr lang="en-GB"/>
              <a:t>Their building blocks are </a:t>
            </a:r>
            <a:r>
              <a:rPr lang="en-GB" b="1">
                <a:solidFill>
                  <a:srgbClr val="FF0000"/>
                </a:solidFill>
              </a:rPr>
              <a:t>nucleotides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Polar Amino Acids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914400" y="1600200"/>
            <a:ext cx="7772400" cy="4530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 polar amino acid has</a:t>
            </a:r>
          </a:p>
          <a:p>
            <a:pPr eaLnBrk="1" hangingPunct="1"/>
            <a:r>
              <a:rPr lang="en-US" smtClean="0"/>
              <a:t>An R group that is an alcohol, thiol, or amide.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76086" y="2819400"/>
          <a:ext cx="7634514" cy="269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4" imgW="6609524" imgH="2172003" progId="PBrush">
                  <p:embed/>
                </p:oleObj>
              </mc:Choice>
              <mc:Fallback>
                <p:oleObj name="Bitmap Image" r:id="rId4" imgW="6609524" imgH="217200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086" y="2819400"/>
                        <a:ext cx="7634514" cy="2696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4275138" y="4079875"/>
            <a:ext cx="2462212" cy="13938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NUCLEOTIDE STRUCTURE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966788" y="2070100"/>
            <a:ext cx="3165475" cy="3449638"/>
            <a:chOff x="609" y="1304"/>
            <a:chExt cx="1994" cy="2173"/>
          </a:xfrm>
        </p:grpSpPr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1244" y="1561"/>
              <a:ext cx="1359" cy="19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609" y="1304"/>
              <a:ext cx="118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</a:rPr>
                <a:t>PHOSPATE</a:t>
              </a:r>
              <a:endParaRPr lang="en-GB" b="1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111500" y="2070100"/>
            <a:ext cx="1752600" cy="3403600"/>
            <a:chOff x="1960" y="1304"/>
            <a:chExt cx="1104" cy="2144"/>
          </a:xfrm>
        </p:grpSpPr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2557" y="2130"/>
              <a:ext cx="116" cy="1318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1960" y="1304"/>
              <a:ext cx="1104" cy="8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rgbClr val="800000"/>
                  </a:solidFill>
                </a:rPr>
                <a:t>SUGAR</a:t>
              </a:r>
            </a:p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800000"/>
                  </a:solidFill>
                </a:rPr>
                <a:t>Ribose or Deoxyribose</a:t>
              </a:r>
              <a:endParaRPr lang="en-GB"/>
            </a:p>
          </p:txBody>
        </p:sp>
      </p:grp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819400" y="5562600"/>
            <a:ext cx="2928938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FF"/>
                </a:solidFill>
              </a:rPr>
              <a:t>NUCLEOTIDE</a:t>
            </a:r>
            <a:endParaRPr lang="en-GB" b="1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319838" y="4678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8239" name="Group 47"/>
          <p:cNvGraphicFramePr>
            <a:graphicFrameLocks noGrp="1"/>
          </p:cNvGraphicFramePr>
          <p:nvPr/>
        </p:nvGraphicFramePr>
        <p:xfrm>
          <a:off x="5145088" y="2071688"/>
          <a:ext cx="3660775" cy="2063750"/>
        </p:xfrm>
        <a:graphic>
          <a:graphicData uri="http://schemas.openxmlformats.org/drawingml/2006/table">
            <a:tbl>
              <a:tblPr/>
              <a:tblGrid>
                <a:gridCol w="1512887"/>
                <a:gridCol w="2147888"/>
              </a:tblGrid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" charset="0"/>
                        </a:rPr>
                        <a:t>BASE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PURINES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PYRIMIDINES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Adenine (A)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Guanine(G)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Cytocine (C)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Thymine (T)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Uracil (U)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5438775" y="17891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Ribose is a pentose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106863" y="2097088"/>
            <a:ext cx="51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495550" y="2055813"/>
            <a:ext cx="3378200" cy="3433762"/>
            <a:chOff x="1351" y="1074"/>
            <a:chExt cx="2128" cy="216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51" y="1074"/>
              <a:ext cx="2128" cy="2163"/>
              <a:chOff x="2160" y="11248"/>
              <a:chExt cx="3480" cy="3280"/>
            </a:xfrm>
          </p:grpSpPr>
          <p:sp>
            <p:nvSpPr>
              <p:cNvPr id="9221" name="AutoShape 5"/>
              <p:cNvSpPr>
                <a:spLocks noChangeArrowheads="1"/>
              </p:cNvSpPr>
              <p:nvPr/>
            </p:nvSpPr>
            <p:spPr bwMode="auto">
              <a:xfrm>
                <a:off x="2540" y="11988"/>
                <a:ext cx="2775" cy="2300"/>
              </a:xfrm>
              <a:prstGeom prst="pentagon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222" name="Text Box 6"/>
              <p:cNvSpPr txBox="1">
                <a:spLocks noChangeArrowheads="1"/>
              </p:cNvSpPr>
              <p:nvPr/>
            </p:nvSpPr>
            <p:spPr bwMode="auto">
              <a:xfrm>
                <a:off x="4960" y="12588"/>
                <a:ext cx="680" cy="4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>
                    <a:latin typeface="Arial" charset="0"/>
                  </a:rPr>
                  <a:t>C</a:t>
                </a: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9223" name="Text Box 7"/>
              <p:cNvSpPr txBox="1">
                <a:spLocks noChangeArrowheads="1"/>
              </p:cNvSpPr>
              <p:nvPr/>
            </p:nvSpPr>
            <p:spPr bwMode="auto">
              <a:xfrm>
                <a:off x="2160" y="11248"/>
                <a:ext cx="760" cy="4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>
                    <a:latin typeface="Arial" charset="0"/>
                  </a:rPr>
                  <a:t>C</a:t>
                </a: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  <a:endParaRPr lang="en-US" sz="2000" b="1">
                  <a:latin typeface="Arial" charset="0"/>
                </a:endParaRPr>
              </a:p>
            </p:txBody>
          </p:sp>
          <p:sp>
            <p:nvSpPr>
              <p:cNvPr id="9224" name="Text Box 8"/>
              <p:cNvSpPr txBox="1">
                <a:spLocks noChangeArrowheads="1"/>
              </p:cNvSpPr>
              <p:nvPr/>
            </p:nvSpPr>
            <p:spPr bwMode="auto">
              <a:xfrm>
                <a:off x="2320" y="12688"/>
                <a:ext cx="740" cy="4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>
                    <a:latin typeface="Arial" charset="0"/>
                  </a:rPr>
                  <a:t>C</a:t>
                </a: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4</a:t>
                </a: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9225" name="Text Box 9"/>
              <p:cNvSpPr txBox="1">
                <a:spLocks noChangeArrowheads="1"/>
              </p:cNvSpPr>
              <p:nvPr/>
            </p:nvSpPr>
            <p:spPr bwMode="auto">
              <a:xfrm>
                <a:off x="2780" y="14068"/>
                <a:ext cx="720" cy="4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>
                    <a:latin typeface="Arial" charset="0"/>
                  </a:rPr>
                  <a:t>C</a:t>
                </a: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3</a:t>
                </a:r>
                <a:endParaRPr lang="en-US" sz="2000" b="1">
                  <a:latin typeface="Arial" charset="0"/>
                </a:endParaRPr>
              </a:p>
            </p:txBody>
          </p:sp>
          <p:sp>
            <p:nvSpPr>
              <p:cNvPr id="9226" name="Text Box 10"/>
              <p:cNvSpPr txBox="1">
                <a:spLocks noChangeArrowheads="1"/>
              </p:cNvSpPr>
              <p:nvPr/>
            </p:nvSpPr>
            <p:spPr bwMode="auto">
              <a:xfrm>
                <a:off x="4480" y="14068"/>
                <a:ext cx="700" cy="4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>
                    <a:latin typeface="Arial" charset="0"/>
                  </a:rPr>
                  <a:t>C</a:t>
                </a: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  <a:endParaRPr lang="en-US" sz="2000" b="1">
                  <a:latin typeface="Arial" charset="0"/>
                </a:endParaRPr>
              </a:p>
            </p:txBody>
          </p:sp>
          <p:sp>
            <p:nvSpPr>
              <p:cNvPr id="9227" name="Text Box 11"/>
              <p:cNvSpPr txBox="1">
                <a:spLocks noChangeArrowheads="1"/>
              </p:cNvSpPr>
              <p:nvPr/>
            </p:nvSpPr>
            <p:spPr bwMode="auto">
              <a:xfrm>
                <a:off x="3600" y="11760"/>
                <a:ext cx="640" cy="4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762000" lvl="4"/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 flipV="1">
                <a:off x="2540" y="11640"/>
                <a:ext cx="0" cy="10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2301" y="146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>
                  <a:latin typeface="Arial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762000" y="2008188"/>
            <a:ext cx="7618413" cy="4754562"/>
            <a:chOff x="480" y="602"/>
            <a:chExt cx="4799" cy="2995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885" y="621"/>
              <a:ext cx="1317" cy="3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/>
                <a:t>RIBOSE</a:t>
              </a:r>
              <a:endParaRPr lang="en-US" sz="2000" b="1"/>
            </a:p>
          </p:txBody>
        </p:sp>
        <p:sp>
          <p:nvSpPr>
            <p:cNvPr id="10288" name="Text Box 48"/>
            <p:cNvSpPr txBox="1">
              <a:spLocks noChangeArrowheads="1"/>
            </p:cNvSpPr>
            <p:nvPr/>
          </p:nvSpPr>
          <p:spPr bwMode="auto">
            <a:xfrm>
              <a:off x="3314" y="602"/>
              <a:ext cx="1614" cy="30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/>
                <a:t>DEOXYRIBOSE</a:t>
              </a:r>
              <a:endParaRPr lang="en-US" sz="2000" b="1"/>
            </a:p>
          </p:txBody>
        </p:sp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480" y="1166"/>
              <a:ext cx="2174" cy="2412"/>
              <a:chOff x="441" y="1257"/>
              <a:chExt cx="2174" cy="2412"/>
            </a:xfrm>
          </p:grpSpPr>
          <p:sp>
            <p:nvSpPr>
              <p:cNvPr id="10293" name="Text Box 53"/>
              <p:cNvSpPr txBox="1">
                <a:spLocks noChangeArrowheads="1"/>
              </p:cNvSpPr>
              <p:nvPr/>
            </p:nvSpPr>
            <p:spPr bwMode="auto">
              <a:xfrm>
                <a:off x="557" y="1257"/>
                <a:ext cx="73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>
                    <a:latin typeface="Arial" charset="0"/>
                  </a:rPr>
                  <a:t>CH</a:t>
                </a:r>
                <a:r>
                  <a:rPr lang="en-US" sz="2000" b="1" baseline="-25000">
                    <a:latin typeface="Arial" charset="0"/>
                  </a:rPr>
                  <a:t>2</a:t>
                </a:r>
                <a:r>
                  <a:rPr lang="en-US" sz="2000" b="1">
                    <a:latin typeface="Arial" charset="0"/>
                  </a:rPr>
                  <a:t>OH</a:t>
                </a:r>
              </a:p>
            </p:txBody>
          </p:sp>
          <p:grpSp>
            <p:nvGrpSpPr>
              <p:cNvPr id="4" name="Group 76"/>
              <p:cNvGrpSpPr>
                <a:grpSpLocks/>
              </p:cNvGrpSpPr>
              <p:nvPr/>
            </p:nvGrpSpPr>
            <p:grpSpPr bwMode="auto">
              <a:xfrm>
                <a:off x="441" y="1344"/>
                <a:ext cx="2174" cy="2325"/>
                <a:chOff x="480" y="1314"/>
                <a:chExt cx="2174" cy="2325"/>
              </a:xfrm>
            </p:grpSpPr>
            <p:sp>
              <p:nvSpPr>
                <p:cNvPr id="1025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013" y="2644"/>
                  <a:ext cx="0" cy="6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5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916" y="2658"/>
                  <a:ext cx="0" cy="6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9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863" y="2432"/>
                  <a:ext cx="335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H</a:t>
                  </a:r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10249" name="AutoShape 9"/>
                <p:cNvSpPr>
                  <a:spLocks noChangeArrowheads="1"/>
                </p:cNvSpPr>
                <p:nvPr/>
              </p:nvSpPr>
              <p:spPr bwMode="auto">
                <a:xfrm>
                  <a:off x="678" y="1434"/>
                  <a:ext cx="1609" cy="1569"/>
                </a:xfrm>
                <a:prstGeom prst="pentagon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190" y="1314"/>
                  <a:ext cx="452" cy="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auto">
                <a:xfrm>
                  <a:off x="2290" y="1538"/>
                  <a:ext cx="0" cy="94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04" y="1467"/>
                  <a:ext cx="0" cy="9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6" y="1911"/>
                  <a:ext cx="429" cy="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1026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712" y="2866"/>
                  <a:ext cx="406" cy="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1026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26" y="3312"/>
                  <a:ext cx="4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latin typeface="Arial" charset="0"/>
                    </a:rPr>
                    <a:t>OH</a:t>
                  </a:r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1026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842" y="3312"/>
                  <a:ext cx="4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1026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116" y="1870"/>
                  <a:ext cx="394" cy="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1029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298" y="1329"/>
                  <a:ext cx="406" cy="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102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80" y="2426"/>
                  <a:ext cx="335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 b="1">
                      <a:latin typeface="Arial" charset="0"/>
                    </a:rPr>
                    <a:t>H</a:t>
                  </a:r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1029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02" y="2471"/>
                  <a:ext cx="4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latin typeface="Arial" charset="0"/>
                    </a:rPr>
                    <a:t>H</a:t>
                  </a:r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1029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725" y="2462"/>
                  <a:ext cx="335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 b="1">
                      <a:latin typeface="Arial" charset="0"/>
                    </a:rPr>
                    <a:t>H</a:t>
                  </a:r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1028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29" y="2859"/>
                  <a:ext cx="406" cy="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C</a:t>
                  </a:r>
                </a:p>
              </p:txBody>
            </p:sp>
          </p:grpSp>
        </p:grpSp>
        <p:grpSp>
          <p:nvGrpSpPr>
            <p:cNvPr id="5" name="Group 78"/>
            <p:cNvGrpSpPr>
              <a:grpSpLocks/>
            </p:cNvGrpSpPr>
            <p:nvPr/>
          </p:nvGrpSpPr>
          <p:grpSpPr bwMode="auto">
            <a:xfrm>
              <a:off x="3105" y="1185"/>
              <a:ext cx="2174" cy="2412"/>
              <a:chOff x="441" y="1257"/>
              <a:chExt cx="2174" cy="2412"/>
            </a:xfrm>
          </p:grpSpPr>
          <p:sp>
            <p:nvSpPr>
              <p:cNvPr id="10319" name="Text Box 79"/>
              <p:cNvSpPr txBox="1">
                <a:spLocks noChangeArrowheads="1"/>
              </p:cNvSpPr>
              <p:nvPr/>
            </p:nvSpPr>
            <p:spPr bwMode="auto">
              <a:xfrm>
                <a:off x="557" y="1257"/>
                <a:ext cx="73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b="1">
                    <a:latin typeface="Arial" charset="0"/>
                  </a:rPr>
                  <a:t>CH</a:t>
                </a:r>
                <a:r>
                  <a:rPr lang="en-US" sz="2000" b="1" baseline="-25000">
                    <a:latin typeface="Arial" charset="0"/>
                  </a:rPr>
                  <a:t>2</a:t>
                </a:r>
                <a:r>
                  <a:rPr lang="en-US" sz="2000" b="1">
                    <a:latin typeface="Arial" charset="0"/>
                  </a:rPr>
                  <a:t>OH</a:t>
                </a:r>
              </a:p>
            </p:txBody>
          </p:sp>
          <p:grpSp>
            <p:nvGrpSpPr>
              <p:cNvPr id="6" name="Group 80"/>
              <p:cNvGrpSpPr>
                <a:grpSpLocks/>
              </p:cNvGrpSpPr>
              <p:nvPr/>
            </p:nvGrpSpPr>
            <p:grpSpPr bwMode="auto">
              <a:xfrm>
                <a:off x="441" y="1344"/>
                <a:ext cx="2174" cy="2325"/>
                <a:chOff x="480" y="1314"/>
                <a:chExt cx="2174" cy="2325"/>
              </a:xfrm>
            </p:grpSpPr>
            <p:sp>
              <p:nvSpPr>
                <p:cNvPr id="1032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013" y="2644"/>
                  <a:ext cx="0" cy="6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2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916" y="2658"/>
                  <a:ext cx="0" cy="6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2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863" y="2432"/>
                  <a:ext cx="335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H</a:t>
                  </a:r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10324" name="AutoShape 84"/>
                <p:cNvSpPr>
                  <a:spLocks noChangeArrowheads="1"/>
                </p:cNvSpPr>
                <p:nvPr/>
              </p:nvSpPr>
              <p:spPr bwMode="auto">
                <a:xfrm>
                  <a:off x="678" y="1434"/>
                  <a:ext cx="1609" cy="1569"/>
                </a:xfrm>
                <a:prstGeom prst="pentagon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2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190" y="1314"/>
                  <a:ext cx="452" cy="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10326" name="Line 86"/>
                <p:cNvSpPr>
                  <a:spLocks noChangeShapeType="1"/>
                </p:cNvSpPr>
                <p:nvPr/>
              </p:nvSpPr>
              <p:spPr bwMode="auto">
                <a:xfrm>
                  <a:off x="2290" y="1538"/>
                  <a:ext cx="0" cy="94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27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704" y="1467"/>
                  <a:ext cx="0" cy="9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2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486" y="1911"/>
                  <a:ext cx="429" cy="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10329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712" y="2866"/>
                  <a:ext cx="406" cy="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10330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926" y="3312"/>
                  <a:ext cx="4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latin typeface="Arial" charset="0"/>
                    </a:rPr>
                    <a:t>OH</a:t>
                  </a:r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1033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842" y="3312"/>
                  <a:ext cx="4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latin typeface="Arial" charset="0"/>
                    </a:rPr>
                    <a:t>H</a:t>
                  </a:r>
                </a:p>
              </p:txBody>
            </p:sp>
            <p:sp>
              <p:nvSpPr>
                <p:cNvPr id="10332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116" y="1870"/>
                  <a:ext cx="394" cy="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C</a:t>
                  </a:r>
                </a:p>
              </p:txBody>
            </p:sp>
            <p:sp>
              <p:nvSpPr>
                <p:cNvPr id="10333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298" y="1329"/>
                  <a:ext cx="406" cy="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10334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480" y="2426"/>
                  <a:ext cx="335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 b="1">
                      <a:latin typeface="Arial" charset="0"/>
                    </a:rPr>
                    <a:t>H</a:t>
                  </a:r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10335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2202" y="2471"/>
                  <a:ext cx="4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latin typeface="Arial" charset="0"/>
                    </a:rPr>
                    <a:t>H</a:t>
                  </a:r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10336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725" y="2462"/>
                  <a:ext cx="335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/>
                  <a:r>
                    <a:rPr lang="en-US" sz="2000" b="1">
                      <a:latin typeface="Arial" charset="0"/>
                    </a:rPr>
                    <a:t>H</a:t>
                  </a:r>
                  <a:endParaRPr lang="en-US" sz="1400" b="1">
                    <a:latin typeface="Arial" charset="0"/>
                  </a:endParaRPr>
                </a:p>
              </p:txBody>
            </p:sp>
            <p:sp>
              <p:nvSpPr>
                <p:cNvPr id="1033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829" y="2859"/>
                  <a:ext cx="406" cy="31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>
                      <a:latin typeface="Arial" charset="0"/>
                    </a:rPr>
                    <a:t>C</a:t>
                  </a:r>
                </a:p>
              </p:txBody>
            </p:sp>
          </p:grpSp>
        </p:grpSp>
      </p:grpSp>
      <p:sp>
        <p:nvSpPr>
          <p:cNvPr id="10339" name="Rectangle 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Spot the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5897563" cy="1143000"/>
          </a:xfrm>
        </p:spPr>
        <p:txBody>
          <a:bodyPr/>
          <a:lstStyle/>
          <a:p>
            <a:r>
              <a:rPr lang="en-GB" sz="3200" b="1"/>
              <a:t>THE SUGAR-PHOSPHATE BACKBONE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5581650" cy="3886200"/>
          </a:xfrm>
        </p:spPr>
        <p:txBody>
          <a:bodyPr/>
          <a:lstStyle/>
          <a:p>
            <a:r>
              <a:rPr lang="en-GB"/>
              <a:t>The nucleotides are all orientated in the same direction</a:t>
            </a:r>
          </a:p>
          <a:p>
            <a:r>
              <a:rPr lang="en-GB"/>
              <a:t>The phosphate group joins the 3</a:t>
            </a:r>
            <a:r>
              <a:rPr lang="en-GB" baseline="30000"/>
              <a:t>rd</a:t>
            </a:r>
            <a:r>
              <a:rPr lang="en-GB"/>
              <a:t> Carbon of one sugar to the 5</a:t>
            </a:r>
            <a:r>
              <a:rPr lang="en-GB" baseline="30000"/>
              <a:t>th</a:t>
            </a:r>
            <a:r>
              <a:rPr lang="en-GB"/>
              <a:t> Carbon of the next in line.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16700" y="468313"/>
            <a:ext cx="1200150" cy="5883275"/>
            <a:chOff x="5060" y="2916"/>
            <a:chExt cx="1440" cy="862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060" y="2916"/>
              <a:ext cx="1420" cy="1120"/>
              <a:chOff x="5060" y="2916"/>
              <a:chExt cx="1420" cy="112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620" y="3156"/>
                <a:ext cx="860" cy="880"/>
                <a:chOff x="4360" y="1840"/>
                <a:chExt cx="860" cy="880"/>
              </a:xfrm>
            </p:grpSpPr>
            <p:sp>
              <p:nvSpPr>
                <p:cNvPr id="11271" name="AutoShape 7"/>
                <p:cNvSpPr>
                  <a:spLocks noChangeArrowheads="1"/>
                </p:cNvSpPr>
                <p:nvPr/>
              </p:nvSpPr>
              <p:spPr bwMode="auto">
                <a:xfrm>
                  <a:off x="4360" y="1980"/>
                  <a:ext cx="860" cy="740"/>
                </a:xfrm>
                <a:prstGeom prst="pentagon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72" name="Line 8"/>
                <p:cNvSpPr>
                  <a:spLocks noChangeShapeType="1"/>
                </p:cNvSpPr>
                <p:nvPr/>
              </p:nvSpPr>
              <p:spPr bwMode="auto">
                <a:xfrm>
                  <a:off x="4360" y="1840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1273" name="Text Box 9"/>
              <p:cNvSpPr txBox="1">
                <a:spLocks noChangeArrowheads="1"/>
              </p:cNvSpPr>
              <p:nvPr/>
            </p:nvSpPr>
            <p:spPr bwMode="auto">
              <a:xfrm>
                <a:off x="5060" y="2916"/>
                <a:ext cx="440" cy="48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 b="1">
                    <a:latin typeface="Arial" charset="0"/>
                  </a:rPr>
                  <a:t>P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1274" name="Line 10"/>
              <p:cNvSpPr>
                <a:spLocks noChangeShapeType="1"/>
              </p:cNvSpPr>
              <p:nvPr/>
            </p:nvSpPr>
            <p:spPr bwMode="auto">
              <a:xfrm>
                <a:off x="5420" y="3136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5060" y="4036"/>
              <a:ext cx="1420" cy="1500"/>
              <a:chOff x="5060" y="4036"/>
              <a:chExt cx="1420" cy="1500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5620" y="4656"/>
                <a:ext cx="860" cy="880"/>
                <a:chOff x="4360" y="1840"/>
                <a:chExt cx="860" cy="880"/>
              </a:xfrm>
            </p:grpSpPr>
            <p:sp>
              <p:nvSpPr>
                <p:cNvPr id="11277" name="AutoShape 13"/>
                <p:cNvSpPr>
                  <a:spLocks noChangeArrowheads="1"/>
                </p:cNvSpPr>
                <p:nvPr/>
              </p:nvSpPr>
              <p:spPr bwMode="auto">
                <a:xfrm>
                  <a:off x="4360" y="1980"/>
                  <a:ext cx="860" cy="740"/>
                </a:xfrm>
                <a:prstGeom prst="pentagon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78" name="Line 14"/>
                <p:cNvSpPr>
                  <a:spLocks noChangeShapeType="1"/>
                </p:cNvSpPr>
                <p:nvPr/>
              </p:nvSpPr>
              <p:spPr bwMode="auto">
                <a:xfrm>
                  <a:off x="4360" y="1840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1279" name="Text Box 15"/>
              <p:cNvSpPr txBox="1">
                <a:spLocks noChangeArrowheads="1"/>
              </p:cNvSpPr>
              <p:nvPr/>
            </p:nvSpPr>
            <p:spPr bwMode="auto">
              <a:xfrm>
                <a:off x="5060" y="4416"/>
                <a:ext cx="440" cy="48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 b="1">
                    <a:latin typeface="Arial" charset="0"/>
                  </a:rPr>
                  <a:t>P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1280" name="Line 16"/>
              <p:cNvSpPr>
                <a:spLocks noChangeShapeType="1"/>
              </p:cNvSpPr>
              <p:nvPr/>
            </p:nvSpPr>
            <p:spPr bwMode="auto">
              <a:xfrm>
                <a:off x="5420" y="4636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81" name="Line 17"/>
              <p:cNvSpPr>
                <a:spLocks noChangeShapeType="1"/>
              </p:cNvSpPr>
              <p:nvPr/>
            </p:nvSpPr>
            <p:spPr bwMode="auto">
              <a:xfrm flipV="1">
                <a:off x="5340" y="4036"/>
                <a:ext cx="460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5080" y="5556"/>
              <a:ext cx="1420" cy="1500"/>
              <a:chOff x="5080" y="5556"/>
              <a:chExt cx="1420" cy="1500"/>
            </a:xfrm>
          </p:grpSpPr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5640" y="6176"/>
                <a:ext cx="860" cy="880"/>
                <a:chOff x="4360" y="1840"/>
                <a:chExt cx="860" cy="880"/>
              </a:xfrm>
            </p:grpSpPr>
            <p:sp>
              <p:nvSpPr>
                <p:cNvPr id="11284" name="AutoShape 20"/>
                <p:cNvSpPr>
                  <a:spLocks noChangeArrowheads="1"/>
                </p:cNvSpPr>
                <p:nvPr/>
              </p:nvSpPr>
              <p:spPr bwMode="auto">
                <a:xfrm>
                  <a:off x="4360" y="1980"/>
                  <a:ext cx="860" cy="740"/>
                </a:xfrm>
                <a:prstGeom prst="pentagon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85" name="Line 21"/>
                <p:cNvSpPr>
                  <a:spLocks noChangeShapeType="1"/>
                </p:cNvSpPr>
                <p:nvPr/>
              </p:nvSpPr>
              <p:spPr bwMode="auto">
                <a:xfrm>
                  <a:off x="4360" y="1840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1286" name="Text Box 22"/>
              <p:cNvSpPr txBox="1">
                <a:spLocks noChangeArrowheads="1"/>
              </p:cNvSpPr>
              <p:nvPr/>
            </p:nvSpPr>
            <p:spPr bwMode="auto">
              <a:xfrm>
                <a:off x="5080" y="5936"/>
                <a:ext cx="440" cy="48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 b="1">
                    <a:latin typeface="Arial" charset="0"/>
                  </a:rPr>
                  <a:t>P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1287" name="Line 23"/>
              <p:cNvSpPr>
                <a:spLocks noChangeShapeType="1"/>
              </p:cNvSpPr>
              <p:nvPr/>
            </p:nvSpPr>
            <p:spPr bwMode="auto">
              <a:xfrm>
                <a:off x="5440" y="6156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88" name="Line 24"/>
              <p:cNvSpPr>
                <a:spLocks noChangeShapeType="1"/>
              </p:cNvSpPr>
              <p:nvPr/>
            </p:nvSpPr>
            <p:spPr bwMode="auto">
              <a:xfrm flipV="1">
                <a:off x="5360" y="5556"/>
                <a:ext cx="460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5080" y="7056"/>
              <a:ext cx="1420" cy="1500"/>
              <a:chOff x="5080" y="7056"/>
              <a:chExt cx="1420" cy="1500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640" y="7676"/>
                <a:ext cx="860" cy="880"/>
                <a:chOff x="4360" y="1840"/>
                <a:chExt cx="860" cy="880"/>
              </a:xfrm>
            </p:grpSpPr>
            <p:sp>
              <p:nvSpPr>
                <p:cNvPr id="11291" name="AutoShape 27"/>
                <p:cNvSpPr>
                  <a:spLocks noChangeArrowheads="1"/>
                </p:cNvSpPr>
                <p:nvPr/>
              </p:nvSpPr>
              <p:spPr bwMode="auto">
                <a:xfrm>
                  <a:off x="4360" y="1980"/>
                  <a:ext cx="860" cy="740"/>
                </a:xfrm>
                <a:prstGeom prst="pentagon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92" name="Line 28"/>
                <p:cNvSpPr>
                  <a:spLocks noChangeShapeType="1"/>
                </p:cNvSpPr>
                <p:nvPr/>
              </p:nvSpPr>
              <p:spPr bwMode="auto">
                <a:xfrm>
                  <a:off x="4360" y="1840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1293" name="Text Box 29"/>
              <p:cNvSpPr txBox="1">
                <a:spLocks noChangeArrowheads="1"/>
              </p:cNvSpPr>
              <p:nvPr/>
            </p:nvSpPr>
            <p:spPr bwMode="auto">
              <a:xfrm>
                <a:off x="5080" y="7436"/>
                <a:ext cx="440" cy="48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 b="1">
                    <a:latin typeface="Arial" charset="0"/>
                  </a:rPr>
                  <a:t>P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1294" name="Line 30"/>
              <p:cNvSpPr>
                <a:spLocks noChangeShapeType="1"/>
              </p:cNvSpPr>
              <p:nvPr/>
            </p:nvSpPr>
            <p:spPr bwMode="auto">
              <a:xfrm>
                <a:off x="5440" y="7656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95" name="Line 31"/>
              <p:cNvSpPr>
                <a:spLocks noChangeShapeType="1"/>
              </p:cNvSpPr>
              <p:nvPr/>
            </p:nvSpPr>
            <p:spPr bwMode="auto">
              <a:xfrm flipV="1">
                <a:off x="5360" y="7056"/>
                <a:ext cx="460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5080" y="8536"/>
              <a:ext cx="1420" cy="1500"/>
              <a:chOff x="5080" y="8536"/>
              <a:chExt cx="1420" cy="1500"/>
            </a:xfrm>
          </p:grpSpPr>
          <p:grpSp>
            <p:nvGrpSpPr>
              <p:cNvPr id="12" name="Group 33"/>
              <p:cNvGrpSpPr>
                <a:grpSpLocks/>
              </p:cNvGrpSpPr>
              <p:nvPr/>
            </p:nvGrpSpPr>
            <p:grpSpPr bwMode="auto">
              <a:xfrm>
                <a:off x="5640" y="9156"/>
                <a:ext cx="860" cy="880"/>
                <a:chOff x="4360" y="1840"/>
                <a:chExt cx="860" cy="880"/>
              </a:xfrm>
            </p:grpSpPr>
            <p:sp>
              <p:nvSpPr>
                <p:cNvPr id="11298" name="AutoShape 34"/>
                <p:cNvSpPr>
                  <a:spLocks noChangeArrowheads="1"/>
                </p:cNvSpPr>
                <p:nvPr/>
              </p:nvSpPr>
              <p:spPr bwMode="auto">
                <a:xfrm>
                  <a:off x="4360" y="1980"/>
                  <a:ext cx="860" cy="740"/>
                </a:xfrm>
                <a:prstGeom prst="pentagon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99" name="Line 35"/>
                <p:cNvSpPr>
                  <a:spLocks noChangeShapeType="1"/>
                </p:cNvSpPr>
                <p:nvPr/>
              </p:nvSpPr>
              <p:spPr bwMode="auto">
                <a:xfrm>
                  <a:off x="4360" y="1840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1300" name="Text Box 36"/>
              <p:cNvSpPr txBox="1">
                <a:spLocks noChangeArrowheads="1"/>
              </p:cNvSpPr>
              <p:nvPr/>
            </p:nvSpPr>
            <p:spPr bwMode="auto">
              <a:xfrm>
                <a:off x="5080" y="8916"/>
                <a:ext cx="440" cy="48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 b="1">
                    <a:latin typeface="Arial" charset="0"/>
                  </a:rPr>
                  <a:t>P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1301" name="Line 37"/>
              <p:cNvSpPr>
                <a:spLocks noChangeShapeType="1"/>
              </p:cNvSpPr>
              <p:nvPr/>
            </p:nvSpPr>
            <p:spPr bwMode="auto">
              <a:xfrm>
                <a:off x="5440" y="9136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302" name="Line 38"/>
              <p:cNvSpPr>
                <a:spLocks noChangeShapeType="1"/>
              </p:cNvSpPr>
              <p:nvPr/>
            </p:nvSpPr>
            <p:spPr bwMode="auto">
              <a:xfrm flipV="1">
                <a:off x="5360" y="8536"/>
                <a:ext cx="460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5080" y="10036"/>
              <a:ext cx="1420" cy="1500"/>
              <a:chOff x="5080" y="10036"/>
              <a:chExt cx="1420" cy="1500"/>
            </a:xfrm>
          </p:grpSpPr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5640" y="10656"/>
                <a:ext cx="860" cy="880"/>
                <a:chOff x="4360" y="1840"/>
                <a:chExt cx="860" cy="880"/>
              </a:xfrm>
            </p:grpSpPr>
            <p:sp>
              <p:nvSpPr>
                <p:cNvPr id="11305" name="AutoShape 41"/>
                <p:cNvSpPr>
                  <a:spLocks noChangeArrowheads="1"/>
                </p:cNvSpPr>
                <p:nvPr/>
              </p:nvSpPr>
              <p:spPr bwMode="auto">
                <a:xfrm>
                  <a:off x="4360" y="1980"/>
                  <a:ext cx="860" cy="740"/>
                </a:xfrm>
                <a:prstGeom prst="pentagon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06" name="Line 42"/>
                <p:cNvSpPr>
                  <a:spLocks noChangeShapeType="1"/>
                </p:cNvSpPr>
                <p:nvPr/>
              </p:nvSpPr>
              <p:spPr bwMode="auto">
                <a:xfrm>
                  <a:off x="4360" y="1840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1307" name="Text Box 43"/>
              <p:cNvSpPr txBox="1">
                <a:spLocks noChangeArrowheads="1"/>
              </p:cNvSpPr>
              <p:nvPr/>
            </p:nvSpPr>
            <p:spPr bwMode="auto">
              <a:xfrm>
                <a:off x="5080" y="10416"/>
                <a:ext cx="440" cy="48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 b="1">
                    <a:latin typeface="Arial" charset="0"/>
                  </a:rPr>
                  <a:t>P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1308" name="Line 44"/>
              <p:cNvSpPr>
                <a:spLocks noChangeShapeType="1"/>
              </p:cNvSpPr>
              <p:nvPr/>
            </p:nvSpPr>
            <p:spPr bwMode="auto">
              <a:xfrm>
                <a:off x="5440" y="10636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309" name="Line 45"/>
              <p:cNvSpPr>
                <a:spLocks noChangeShapeType="1"/>
              </p:cNvSpPr>
              <p:nvPr/>
            </p:nvSpPr>
            <p:spPr bwMode="auto">
              <a:xfrm flipV="1">
                <a:off x="5360" y="10036"/>
                <a:ext cx="460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4" name="Rectangle 46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5019675" cy="1143000"/>
          </a:xfrm>
        </p:spPr>
        <p:txBody>
          <a:bodyPr/>
          <a:lstStyle/>
          <a:p>
            <a:r>
              <a:rPr lang="en-GB" sz="3200" b="1">
                <a:latin typeface="Arial" charset="0"/>
              </a:rPr>
              <a:t>ADDING IN THE BASES</a:t>
            </a:r>
            <a:endParaRPr lang="en-GB" b="1">
              <a:latin typeface="Arial" charset="0"/>
            </a:endParaRPr>
          </a:p>
        </p:txBody>
      </p:sp>
      <p:sp>
        <p:nvSpPr>
          <p:cNvPr id="12335" name="Rectangle 47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195763" cy="3886200"/>
          </a:xfrm>
        </p:spPr>
        <p:txBody>
          <a:bodyPr/>
          <a:lstStyle/>
          <a:p>
            <a:r>
              <a:rPr lang="en-GB"/>
              <a:t>The bases are attached to the 1</a:t>
            </a:r>
            <a:r>
              <a:rPr lang="en-GB" baseline="30000"/>
              <a:t>st</a:t>
            </a:r>
            <a:r>
              <a:rPr lang="en-GB"/>
              <a:t> Carbon</a:t>
            </a:r>
          </a:p>
          <a:p>
            <a:r>
              <a:rPr lang="en-GB"/>
              <a:t>Their order is important </a:t>
            </a:r>
            <a:br>
              <a:rPr lang="en-GB"/>
            </a:br>
            <a:r>
              <a:rPr lang="en-GB"/>
              <a:t>It determines the genetic information of the molecule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778500" y="103188"/>
            <a:ext cx="1811338" cy="6597650"/>
            <a:chOff x="5000" y="2116"/>
            <a:chExt cx="2400" cy="8620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5000" y="2116"/>
              <a:ext cx="1440" cy="8620"/>
              <a:chOff x="5060" y="2916"/>
              <a:chExt cx="1440" cy="8620"/>
            </a:xfrm>
          </p:grpSpPr>
          <p:grpSp>
            <p:nvGrpSpPr>
              <p:cNvPr id="4" name="Group 50"/>
              <p:cNvGrpSpPr>
                <a:grpSpLocks/>
              </p:cNvGrpSpPr>
              <p:nvPr/>
            </p:nvGrpSpPr>
            <p:grpSpPr bwMode="auto">
              <a:xfrm>
                <a:off x="5060" y="2916"/>
                <a:ext cx="1420" cy="1120"/>
                <a:chOff x="5060" y="2916"/>
                <a:chExt cx="1420" cy="1120"/>
              </a:xfrm>
            </p:grpSpPr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5620" y="3156"/>
                  <a:ext cx="860" cy="880"/>
                  <a:chOff x="4360" y="1840"/>
                  <a:chExt cx="860" cy="880"/>
                </a:xfrm>
              </p:grpSpPr>
              <p:sp>
                <p:nvSpPr>
                  <p:cNvPr id="12340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4360" y="1980"/>
                    <a:ext cx="860" cy="740"/>
                  </a:xfrm>
                  <a:prstGeom prst="pentagon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234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4360" y="1840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234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5060" y="2916"/>
                  <a:ext cx="440" cy="480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800" b="1">
                      <a:latin typeface="Arial" charset="0"/>
                    </a:rPr>
                    <a:t>P</a:t>
                  </a:r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12343" name="Line 55"/>
                <p:cNvSpPr>
                  <a:spLocks noChangeShapeType="1"/>
                </p:cNvSpPr>
                <p:nvPr/>
              </p:nvSpPr>
              <p:spPr bwMode="auto">
                <a:xfrm>
                  <a:off x="5420" y="313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6" name="Group 56"/>
              <p:cNvGrpSpPr>
                <a:grpSpLocks/>
              </p:cNvGrpSpPr>
              <p:nvPr/>
            </p:nvGrpSpPr>
            <p:grpSpPr bwMode="auto">
              <a:xfrm>
                <a:off x="5060" y="4036"/>
                <a:ext cx="1420" cy="1500"/>
                <a:chOff x="5060" y="4036"/>
                <a:chExt cx="1420" cy="1500"/>
              </a:xfrm>
            </p:grpSpPr>
            <p:grpSp>
              <p:nvGrpSpPr>
                <p:cNvPr id="7" name="Group 57"/>
                <p:cNvGrpSpPr>
                  <a:grpSpLocks/>
                </p:cNvGrpSpPr>
                <p:nvPr/>
              </p:nvGrpSpPr>
              <p:grpSpPr bwMode="auto">
                <a:xfrm>
                  <a:off x="5620" y="4656"/>
                  <a:ext cx="860" cy="880"/>
                  <a:chOff x="4360" y="1840"/>
                  <a:chExt cx="860" cy="880"/>
                </a:xfrm>
              </p:grpSpPr>
              <p:sp>
                <p:nvSpPr>
                  <p:cNvPr id="12346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4360" y="1980"/>
                    <a:ext cx="860" cy="740"/>
                  </a:xfrm>
                  <a:prstGeom prst="pentagon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234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360" y="1840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234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5060" y="4416"/>
                  <a:ext cx="440" cy="480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800" b="1">
                      <a:latin typeface="Arial" charset="0"/>
                    </a:rPr>
                    <a:t>P</a:t>
                  </a:r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12349" name="Line 61"/>
                <p:cNvSpPr>
                  <a:spLocks noChangeShapeType="1"/>
                </p:cNvSpPr>
                <p:nvPr/>
              </p:nvSpPr>
              <p:spPr bwMode="auto">
                <a:xfrm>
                  <a:off x="5420" y="463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35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340" y="4036"/>
                  <a:ext cx="460" cy="4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5080" y="5556"/>
                <a:ext cx="1420" cy="1500"/>
                <a:chOff x="5080" y="5556"/>
                <a:chExt cx="1420" cy="1500"/>
              </a:xfrm>
            </p:grpSpPr>
            <p:grpSp>
              <p:nvGrpSpPr>
                <p:cNvPr id="9" name="Group 64"/>
                <p:cNvGrpSpPr>
                  <a:grpSpLocks/>
                </p:cNvGrpSpPr>
                <p:nvPr/>
              </p:nvGrpSpPr>
              <p:grpSpPr bwMode="auto">
                <a:xfrm>
                  <a:off x="5640" y="6176"/>
                  <a:ext cx="860" cy="880"/>
                  <a:chOff x="4360" y="1840"/>
                  <a:chExt cx="860" cy="880"/>
                </a:xfrm>
              </p:grpSpPr>
              <p:sp>
                <p:nvSpPr>
                  <p:cNvPr id="12353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4360" y="1980"/>
                    <a:ext cx="860" cy="740"/>
                  </a:xfrm>
                  <a:prstGeom prst="pentagon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235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4360" y="1840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235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5080" y="5936"/>
                  <a:ext cx="440" cy="480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800" b="1">
                      <a:latin typeface="Arial" charset="0"/>
                    </a:rPr>
                    <a:t>P</a:t>
                  </a:r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12356" name="Line 68"/>
                <p:cNvSpPr>
                  <a:spLocks noChangeShapeType="1"/>
                </p:cNvSpPr>
                <p:nvPr/>
              </p:nvSpPr>
              <p:spPr bwMode="auto">
                <a:xfrm>
                  <a:off x="5440" y="615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357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5360" y="5556"/>
                  <a:ext cx="460" cy="4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10" name="Group 70"/>
              <p:cNvGrpSpPr>
                <a:grpSpLocks/>
              </p:cNvGrpSpPr>
              <p:nvPr/>
            </p:nvGrpSpPr>
            <p:grpSpPr bwMode="auto">
              <a:xfrm>
                <a:off x="5080" y="7056"/>
                <a:ext cx="1420" cy="1500"/>
                <a:chOff x="5080" y="7056"/>
                <a:chExt cx="1420" cy="1500"/>
              </a:xfrm>
            </p:grpSpPr>
            <p:grpSp>
              <p:nvGrpSpPr>
                <p:cNvPr id="11" name="Group 71"/>
                <p:cNvGrpSpPr>
                  <a:grpSpLocks/>
                </p:cNvGrpSpPr>
                <p:nvPr/>
              </p:nvGrpSpPr>
              <p:grpSpPr bwMode="auto">
                <a:xfrm>
                  <a:off x="5640" y="7676"/>
                  <a:ext cx="860" cy="880"/>
                  <a:chOff x="4360" y="1840"/>
                  <a:chExt cx="860" cy="880"/>
                </a:xfrm>
              </p:grpSpPr>
              <p:sp>
                <p:nvSpPr>
                  <p:cNvPr id="12360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4360" y="1980"/>
                    <a:ext cx="860" cy="740"/>
                  </a:xfrm>
                  <a:prstGeom prst="pentagon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2361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360" y="1840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236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5080" y="7436"/>
                  <a:ext cx="440" cy="480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800" b="1">
                      <a:latin typeface="Arial" charset="0"/>
                    </a:rPr>
                    <a:t>P</a:t>
                  </a:r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12363" name="Line 75"/>
                <p:cNvSpPr>
                  <a:spLocks noChangeShapeType="1"/>
                </p:cNvSpPr>
                <p:nvPr/>
              </p:nvSpPr>
              <p:spPr bwMode="auto">
                <a:xfrm>
                  <a:off x="5440" y="765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364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5360" y="7056"/>
                  <a:ext cx="460" cy="4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12" name="Group 77"/>
              <p:cNvGrpSpPr>
                <a:grpSpLocks/>
              </p:cNvGrpSpPr>
              <p:nvPr/>
            </p:nvGrpSpPr>
            <p:grpSpPr bwMode="auto">
              <a:xfrm>
                <a:off x="5080" y="8536"/>
                <a:ext cx="1420" cy="1500"/>
                <a:chOff x="5080" y="8536"/>
                <a:chExt cx="1420" cy="1500"/>
              </a:xfrm>
            </p:grpSpPr>
            <p:grpSp>
              <p:nvGrpSpPr>
                <p:cNvPr id="13" name="Group 78"/>
                <p:cNvGrpSpPr>
                  <a:grpSpLocks/>
                </p:cNvGrpSpPr>
                <p:nvPr/>
              </p:nvGrpSpPr>
              <p:grpSpPr bwMode="auto">
                <a:xfrm>
                  <a:off x="5640" y="9156"/>
                  <a:ext cx="860" cy="880"/>
                  <a:chOff x="4360" y="1840"/>
                  <a:chExt cx="860" cy="880"/>
                </a:xfrm>
              </p:grpSpPr>
              <p:sp>
                <p:nvSpPr>
                  <p:cNvPr id="12367" name="AutoShape 79"/>
                  <p:cNvSpPr>
                    <a:spLocks noChangeArrowheads="1"/>
                  </p:cNvSpPr>
                  <p:nvPr/>
                </p:nvSpPr>
                <p:spPr bwMode="auto">
                  <a:xfrm>
                    <a:off x="4360" y="1980"/>
                    <a:ext cx="860" cy="740"/>
                  </a:xfrm>
                  <a:prstGeom prst="pentagon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2368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360" y="1840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236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5080" y="8916"/>
                  <a:ext cx="440" cy="480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800" b="1">
                      <a:latin typeface="Arial" charset="0"/>
                    </a:rPr>
                    <a:t>P</a:t>
                  </a:r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12370" name="Line 82"/>
                <p:cNvSpPr>
                  <a:spLocks noChangeShapeType="1"/>
                </p:cNvSpPr>
                <p:nvPr/>
              </p:nvSpPr>
              <p:spPr bwMode="auto">
                <a:xfrm>
                  <a:off x="5440" y="913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37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360" y="8536"/>
                  <a:ext cx="460" cy="4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14" name="Group 84"/>
              <p:cNvGrpSpPr>
                <a:grpSpLocks/>
              </p:cNvGrpSpPr>
              <p:nvPr/>
            </p:nvGrpSpPr>
            <p:grpSpPr bwMode="auto">
              <a:xfrm>
                <a:off x="5080" y="10036"/>
                <a:ext cx="1420" cy="1500"/>
                <a:chOff x="5080" y="10036"/>
                <a:chExt cx="1420" cy="1500"/>
              </a:xfrm>
            </p:grpSpPr>
            <p:grpSp>
              <p:nvGrpSpPr>
                <p:cNvPr id="15" name="Group 85"/>
                <p:cNvGrpSpPr>
                  <a:grpSpLocks/>
                </p:cNvGrpSpPr>
                <p:nvPr/>
              </p:nvGrpSpPr>
              <p:grpSpPr bwMode="auto">
                <a:xfrm>
                  <a:off x="5640" y="10656"/>
                  <a:ext cx="860" cy="880"/>
                  <a:chOff x="4360" y="1840"/>
                  <a:chExt cx="860" cy="880"/>
                </a:xfrm>
              </p:grpSpPr>
              <p:sp>
                <p:nvSpPr>
                  <p:cNvPr id="12374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4360" y="1980"/>
                    <a:ext cx="860" cy="740"/>
                  </a:xfrm>
                  <a:prstGeom prst="pentagon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237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360" y="1840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2376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5080" y="10416"/>
                  <a:ext cx="440" cy="480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800" b="1">
                      <a:latin typeface="Arial" charset="0"/>
                    </a:rPr>
                    <a:t>P</a:t>
                  </a:r>
                  <a:endParaRPr lang="en-US" b="1">
                    <a:latin typeface="Arial" charset="0"/>
                  </a:endParaRPr>
                </a:p>
              </p:txBody>
            </p:sp>
            <p:sp>
              <p:nvSpPr>
                <p:cNvPr id="12377" name="Line 89"/>
                <p:cNvSpPr>
                  <a:spLocks noChangeShapeType="1"/>
                </p:cNvSpPr>
                <p:nvPr/>
              </p:nvSpPr>
              <p:spPr bwMode="auto">
                <a:xfrm>
                  <a:off x="5440" y="10636"/>
                  <a:ext cx="22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378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5360" y="10036"/>
                  <a:ext cx="460" cy="4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</p:grpSp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6420" y="2580"/>
              <a:ext cx="940" cy="380"/>
              <a:chOff x="6420" y="2580"/>
              <a:chExt cx="940" cy="380"/>
            </a:xfrm>
          </p:grpSpPr>
          <p:sp>
            <p:nvSpPr>
              <p:cNvPr id="12380" name="Line 92"/>
              <p:cNvSpPr>
                <a:spLocks noChangeShapeType="1"/>
              </p:cNvSpPr>
              <p:nvPr/>
            </p:nvSpPr>
            <p:spPr bwMode="auto">
              <a:xfrm>
                <a:off x="6420" y="2780"/>
                <a:ext cx="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81" name="Text Box 93"/>
              <p:cNvSpPr txBox="1">
                <a:spLocks noChangeArrowheads="1"/>
              </p:cNvSpPr>
              <p:nvPr/>
            </p:nvSpPr>
            <p:spPr bwMode="auto">
              <a:xfrm>
                <a:off x="6700" y="2580"/>
                <a:ext cx="660" cy="38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latin typeface="Arial" charset="0"/>
                  </a:rPr>
                  <a:t>G</a:t>
                </a:r>
              </a:p>
            </p:txBody>
          </p:sp>
        </p:grpSp>
        <p:grpSp>
          <p:nvGrpSpPr>
            <p:cNvPr id="17" name="Group 94"/>
            <p:cNvGrpSpPr>
              <a:grpSpLocks/>
            </p:cNvGrpSpPr>
            <p:nvPr/>
          </p:nvGrpSpPr>
          <p:grpSpPr bwMode="auto">
            <a:xfrm>
              <a:off x="6440" y="4080"/>
              <a:ext cx="940" cy="380"/>
              <a:chOff x="6420" y="2580"/>
              <a:chExt cx="940" cy="380"/>
            </a:xfrm>
          </p:grpSpPr>
          <p:sp>
            <p:nvSpPr>
              <p:cNvPr id="12383" name="Line 95"/>
              <p:cNvSpPr>
                <a:spLocks noChangeShapeType="1"/>
              </p:cNvSpPr>
              <p:nvPr/>
            </p:nvSpPr>
            <p:spPr bwMode="auto">
              <a:xfrm>
                <a:off x="6420" y="2780"/>
                <a:ext cx="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84" name="Text Box 96"/>
              <p:cNvSpPr txBox="1">
                <a:spLocks noChangeArrowheads="1"/>
              </p:cNvSpPr>
              <p:nvPr/>
            </p:nvSpPr>
            <p:spPr bwMode="auto">
              <a:xfrm>
                <a:off x="6700" y="2580"/>
                <a:ext cx="660" cy="38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18" name="Group 97"/>
            <p:cNvGrpSpPr>
              <a:grpSpLocks/>
            </p:cNvGrpSpPr>
            <p:nvPr/>
          </p:nvGrpSpPr>
          <p:grpSpPr bwMode="auto">
            <a:xfrm>
              <a:off x="6460" y="5600"/>
              <a:ext cx="940" cy="380"/>
              <a:chOff x="6420" y="2580"/>
              <a:chExt cx="940" cy="380"/>
            </a:xfrm>
          </p:grpSpPr>
          <p:sp>
            <p:nvSpPr>
              <p:cNvPr id="12386" name="Line 98"/>
              <p:cNvSpPr>
                <a:spLocks noChangeShapeType="1"/>
              </p:cNvSpPr>
              <p:nvPr/>
            </p:nvSpPr>
            <p:spPr bwMode="auto">
              <a:xfrm>
                <a:off x="6420" y="2780"/>
                <a:ext cx="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87" name="Text Box 99"/>
              <p:cNvSpPr txBox="1">
                <a:spLocks noChangeArrowheads="1"/>
              </p:cNvSpPr>
              <p:nvPr/>
            </p:nvSpPr>
            <p:spPr bwMode="auto">
              <a:xfrm>
                <a:off x="6700" y="2580"/>
                <a:ext cx="660" cy="38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19" name="Group 100"/>
            <p:cNvGrpSpPr>
              <a:grpSpLocks/>
            </p:cNvGrpSpPr>
            <p:nvPr/>
          </p:nvGrpSpPr>
          <p:grpSpPr bwMode="auto">
            <a:xfrm>
              <a:off x="6440" y="7100"/>
              <a:ext cx="940" cy="380"/>
              <a:chOff x="6420" y="2580"/>
              <a:chExt cx="940" cy="380"/>
            </a:xfrm>
          </p:grpSpPr>
          <p:sp>
            <p:nvSpPr>
              <p:cNvPr id="12389" name="Line 101"/>
              <p:cNvSpPr>
                <a:spLocks noChangeShapeType="1"/>
              </p:cNvSpPr>
              <p:nvPr/>
            </p:nvSpPr>
            <p:spPr bwMode="auto">
              <a:xfrm>
                <a:off x="6420" y="2780"/>
                <a:ext cx="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90" name="Text Box 102"/>
              <p:cNvSpPr txBox="1">
                <a:spLocks noChangeArrowheads="1"/>
              </p:cNvSpPr>
              <p:nvPr/>
            </p:nvSpPr>
            <p:spPr bwMode="auto">
              <a:xfrm>
                <a:off x="6700" y="2580"/>
                <a:ext cx="660" cy="38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latin typeface="Arial" charset="0"/>
                  </a:rPr>
                  <a:t>A</a:t>
                </a:r>
                <a:endParaRPr lang="en-US" b="1">
                  <a:latin typeface="Arial" charset="0"/>
                </a:endParaRPr>
              </a:p>
            </p:txBody>
          </p:sp>
        </p:grpSp>
        <p:grpSp>
          <p:nvGrpSpPr>
            <p:cNvPr id="20" name="Group 103"/>
            <p:cNvGrpSpPr>
              <a:grpSpLocks/>
            </p:cNvGrpSpPr>
            <p:nvPr/>
          </p:nvGrpSpPr>
          <p:grpSpPr bwMode="auto">
            <a:xfrm>
              <a:off x="6460" y="8580"/>
              <a:ext cx="940" cy="380"/>
              <a:chOff x="6420" y="2580"/>
              <a:chExt cx="940" cy="380"/>
            </a:xfrm>
          </p:grpSpPr>
          <p:sp>
            <p:nvSpPr>
              <p:cNvPr id="12392" name="Line 104"/>
              <p:cNvSpPr>
                <a:spLocks noChangeShapeType="1"/>
              </p:cNvSpPr>
              <p:nvPr/>
            </p:nvSpPr>
            <p:spPr bwMode="auto">
              <a:xfrm>
                <a:off x="6420" y="2780"/>
                <a:ext cx="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93" name="Text Box 105"/>
              <p:cNvSpPr txBox="1">
                <a:spLocks noChangeArrowheads="1"/>
              </p:cNvSpPr>
              <p:nvPr/>
            </p:nvSpPr>
            <p:spPr bwMode="auto">
              <a:xfrm>
                <a:off x="6700" y="2580"/>
                <a:ext cx="660" cy="38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latin typeface="Arial" charset="0"/>
                  </a:rPr>
                  <a:t>T</a:t>
                </a:r>
                <a:endParaRPr lang="en-US" b="1">
                  <a:latin typeface="Arial" charset="0"/>
                </a:endParaRPr>
              </a:p>
            </p:txBody>
          </p:sp>
        </p:grpSp>
        <p:grpSp>
          <p:nvGrpSpPr>
            <p:cNvPr id="21" name="Group 106"/>
            <p:cNvGrpSpPr>
              <a:grpSpLocks/>
            </p:cNvGrpSpPr>
            <p:nvPr/>
          </p:nvGrpSpPr>
          <p:grpSpPr bwMode="auto">
            <a:xfrm>
              <a:off x="6460" y="10080"/>
              <a:ext cx="940" cy="380"/>
              <a:chOff x="6420" y="2580"/>
              <a:chExt cx="940" cy="380"/>
            </a:xfrm>
          </p:grpSpPr>
          <p:sp>
            <p:nvSpPr>
              <p:cNvPr id="12395" name="Line 107"/>
              <p:cNvSpPr>
                <a:spLocks noChangeShapeType="1"/>
              </p:cNvSpPr>
              <p:nvPr/>
            </p:nvSpPr>
            <p:spPr bwMode="auto">
              <a:xfrm>
                <a:off x="6420" y="2780"/>
                <a:ext cx="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96" name="Text Box 108"/>
              <p:cNvSpPr txBox="1">
                <a:spLocks noChangeArrowheads="1"/>
              </p:cNvSpPr>
              <p:nvPr/>
            </p:nvSpPr>
            <p:spPr bwMode="auto">
              <a:xfrm>
                <a:off x="6700" y="2580"/>
                <a:ext cx="660" cy="38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latin typeface="Arial" charset="0"/>
                  </a:rPr>
                  <a:t>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206875" cy="2514600"/>
          </a:xfrm>
        </p:spPr>
        <p:txBody>
          <a:bodyPr/>
          <a:lstStyle/>
          <a:p>
            <a:r>
              <a:rPr lang="en-GB" sz="3200" b="1">
                <a:latin typeface="Arial" charset="0"/>
              </a:rPr>
              <a:t>DNA IS MADE OF TWO STRANDS OF POLYNUCLEOTIDE</a:t>
            </a:r>
            <a:endParaRPr lang="en-GB" sz="2400" b="1">
              <a:latin typeface="Arial" charset="0"/>
            </a:endParaRPr>
          </a:p>
        </p:txBody>
      </p:sp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4751388" y="293688"/>
            <a:ext cx="4098925" cy="6440487"/>
            <a:chOff x="2993" y="185"/>
            <a:chExt cx="2582" cy="4057"/>
          </a:xfrm>
        </p:grpSpPr>
        <p:grpSp>
          <p:nvGrpSpPr>
            <p:cNvPr id="3" name="Group 150"/>
            <p:cNvGrpSpPr>
              <a:grpSpLocks/>
            </p:cNvGrpSpPr>
            <p:nvPr/>
          </p:nvGrpSpPr>
          <p:grpSpPr bwMode="auto">
            <a:xfrm>
              <a:off x="2993" y="497"/>
              <a:ext cx="2224" cy="3745"/>
              <a:chOff x="2993" y="497"/>
              <a:chExt cx="2224" cy="374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921" y="735"/>
                <a:ext cx="320" cy="85"/>
                <a:chOff x="5920" y="6040"/>
                <a:chExt cx="800" cy="200"/>
              </a:xfrm>
            </p:grpSpPr>
            <p:sp>
              <p:nvSpPr>
                <p:cNvPr id="17414" name="Line 6"/>
                <p:cNvSpPr>
                  <a:spLocks noChangeShapeType="1"/>
                </p:cNvSpPr>
                <p:nvPr/>
              </p:nvSpPr>
              <p:spPr bwMode="auto">
                <a:xfrm>
                  <a:off x="5940" y="6040"/>
                  <a:ext cx="7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auto">
                <a:xfrm>
                  <a:off x="5940" y="6140"/>
                  <a:ext cx="7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416" name="Line 8"/>
                <p:cNvSpPr>
                  <a:spLocks noChangeShapeType="1"/>
                </p:cNvSpPr>
                <p:nvPr/>
              </p:nvSpPr>
              <p:spPr bwMode="auto">
                <a:xfrm>
                  <a:off x="5920" y="6240"/>
                  <a:ext cx="7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993" y="497"/>
                <a:ext cx="2224" cy="3745"/>
                <a:chOff x="3580" y="5476"/>
                <a:chExt cx="5560" cy="8864"/>
              </a:xfrm>
            </p:grpSpPr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5940" y="7540"/>
                  <a:ext cx="800" cy="200"/>
                  <a:chOff x="5920" y="6040"/>
                  <a:chExt cx="800" cy="200"/>
                </a:xfrm>
              </p:grpSpPr>
              <p:sp>
                <p:nvSpPr>
                  <p:cNvPr id="174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604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614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920" y="624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7" name="Group 15"/>
                <p:cNvGrpSpPr>
                  <a:grpSpLocks/>
                </p:cNvGrpSpPr>
                <p:nvPr/>
              </p:nvGrpSpPr>
              <p:grpSpPr bwMode="auto">
                <a:xfrm>
                  <a:off x="5940" y="9060"/>
                  <a:ext cx="800" cy="200"/>
                  <a:chOff x="5920" y="6040"/>
                  <a:chExt cx="800" cy="200"/>
                </a:xfrm>
              </p:grpSpPr>
              <p:sp>
                <p:nvSpPr>
                  <p:cNvPr id="1742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604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42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614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42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920" y="624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5920" y="10600"/>
                  <a:ext cx="780" cy="100"/>
                  <a:chOff x="6180" y="6280"/>
                  <a:chExt cx="780" cy="100"/>
                </a:xfrm>
              </p:grpSpPr>
              <p:sp>
                <p:nvSpPr>
                  <p:cNvPr id="1742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6180" y="628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42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6180" y="638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5960" y="12080"/>
                  <a:ext cx="780" cy="100"/>
                  <a:chOff x="6180" y="6280"/>
                  <a:chExt cx="780" cy="100"/>
                </a:xfrm>
              </p:grpSpPr>
              <p:sp>
                <p:nvSpPr>
                  <p:cNvPr id="1743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6180" y="628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43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180" y="638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0" name="Group 25"/>
                <p:cNvGrpSpPr>
                  <a:grpSpLocks/>
                </p:cNvGrpSpPr>
                <p:nvPr/>
              </p:nvGrpSpPr>
              <p:grpSpPr bwMode="auto">
                <a:xfrm>
                  <a:off x="6000" y="13560"/>
                  <a:ext cx="780" cy="100"/>
                  <a:chOff x="6180" y="6280"/>
                  <a:chExt cx="780" cy="100"/>
                </a:xfrm>
              </p:grpSpPr>
              <p:sp>
                <p:nvSpPr>
                  <p:cNvPr id="1743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6180" y="628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43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6180" y="6380"/>
                    <a:ext cx="7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1" name="Group 28"/>
                <p:cNvGrpSpPr>
                  <a:grpSpLocks/>
                </p:cNvGrpSpPr>
                <p:nvPr/>
              </p:nvGrpSpPr>
              <p:grpSpPr bwMode="auto">
                <a:xfrm>
                  <a:off x="6640" y="5700"/>
                  <a:ext cx="2500" cy="8640"/>
                  <a:chOff x="6240" y="5780"/>
                  <a:chExt cx="2500" cy="8640"/>
                </a:xfrm>
              </p:grpSpPr>
              <p:sp>
                <p:nvSpPr>
                  <p:cNvPr id="1743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20" y="6440"/>
                    <a:ext cx="440" cy="480"/>
                  </a:xfrm>
                  <a:prstGeom prst="rect">
                    <a:avLst/>
                  </a:prstGeom>
                  <a:solidFill>
                    <a:srgbClr val="FF99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800" b="1">
                        <a:latin typeface="Arial" charset="0"/>
                      </a:rPr>
                      <a:t>P</a:t>
                    </a:r>
                    <a:endParaRPr lang="en-US" b="1">
                      <a:latin typeface="Arial" charset="0"/>
                    </a:endParaRPr>
                  </a:p>
                </p:txBody>
              </p:sp>
              <p:sp>
                <p:nvSpPr>
                  <p:cNvPr id="1743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00" y="7960"/>
                    <a:ext cx="440" cy="480"/>
                  </a:xfrm>
                  <a:prstGeom prst="rect">
                    <a:avLst/>
                  </a:prstGeom>
                  <a:solidFill>
                    <a:srgbClr val="FF99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800" b="1">
                        <a:latin typeface="Arial" charset="0"/>
                      </a:rPr>
                      <a:t>P</a:t>
                    </a:r>
                    <a:endParaRPr lang="en-US" b="1">
                      <a:latin typeface="Arial" charset="0"/>
                    </a:endParaRPr>
                  </a:p>
                </p:txBody>
              </p:sp>
              <p:sp>
                <p:nvSpPr>
                  <p:cNvPr id="1743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40" y="9400"/>
                    <a:ext cx="440" cy="480"/>
                  </a:xfrm>
                  <a:prstGeom prst="rect">
                    <a:avLst/>
                  </a:prstGeom>
                  <a:solidFill>
                    <a:srgbClr val="FF99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800" b="1">
                        <a:latin typeface="Arial" charset="0"/>
                      </a:rPr>
                      <a:t>P</a:t>
                    </a:r>
                    <a:endParaRPr lang="en-US" b="1">
                      <a:latin typeface="Arial" charset="0"/>
                    </a:endParaRPr>
                  </a:p>
                </p:txBody>
              </p:sp>
              <p:sp>
                <p:nvSpPr>
                  <p:cNvPr id="1744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60" y="10880"/>
                    <a:ext cx="440" cy="480"/>
                  </a:xfrm>
                  <a:prstGeom prst="rect">
                    <a:avLst/>
                  </a:prstGeom>
                  <a:solidFill>
                    <a:srgbClr val="FF99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800" b="1">
                        <a:latin typeface="Arial" charset="0"/>
                      </a:rPr>
                      <a:t>P</a:t>
                    </a:r>
                    <a:endParaRPr lang="en-US" b="1">
                      <a:latin typeface="Arial" charset="0"/>
                    </a:endParaRPr>
                  </a:p>
                </p:txBody>
              </p:sp>
              <p:sp>
                <p:nvSpPr>
                  <p:cNvPr id="1744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40" y="12440"/>
                    <a:ext cx="440" cy="480"/>
                  </a:xfrm>
                  <a:prstGeom prst="rect">
                    <a:avLst/>
                  </a:prstGeom>
                  <a:solidFill>
                    <a:srgbClr val="FF99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800" b="1">
                        <a:latin typeface="Arial" charset="0"/>
                      </a:rPr>
                      <a:t>P</a:t>
                    </a:r>
                    <a:endParaRPr lang="en-US" b="1">
                      <a:latin typeface="Arial" charset="0"/>
                    </a:endParaRPr>
                  </a:p>
                </p:txBody>
              </p:sp>
              <p:sp>
                <p:nvSpPr>
                  <p:cNvPr id="1744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60" y="13940"/>
                    <a:ext cx="440" cy="480"/>
                  </a:xfrm>
                  <a:prstGeom prst="rect">
                    <a:avLst/>
                  </a:prstGeom>
                  <a:solidFill>
                    <a:srgbClr val="FF99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800" b="1">
                        <a:latin typeface="Arial" charset="0"/>
                      </a:rPr>
                      <a:t>P</a:t>
                    </a:r>
                    <a:endParaRPr lang="en-US" b="1">
                      <a:latin typeface="Arial" charset="0"/>
                    </a:endParaRPr>
                  </a:p>
                </p:txBody>
              </p:sp>
              <p:sp>
                <p:nvSpPr>
                  <p:cNvPr id="1744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60" y="6044"/>
                    <a:ext cx="660" cy="3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800" b="1">
                        <a:latin typeface="Arial" charset="0"/>
                      </a:rPr>
                      <a:t>C</a:t>
                    </a:r>
                  </a:p>
                </p:txBody>
              </p:sp>
              <p:sp>
                <p:nvSpPr>
                  <p:cNvPr id="1744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60" y="7544"/>
                    <a:ext cx="660" cy="3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800" b="1">
                        <a:latin typeface="Arial" charset="0"/>
                      </a:rPr>
                      <a:t>G</a:t>
                    </a:r>
                    <a:endParaRPr lang="en-US" b="1">
                      <a:latin typeface="Arial" charset="0"/>
                    </a:endParaRPr>
                  </a:p>
                </p:txBody>
              </p:sp>
              <p:sp>
                <p:nvSpPr>
                  <p:cNvPr id="1744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60" y="9024"/>
                    <a:ext cx="660" cy="3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800" b="1">
                        <a:latin typeface="Arial" charset="0"/>
                      </a:rPr>
                      <a:t>G</a:t>
                    </a:r>
                    <a:endParaRPr lang="en-US" b="1">
                      <a:latin typeface="Arial" charset="0"/>
                    </a:endParaRPr>
                  </a:p>
                </p:txBody>
              </p:sp>
              <p:sp>
                <p:nvSpPr>
                  <p:cNvPr id="1744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0" y="10524"/>
                    <a:ext cx="660" cy="3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b="1">
                        <a:latin typeface="Arial" charset="0"/>
                      </a:rPr>
                      <a:t>T</a:t>
                    </a:r>
                  </a:p>
                </p:txBody>
              </p:sp>
              <p:sp>
                <p:nvSpPr>
                  <p:cNvPr id="1744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60" y="12044"/>
                    <a:ext cx="660" cy="3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800" b="1">
                        <a:latin typeface="Arial" charset="0"/>
                      </a:rPr>
                      <a:t>A</a:t>
                    </a:r>
                  </a:p>
                </p:txBody>
              </p:sp>
              <p:grpSp>
                <p:nvGrpSpPr>
                  <p:cNvPr id="12" name="Group 4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6900" y="5780"/>
                    <a:ext cx="1500" cy="8400"/>
                    <a:chOff x="6900" y="5780"/>
                    <a:chExt cx="1500" cy="8400"/>
                  </a:xfrm>
                </p:grpSpPr>
                <p:grpSp>
                  <p:nvGrpSpPr>
                    <p:cNvPr id="13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00" y="5780"/>
                      <a:ext cx="1460" cy="1380"/>
                      <a:chOff x="6900" y="5780"/>
                      <a:chExt cx="1460" cy="1380"/>
                    </a:xfrm>
                  </p:grpSpPr>
                  <p:sp>
                    <p:nvSpPr>
                      <p:cNvPr id="17450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900" y="6680"/>
                        <a:ext cx="460" cy="4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grpSp>
                    <p:nvGrpSpPr>
                      <p:cNvPr id="14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80" y="5780"/>
                        <a:ext cx="1380" cy="900"/>
                        <a:chOff x="6980" y="5780"/>
                        <a:chExt cx="1380" cy="900"/>
                      </a:xfrm>
                    </p:grpSpPr>
                    <p:grpSp>
                      <p:nvGrpSpPr>
                        <p:cNvPr id="15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80" y="5800"/>
                          <a:ext cx="860" cy="880"/>
                          <a:chOff x="4360" y="1840"/>
                          <a:chExt cx="860" cy="880"/>
                        </a:xfrm>
                      </p:grpSpPr>
                      <p:sp>
                        <p:nvSpPr>
                          <p:cNvPr id="17453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60" y="1980"/>
                            <a:ext cx="860" cy="740"/>
                          </a:xfrm>
                          <a:prstGeom prst="pentagon">
                            <a:avLst/>
                          </a:prstGeom>
                          <a:solidFill>
                            <a:srgbClr val="FFCC99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17454" name="Line 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60" y="1840"/>
                            <a:ext cx="0" cy="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17455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980" y="5780"/>
                          <a:ext cx="22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456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040" y="6224"/>
                          <a:ext cx="3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</p:grpSp>
                <p:grpSp>
                  <p:nvGrpSpPr>
                    <p:cNvPr id="16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20" y="7280"/>
                      <a:ext cx="1460" cy="1380"/>
                      <a:chOff x="6920" y="7280"/>
                      <a:chExt cx="1460" cy="1380"/>
                    </a:xfrm>
                  </p:grpSpPr>
                  <p:sp>
                    <p:nvSpPr>
                      <p:cNvPr id="17458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920" y="8180"/>
                        <a:ext cx="460" cy="4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grpSp>
                    <p:nvGrpSpPr>
                      <p:cNvPr id="17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80" y="7280"/>
                        <a:ext cx="1400" cy="900"/>
                        <a:chOff x="6980" y="7280"/>
                        <a:chExt cx="1400" cy="900"/>
                      </a:xfrm>
                    </p:grpSpPr>
                    <p:grpSp>
                      <p:nvGrpSpPr>
                        <p:cNvPr id="18" name="Group 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80" y="7300"/>
                          <a:ext cx="860" cy="880"/>
                          <a:chOff x="4360" y="1840"/>
                          <a:chExt cx="860" cy="880"/>
                        </a:xfrm>
                      </p:grpSpPr>
                      <p:sp>
                        <p:nvSpPr>
                          <p:cNvPr id="17461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60" y="1980"/>
                            <a:ext cx="860" cy="740"/>
                          </a:xfrm>
                          <a:prstGeom prst="pentagon">
                            <a:avLst/>
                          </a:prstGeom>
                          <a:solidFill>
                            <a:srgbClr val="FFCC99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17462" name="Line 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60" y="1840"/>
                            <a:ext cx="0" cy="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17463" name="Lin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980" y="7280"/>
                          <a:ext cx="22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464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060" y="7724"/>
                          <a:ext cx="3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</p:grpSp>
                <p:grpSp>
                  <p:nvGrpSpPr>
                    <p:cNvPr id="19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20" y="8800"/>
                      <a:ext cx="1480" cy="1380"/>
                      <a:chOff x="6920" y="8800"/>
                      <a:chExt cx="1480" cy="1380"/>
                    </a:xfrm>
                  </p:grpSpPr>
                  <p:grpSp>
                    <p:nvGrpSpPr>
                      <p:cNvPr id="20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0" y="8820"/>
                        <a:ext cx="860" cy="880"/>
                        <a:chOff x="4360" y="1840"/>
                        <a:chExt cx="860" cy="880"/>
                      </a:xfrm>
                    </p:grpSpPr>
                    <p:sp>
                      <p:nvSpPr>
                        <p:cNvPr id="17467" name="AutoShape 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0" y="1980"/>
                          <a:ext cx="860" cy="740"/>
                        </a:xfrm>
                        <a:prstGeom prst="pentagon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468" name="Line 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60" y="1840"/>
                          <a:ext cx="0" cy="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17469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0" y="8800"/>
                        <a:ext cx="2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470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920" y="9700"/>
                        <a:ext cx="460" cy="4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471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80" y="9244"/>
                        <a:ext cx="3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21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20" y="10300"/>
                      <a:ext cx="1460" cy="1360"/>
                      <a:chOff x="6920" y="10300"/>
                      <a:chExt cx="1460" cy="1360"/>
                    </a:xfrm>
                  </p:grpSpPr>
                  <p:grpSp>
                    <p:nvGrpSpPr>
                      <p:cNvPr id="22" name="Group 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0" y="10320"/>
                        <a:ext cx="860" cy="880"/>
                        <a:chOff x="4360" y="1840"/>
                        <a:chExt cx="860" cy="880"/>
                      </a:xfrm>
                    </p:grpSpPr>
                    <p:sp>
                      <p:nvSpPr>
                        <p:cNvPr id="17474" name="AutoShap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0" y="1980"/>
                          <a:ext cx="860" cy="740"/>
                        </a:xfrm>
                        <a:prstGeom prst="pentagon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475" name="Lin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60" y="1840"/>
                          <a:ext cx="0" cy="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17476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0" y="10300"/>
                        <a:ext cx="2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477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920" y="11180"/>
                        <a:ext cx="460" cy="4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478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60" y="10744"/>
                        <a:ext cx="3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23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20" y="11780"/>
                      <a:ext cx="1480" cy="1380"/>
                      <a:chOff x="6920" y="11780"/>
                      <a:chExt cx="1480" cy="1380"/>
                    </a:xfrm>
                  </p:grpSpPr>
                  <p:grpSp>
                    <p:nvGrpSpPr>
                      <p:cNvPr id="24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0" y="11800"/>
                        <a:ext cx="860" cy="880"/>
                        <a:chOff x="4360" y="1840"/>
                        <a:chExt cx="860" cy="880"/>
                      </a:xfrm>
                    </p:grpSpPr>
                    <p:sp>
                      <p:nvSpPr>
                        <p:cNvPr id="17481" name="AutoShape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0" y="1980"/>
                          <a:ext cx="860" cy="740"/>
                        </a:xfrm>
                        <a:prstGeom prst="pentagon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482" name="Lin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60" y="1840"/>
                          <a:ext cx="0" cy="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17483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0" y="11780"/>
                        <a:ext cx="2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484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920" y="12680"/>
                        <a:ext cx="460" cy="4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485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80" y="12224"/>
                        <a:ext cx="3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2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00" y="13280"/>
                      <a:ext cx="1400" cy="900"/>
                      <a:chOff x="7000" y="13280"/>
                      <a:chExt cx="1400" cy="900"/>
                    </a:xfrm>
                  </p:grpSpPr>
                  <p:grpSp>
                    <p:nvGrpSpPr>
                      <p:cNvPr id="26" name="Group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0" y="13300"/>
                        <a:ext cx="860" cy="880"/>
                        <a:chOff x="4360" y="1840"/>
                        <a:chExt cx="860" cy="880"/>
                      </a:xfrm>
                    </p:grpSpPr>
                    <p:sp>
                      <p:nvSpPr>
                        <p:cNvPr id="17488" name="AutoShape 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0" y="1980"/>
                          <a:ext cx="860" cy="740"/>
                        </a:xfrm>
                        <a:prstGeom prst="pentagon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489" name="Lin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60" y="1840"/>
                          <a:ext cx="0" cy="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17490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0" y="13280"/>
                        <a:ext cx="2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491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80" y="13724"/>
                        <a:ext cx="3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</p:grpSp>
              <p:sp>
                <p:nvSpPr>
                  <p:cNvPr id="17492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00" y="13544"/>
                    <a:ext cx="660" cy="3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800" b="1">
                        <a:latin typeface="Arial" charset="0"/>
                      </a:rPr>
                      <a:t>A</a:t>
                    </a:r>
                  </a:p>
                </p:txBody>
              </p:sp>
            </p:grpSp>
            <p:grpSp>
              <p:nvGrpSpPr>
                <p:cNvPr id="27" name="Group 85"/>
                <p:cNvGrpSpPr>
                  <a:grpSpLocks/>
                </p:cNvGrpSpPr>
                <p:nvPr/>
              </p:nvGrpSpPr>
              <p:grpSpPr bwMode="auto">
                <a:xfrm>
                  <a:off x="3580" y="5476"/>
                  <a:ext cx="2400" cy="8620"/>
                  <a:chOff x="5000" y="2116"/>
                  <a:chExt cx="2400" cy="8620"/>
                </a:xfrm>
              </p:grpSpPr>
              <p:grpSp>
                <p:nvGrpSpPr>
                  <p:cNvPr id="2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5000" y="2116"/>
                    <a:ext cx="1440" cy="8620"/>
                    <a:chOff x="5060" y="2916"/>
                    <a:chExt cx="1440" cy="8620"/>
                  </a:xfrm>
                </p:grpSpPr>
                <p:grpSp>
                  <p:nvGrpSpPr>
                    <p:cNvPr id="29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0" y="2916"/>
                      <a:ext cx="1420" cy="1120"/>
                      <a:chOff x="5060" y="2916"/>
                      <a:chExt cx="1420" cy="1120"/>
                    </a:xfrm>
                  </p:grpSpPr>
                  <p:grpSp>
                    <p:nvGrpSpPr>
                      <p:cNvPr id="30" name="Group 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20" y="3156"/>
                        <a:ext cx="860" cy="880"/>
                        <a:chOff x="4360" y="1840"/>
                        <a:chExt cx="860" cy="880"/>
                      </a:xfrm>
                    </p:grpSpPr>
                    <p:sp>
                      <p:nvSpPr>
                        <p:cNvPr id="17497" name="AutoShap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0" y="1980"/>
                          <a:ext cx="860" cy="740"/>
                        </a:xfrm>
                        <a:prstGeom prst="pentagon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498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60" y="1840"/>
                          <a:ext cx="0" cy="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17499" name="Text Box 9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0" y="2916"/>
                        <a:ext cx="440" cy="48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 sz="1800" b="1">
                            <a:latin typeface="Arial" charset="0"/>
                          </a:rPr>
                          <a:t>P</a:t>
                        </a:r>
                        <a:endParaRPr lang="en-US" b="1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7500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0" y="3136"/>
                        <a:ext cx="2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31" name="Group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0" y="4036"/>
                      <a:ext cx="1420" cy="1500"/>
                      <a:chOff x="5060" y="4036"/>
                      <a:chExt cx="1420" cy="1500"/>
                    </a:xfrm>
                  </p:grpSpPr>
                  <p:grpSp>
                    <p:nvGrpSpPr>
                      <p:cNvPr id="17472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20" y="4656"/>
                        <a:ext cx="860" cy="880"/>
                        <a:chOff x="4360" y="1840"/>
                        <a:chExt cx="860" cy="880"/>
                      </a:xfrm>
                    </p:grpSpPr>
                    <p:sp>
                      <p:nvSpPr>
                        <p:cNvPr id="17503" name="AutoShape 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0" y="1980"/>
                          <a:ext cx="860" cy="740"/>
                        </a:xfrm>
                        <a:prstGeom prst="pentagon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504" name="Lin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60" y="1840"/>
                          <a:ext cx="0" cy="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17505" name="Text Box 9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0" y="4416"/>
                        <a:ext cx="440" cy="48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 sz="1800" b="1">
                            <a:latin typeface="Arial" charset="0"/>
                          </a:rPr>
                          <a:t>P</a:t>
                        </a:r>
                        <a:endParaRPr lang="en-US" b="1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7506" name="Line 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20" y="4636"/>
                        <a:ext cx="2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507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40" y="4036"/>
                        <a:ext cx="460" cy="4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17473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80" y="5556"/>
                      <a:ext cx="1420" cy="1500"/>
                      <a:chOff x="5080" y="5556"/>
                      <a:chExt cx="1420" cy="1500"/>
                    </a:xfrm>
                  </p:grpSpPr>
                  <p:grpSp>
                    <p:nvGrpSpPr>
                      <p:cNvPr id="17479" name="Group 1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40" y="6176"/>
                        <a:ext cx="860" cy="880"/>
                        <a:chOff x="4360" y="1840"/>
                        <a:chExt cx="860" cy="880"/>
                      </a:xfrm>
                    </p:grpSpPr>
                    <p:sp>
                      <p:nvSpPr>
                        <p:cNvPr id="17510" name="AutoShape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0" y="1980"/>
                          <a:ext cx="860" cy="740"/>
                        </a:xfrm>
                        <a:prstGeom prst="pentagon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511" name="Line 1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60" y="1840"/>
                          <a:ext cx="0" cy="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17512" name="Text Box 10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80" y="5936"/>
                        <a:ext cx="440" cy="48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 sz="1800" b="1">
                            <a:latin typeface="Arial" charset="0"/>
                          </a:rPr>
                          <a:t>P</a:t>
                        </a:r>
                        <a:endParaRPr lang="en-US" b="1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7513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40" y="6156"/>
                        <a:ext cx="2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51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0" y="5556"/>
                        <a:ext cx="460" cy="4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17480" name="Group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80" y="7056"/>
                      <a:ext cx="1420" cy="1500"/>
                      <a:chOff x="5080" y="7056"/>
                      <a:chExt cx="1420" cy="1500"/>
                    </a:xfrm>
                  </p:grpSpPr>
                  <p:grpSp>
                    <p:nvGrpSpPr>
                      <p:cNvPr id="17486" name="Group 1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40" y="7676"/>
                        <a:ext cx="860" cy="880"/>
                        <a:chOff x="4360" y="1840"/>
                        <a:chExt cx="860" cy="880"/>
                      </a:xfrm>
                    </p:grpSpPr>
                    <p:sp>
                      <p:nvSpPr>
                        <p:cNvPr id="17517" name="AutoShape 1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0" y="1980"/>
                          <a:ext cx="860" cy="740"/>
                        </a:xfrm>
                        <a:prstGeom prst="pentagon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518" name="Line 1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60" y="1840"/>
                          <a:ext cx="0" cy="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17519" name="Text Box 1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80" y="7436"/>
                        <a:ext cx="440" cy="48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 sz="1800" b="1">
                            <a:latin typeface="Arial" charset="0"/>
                          </a:rPr>
                          <a:t>P</a:t>
                        </a:r>
                        <a:endParaRPr lang="en-US" b="1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7520" name="Line 1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40" y="7656"/>
                        <a:ext cx="2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521" name="Line 1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0" y="7056"/>
                        <a:ext cx="460" cy="4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17487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80" y="8536"/>
                      <a:ext cx="1420" cy="1500"/>
                      <a:chOff x="5080" y="8536"/>
                      <a:chExt cx="1420" cy="1500"/>
                    </a:xfrm>
                  </p:grpSpPr>
                  <p:grpSp>
                    <p:nvGrpSpPr>
                      <p:cNvPr id="17493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40" y="9156"/>
                        <a:ext cx="860" cy="880"/>
                        <a:chOff x="4360" y="1840"/>
                        <a:chExt cx="860" cy="880"/>
                      </a:xfrm>
                    </p:grpSpPr>
                    <p:sp>
                      <p:nvSpPr>
                        <p:cNvPr id="17524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0" y="1980"/>
                          <a:ext cx="860" cy="740"/>
                        </a:xfrm>
                        <a:prstGeom prst="pentagon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525" name="Line 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60" y="1840"/>
                          <a:ext cx="0" cy="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17526" name="Text Box 1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80" y="8916"/>
                        <a:ext cx="440" cy="48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 sz="1800" b="1">
                            <a:latin typeface="Arial" charset="0"/>
                          </a:rPr>
                          <a:t>P</a:t>
                        </a:r>
                        <a:endParaRPr lang="en-US" b="1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7527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40" y="9136"/>
                        <a:ext cx="2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528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0" y="8536"/>
                        <a:ext cx="460" cy="4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grpSp>
                  <p:nvGrpSpPr>
                    <p:cNvPr id="17494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80" y="10036"/>
                      <a:ext cx="1420" cy="1500"/>
                      <a:chOff x="5080" y="10036"/>
                      <a:chExt cx="1420" cy="1500"/>
                    </a:xfrm>
                  </p:grpSpPr>
                  <p:grpSp>
                    <p:nvGrpSpPr>
                      <p:cNvPr id="17495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40" y="10656"/>
                        <a:ext cx="860" cy="880"/>
                        <a:chOff x="4360" y="1840"/>
                        <a:chExt cx="860" cy="880"/>
                      </a:xfrm>
                    </p:grpSpPr>
                    <p:sp>
                      <p:nvSpPr>
                        <p:cNvPr id="17531" name="AutoShape 1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60" y="1980"/>
                          <a:ext cx="860" cy="740"/>
                        </a:xfrm>
                        <a:prstGeom prst="pentagon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17532" name="Line 1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60" y="1840"/>
                          <a:ext cx="0" cy="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  <p:sp>
                    <p:nvSpPr>
                      <p:cNvPr id="17533" name="Text Box 1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80" y="10416"/>
                        <a:ext cx="440" cy="48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r>
                          <a:rPr lang="en-US" sz="1800" b="1">
                            <a:latin typeface="Arial" charset="0"/>
                          </a:rPr>
                          <a:t>P</a:t>
                        </a:r>
                        <a:endParaRPr lang="en-US" b="1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7534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40" y="10636"/>
                        <a:ext cx="2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7535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60" y="10036"/>
                        <a:ext cx="460" cy="4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</p:grpSp>
              <p:grpSp>
                <p:nvGrpSpPr>
                  <p:cNvPr id="1749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6420" y="2580"/>
                    <a:ext cx="940" cy="380"/>
                    <a:chOff x="6420" y="2580"/>
                    <a:chExt cx="940" cy="380"/>
                  </a:xfrm>
                </p:grpSpPr>
                <p:sp>
                  <p:nvSpPr>
                    <p:cNvPr id="17537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20" y="2780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538" name="Text Box 1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00" y="2580"/>
                      <a:ext cx="660" cy="380"/>
                    </a:xfrm>
                    <a:prstGeom prst="rect">
                      <a:avLst/>
                    </a:prstGeom>
                    <a:solidFill>
                      <a:srgbClr val="CC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charset="0"/>
                        </a:rPr>
                        <a:t>G</a:t>
                      </a:r>
                      <a:endParaRPr lang="en-US" b="1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7501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6440" y="4080"/>
                    <a:ext cx="940" cy="380"/>
                    <a:chOff x="6420" y="2580"/>
                    <a:chExt cx="940" cy="380"/>
                  </a:xfrm>
                </p:grpSpPr>
                <p:sp>
                  <p:nvSpPr>
                    <p:cNvPr id="1754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20" y="2780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541" name="Text Box 1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00" y="2580"/>
                      <a:ext cx="660" cy="380"/>
                    </a:xfrm>
                    <a:prstGeom prst="rect">
                      <a:avLst/>
                    </a:prstGeom>
                    <a:solidFill>
                      <a:srgbClr val="CC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charset="0"/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17502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6460" y="5600"/>
                    <a:ext cx="940" cy="380"/>
                    <a:chOff x="6420" y="2580"/>
                    <a:chExt cx="940" cy="380"/>
                  </a:xfrm>
                </p:grpSpPr>
                <p:sp>
                  <p:nvSpPr>
                    <p:cNvPr id="17543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20" y="2780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544" name="Text Box 1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00" y="2580"/>
                      <a:ext cx="660" cy="380"/>
                    </a:xfrm>
                    <a:prstGeom prst="rect">
                      <a:avLst/>
                    </a:prstGeom>
                    <a:solidFill>
                      <a:srgbClr val="CC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charset="0"/>
                        </a:rPr>
                        <a:t>C</a:t>
                      </a:r>
                    </a:p>
                  </p:txBody>
                </p:sp>
              </p:grpSp>
              <p:grpSp>
                <p:nvGrpSpPr>
                  <p:cNvPr id="17508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6440" y="7100"/>
                    <a:ext cx="940" cy="380"/>
                    <a:chOff x="6420" y="2580"/>
                    <a:chExt cx="940" cy="380"/>
                  </a:xfrm>
                </p:grpSpPr>
                <p:sp>
                  <p:nvSpPr>
                    <p:cNvPr id="17546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20" y="2780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547" name="Text Box 1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00" y="2580"/>
                      <a:ext cx="660" cy="380"/>
                    </a:xfrm>
                    <a:prstGeom prst="rect">
                      <a:avLst/>
                    </a:prstGeom>
                    <a:solidFill>
                      <a:srgbClr val="CC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charset="0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7509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6460" y="8580"/>
                    <a:ext cx="940" cy="380"/>
                    <a:chOff x="6420" y="2580"/>
                    <a:chExt cx="940" cy="380"/>
                  </a:xfrm>
                </p:grpSpPr>
                <p:sp>
                  <p:nvSpPr>
                    <p:cNvPr id="17549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20" y="2780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550" name="Text Box 1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00" y="2580"/>
                      <a:ext cx="660" cy="380"/>
                    </a:xfrm>
                    <a:prstGeom prst="rect">
                      <a:avLst/>
                    </a:prstGeom>
                    <a:solidFill>
                      <a:srgbClr val="CC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charset="0"/>
                        </a:rPr>
                        <a:t>T</a:t>
                      </a:r>
                      <a:endParaRPr lang="en-US" b="1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751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6460" y="10080"/>
                    <a:ext cx="940" cy="380"/>
                    <a:chOff x="6420" y="2580"/>
                    <a:chExt cx="940" cy="380"/>
                  </a:xfrm>
                </p:grpSpPr>
                <p:sp>
                  <p:nvSpPr>
                    <p:cNvPr id="17552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20" y="2780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553" name="Text Box 1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00" y="2580"/>
                      <a:ext cx="660" cy="380"/>
                    </a:xfrm>
                    <a:prstGeom prst="rect">
                      <a:avLst/>
                    </a:prstGeom>
                    <a:solidFill>
                      <a:srgbClr val="CC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" charset="0"/>
                        </a:rPr>
                        <a:t>T</a:t>
                      </a:r>
                    </a:p>
                  </p:txBody>
                </p:sp>
              </p:grpSp>
            </p:grpSp>
          </p:grpSp>
        </p:grpSp>
        <p:sp>
          <p:nvSpPr>
            <p:cNvPr id="17559" name="Rectangle 151"/>
            <p:cNvSpPr>
              <a:spLocks noChangeArrowheads="1"/>
            </p:cNvSpPr>
            <p:nvPr/>
          </p:nvSpPr>
          <p:spPr bwMode="auto">
            <a:xfrm>
              <a:off x="4098" y="185"/>
              <a:ext cx="14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0000FF"/>
                  </a:solidFill>
                </a:rPr>
                <a:t>Hydrogen bonds</a:t>
              </a:r>
              <a:endParaRPr lang="en-GB"/>
            </a:p>
          </p:txBody>
        </p:sp>
        <p:sp>
          <p:nvSpPr>
            <p:cNvPr id="17560" name="Line 152"/>
            <p:cNvSpPr>
              <a:spLocks noChangeShapeType="1"/>
            </p:cNvSpPr>
            <p:nvPr/>
          </p:nvSpPr>
          <p:spPr bwMode="auto">
            <a:xfrm flipH="1">
              <a:off x="4078" y="387"/>
              <a:ext cx="451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561" name="Line 153"/>
            <p:cNvSpPr>
              <a:spLocks noChangeShapeType="1"/>
            </p:cNvSpPr>
            <p:nvPr/>
          </p:nvSpPr>
          <p:spPr bwMode="auto">
            <a:xfrm flipH="1">
              <a:off x="3993" y="418"/>
              <a:ext cx="503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>
                <a:latin typeface="Arial" charset="0"/>
              </a:rPr>
              <a:t>DNA IS MADE OF TWO STRANDS OF POLYNUCLEOTIDE</a:t>
            </a:r>
            <a:endParaRPr lang="en-GB" sz="2400" b="1" dirty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600" dirty="0"/>
              <a:t>The sister strands of the DNA molecule run in opposite directions (</a:t>
            </a:r>
            <a:r>
              <a:rPr lang="en-GB" sz="2600" b="1" dirty="0" err="1"/>
              <a:t>antiparallel</a:t>
            </a:r>
            <a:r>
              <a:rPr lang="en-GB" sz="2600" dirty="0"/>
              <a:t>)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They are joined by the bases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Each base is paired with a specific partner: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600" b="1" dirty="0"/>
              <a:t>A </a:t>
            </a:r>
            <a:r>
              <a:rPr lang="en-GB" sz="2600" dirty="0"/>
              <a:t>is always paired with </a:t>
            </a:r>
            <a:r>
              <a:rPr lang="en-GB" sz="2600" b="1" dirty="0"/>
              <a:t>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600" b="1" dirty="0"/>
              <a:t>G</a:t>
            </a:r>
            <a:r>
              <a:rPr lang="en-GB" sz="2600" dirty="0"/>
              <a:t> is always paired with </a:t>
            </a:r>
            <a:r>
              <a:rPr lang="en-GB" sz="2600" b="1" dirty="0"/>
              <a:t>C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 err="1"/>
              <a:t>Purine</a:t>
            </a:r>
            <a:r>
              <a:rPr lang="en-GB" sz="2600" dirty="0"/>
              <a:t> with </a:t>
            </a:r>
            <a:r>
              <a:rPr lang="en-GB" sz="2600" dirty="0" err="1"/>
              <a:t>Pyrimidine</a:t>
            </a:r>
            <a:endParaRPr lang="en-GB" sz="2600" b="1" dirty="0"/>
          </a:p>
          <a:p>
            <a:pPr>
              <a:lnSpc>
                <a:spcPct val="90000"/>
              </a:lnSpc>
            </a:pPr>
            <a:r>
              <a:rPr lang="en-GB" sz="2600" dirty="0"/>
              <a:t>This the sister strands are </a:t>
            </a:r>
            <a:r>
              <a:rPr lang="en-GB" sz="2600" b="1" dirty="0">
                <a:solidFill>
                  <a:srgbClr val="FF0000"/>
                </a:solidFill>
              </a:rPr>
              <a:t>complementary</a:t>
            </a:r>
            <a:r>
              <a:rPr lang="en-GB" sz="2600" dirty="0"/>
              <a:t> but </a:t>
            </a:r>
            <a:r>
              <a:rPr lang="en-GB" sz="2600" b="1" u="sng" dirty="0"/>
              <a:t>not</a:t>
            </a:r>
            <a:r>
              <a:rPr lang="en-GB" sz="2600" dirty="0"/>
              <a:t> identical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The bases are joined by </a:t>
            </a:r>
            <a:r>
              <a:rPr lang="en-GB" sz="2600" b="1" dirty="0"/>
              <a:t>hydrogen bonds</a:t>
            </a:r>
            <a:r>
              <a:rPr lang="en-GB" sz="2600" dirty="0"/>
              <a:t>, individually weak but collectively strong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Acidic and Basic Amino Acids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914400" y="1600200"/>
            <a:ext cx="7772400" cy="4530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An amino acid is </a:t>
            </a:r>
          </a:p>
          <a:p>
            <a:pPr eaLnBrk="1" hangingPunct="1"/>
            <a:r>
              <a:rPr lang="en-US" smtClean="0"/>
              <a:t>Acidic with a carboxyl R group (COO</a:t>
            </a:r>
            <a:r>
              <a:rPr lang="en-US" baseline="30000" smtClean="0"/>
              <a:t>−</a:t>
            </a:r>
            <a:r>
              <a:rPr lang="en-US" smtClean="0"/>
              <a:t>).</a:t>
            </a:r>
          </a:p>
          <a:p>
            <a:pPr eaLnBrk="1" hangingPunct="1"/>
            <a:r>
              <a:rPr lang="en-US" smtClean="0"/>
              <a:t>Basic with an amino R group (NH</a:t>
            </a:r>
            <a:r>
              <a:rPr lang="en-US" baseline="-25000" smtClean="0"/>
              <a:t>3</a:t>
            </a:r>
            <a:r>
              <a:rPr lang="en-US" baseline="30000" smtClean="0"/>
              <a:t>+</a:t>
            </a:r>
            <a:r>
              <a:rPr lang="en-US" smtClean="0"/>
              <a:t>).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219200" y="3124200"/>
          <a:ext cx="7391400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 Image" r:id="rId4" imgW="6582694" imgH="2676899" progId="PBrush">
                  <p:embed/>
                </p:oleObj>
              </mc:Choice>
              <mc:Fallback>
                <p:oleObj name="Bitmap Image" r:id="rId4" imgW="6582694" imgH="267689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7391400" cy="300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743200" y="3048000"/>
            <a:ext cx="1371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953000" y="3124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Basic Amino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162800" cy="7127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smtClean="0"/>
              <a:t>Fischer Projections of Amino Acids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38200" y="1600200"/>
            <a:ext cx="8077200" cy="4419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mtClean="0"/>
              <a:t>Amino acids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mtClean="0"/>
              <a:t>Are chiral except for glycine.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mtClean="0"/>
              <a:t>Have Fischer projections that are stereoisomers.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mtClean="0"/>
              <a:t>That are</a:t>
            </a:r>
            <a:r>
              <a:rPr lang="en-US" b="1" smtClean="0"/>
              <a:t> </a:t>
            </a:r>
            <a:r>
              <a:rPr lang="en-US" sz="2000" b="1" smtClean="0"/>
              <a:t>L</a:t>
            </a:r>
            <a:r>
              <a:rPr lang="en-US" smtClean="0"/>
              <a:t> are used in proteins.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   </a:t>
            </a:r>
            <a:r>
              <a:rPr lang="en-US" sz="1900" b="1" smtClean="0">
                <a:solidFill>
                  <a:schemeClr val="accent2"/>
                </a:solidFill>
              </a:rPr>
              <a:t>L</a:t>
            </a:r>
            <a:r>
              <a:rPr lang="en-US" sz="2000" smtClean="0">
                <a:solidFill>
                  <a:schemeClr val="accent2"/>
                </a:solidFill>
              </a:rPr>
              <a:t>-alanine         </a:t>
            </a:r>
            <a:r>
              <a:rPr lang="en-US" sz="1900" b="1" smtClean="0">
                <a:solidFill>
                  <a:schemeClr val="accent2"/>
                </a:solidFill>
              </a:rPr>
              <a:t>D</a:t>
            </a:r>
            <a:r>
              <a:rPr lang="en-US" sz="2000" smtClean="0">
                <a:solidFill>
                  <a:schemeClr val="accent2"/>
                </a:solidFill>
              </a:rPr>
              <a:t>-alanine                  </a:t>
            </a:r>
            <a:r>
              <a:rPr lang="en-US" sz="1900" b="1" smtClean="0">
                <a:solidFill>
                  <a:schemeClr val="accent2"/>
                </a:solidFill>
              </a:rPr>
              <a:t>L</a:t>
            </a:r>
            <a:r>
              <a:rPr lang="en-US" sz="2000" smtClean="0">
                <a:solidFill>
                  <a:schemeClr val="accent2"/>
                </a:solidFill>
              </a:rPr>
              <a:t>-cysteine            </a:t>
            </a:r>
            <a:r>
              <a:rPr lang="en-US" sz="1900" b="1" smtClean="0">
                <a:solidFill>
                  <a:schemeClr val="accent2"/>
                </a:solidFill>
              </a:rPr>
              <a:t>D</a:t>
            </a:r>
            <a:r>
              <a:rPr lang="en-US" sz="2000" smtClean="0">
                <a:solidFill>
                  <a:schemeClr val="accent2"/>
                </a:solidFill>
              </a:rPr>
              <a:t>-cysteine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rgbClr val="FF3300"/>
              </a:solidFill>
            </a:endParaRP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3657600"/>
          <a:ext cx="807561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Struct" r:id="rId4" imgW="4978440" imgH="806040" progId="">
                  <p:embed/>
                </p:oleObj>
              </mc:Choice>
              <mc:Fallback>
                <p:oleObj name="Struct" r:id="rId4" imgW="4978440" imgH="806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57600"/>
                        <a:ext cx="8075613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7813"/>
            <a:ext cx="7620000" cy="7127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mtClean="0"/>
              <a:t>Zwitterions and Isoelectric Points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1600200"/>
            <a:ext cx="8001000" cy="4648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 </a:t>
            </a:r>
            <a:r>
              <a:rPr lang="en-US" smtClean="0">
                <a:solidFill>
                  <a:schemeClr val="accent2"/>
                </a:solidFill>
              </a:rPr>
              <a:t>zwitterion 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Has </a:t>
            </a:r>
            <a:r>
              <a:rPr lang="en-US" smtClean="0">
                <a:cs typeface="Arial" charset="0"/>
              </a:rPr>
              <a:t>charged</a:t>
            </a:r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—NH</a:t>
            </a:r>
            <a:r>
              <a:rPr lang="en-US" baseline="-25000" smtClean="0">
                <a:cs typeface="Times New Roman" pitchFamily="18" charset="0"/>
              </a:rPr>
              <a:t>3</a:t>
            </a:r>
            <a:r>
              <a:rPr lang="en-US" baseline="30000" smtClean="0"/>
              <a:t>+</a:t>
            </a:r>
            <a:r>
              <a:rPr lang="en-US" smtClean="0"/>
              <a:t> and COO</a:t>
            </a:r>
            <a:r>
              <a:rPr lang="en-US" baseline="30000" smtClean="0">
                <a:cs typeface="Arial" charset="0"/>
              </a:rPr>
              <a:t>- </a:t>
            </a:r>
            <a:r>
              <a:rPr lang="en-US" smtClean="0">
                <a:cs typeface="Arial" charset="0"/>
              </a:rPr>
              <a:t> groups.</a:t>
            </a:r>
            <a:endParaRPr lang="en-US" baseline="30000" smtClean="0"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mtClean="0"/>
              <a:t>Forms when both the 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/>
              <a:t>NH</a:t>
            </a:r>
            <a:r>
              <a:rPr lang="en-US" baseline="-25000" smtClean="0"/>
              <a:t>2</a:t>
            </a:r>
            <a:r>
              <a:rPr lang="en-US" smtClean="0"/>
              <a:t> and the 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/>
              <a:t>COOH groups in an amino acid ionize in water.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Has equal + and − charges at the isoelectric point (pI). 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mtClean="0"/>
              <a:t>                         O                                               </a:t>
            </a:r>
            <a:r>
              <a:rPr lang="en-US" smtClean="0">
                <a:solidFill>
                  <a:schemeClr val="accent2"/>
                </a:solidFill>
              </a:rPr>
              <a:t>O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mtClean="0">
                <a:cs typeface="Arial" charset="0"/>
              </a:rPr>
              <a:t>                         </a:t>
            </a:r>
            <a:r>
              <a:rPr lang="en-US" smtClean="0">
                <a:latin typeface="Times New Roman" pitchFamily="18" charset="0"/>
                <a:cs typeface="Arial" charset="0"/>
              </a:rPr>
              <a:t>║</a:t>
            </a:r>
            <a:r>
              <a:rPr lang="en-US" smtClean="0">
                <a:cs typeface="Arial" charset="0"/>
              </a:rPr>
              <a:t>		</a:t>
            </a:r>
            <a:r>
              <a:rPr lang="en-US" smtClean="0">
                <a:solidFill>
                  <a:schemeClr val="accent2"/>
                </a:solidFill>
                <a:cs typeface="Arial" charset="0"/>
              </a:rPr>
              <a:t>	     </a:t>
            </a:r>
            <a:r>
              <a:rPr lang="en-US" baseline="-25000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mtClean="0">
                <a:cs typeface="Arial" charset="0"/>
              </a:rPr>
              <a:t> 	        </a:t>
            </a:r>
            <a:r>
              <a:rPr lang="en-US" smtClean="0">
                <a:solidFill>
                  <a:schemeClr val="accent2"/>
                </a:solidFill>
                <a:cs typeface="Arial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║</a:t>
            </a:r>
            <a:r>
              <a:rPr lang="en-US" smtClean="0">
                <a:cs typeface="Arial" charset="0"/>
              </a:rPr>
              <a:t>	</a:t>
            </a:r>
            <a:endParaRPr lang="en-US" baseline="-25000" smtClean="0">
              <a:solidFill>
                <a:schemeClr val="accent1"/>
              </a:solidFill>
              <a:cs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mtClean="0"/>
              <a:t>	NH</a:t>
            </a:r>
            <a:r>
              <a:rPr lang="en-US" baseline="-25000" smtClean="0"/>
              <a:t>2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>
                <a:cs typeface="Arial" charset="0"/>
              </a:rPr>
              <a:t>CH</a:t>
            </a:r>
            <a:r>
              <a:rPr lang="en-US" baseline="-25000" smtClean="0">
                <a:cs typeface="Arial" charset="0"/>
              </a:rPr>
              <a:t>2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>
                <a:cs typeface="Arial" charset="0"/>
              </a:rPr>
              <a:t>C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>
                <a:cs typeface="Arial" charset="0"/>
              </a:rPr>
              <a:t>OH	           </a:t>
            </a:r>
            <a:r>
              <a:rPr lang="en-US" smtClean="0">
                <a:solidFill>
                  <a:schemeClr val="accent2"/>
                </a:solidFill>
              </a:rPr>
              <a:t>H</a:t>
            </a:r>
            <a:r>
              <a:rPr lang="en-US" baseline="-25000" smtClean="0">
                <a:solidFill>
                  <a:schemeClr val="accent2"/>
                </a:solidFill>
              </a:rPr>
              <a:t>3</a:t>
            </a:r>
            <a:r>
              <a:rPr lang="en-US" smtClean="0">
                <a:solidFill>
                  <a:schemeClr val="accent2"/>
                </a:solidFill>
              </a:rPr>
              <a:t>N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>
                <a:cs typeface="Arial" charset="0"/>
              </a:rPr>
              <a:t>CH</a:t>
            </a:r>
            <a:r>
              <a:rPr lang="en-US" baseline="-25000" smtClean="0">
                <a:cs typeface="Arial" charset="0"/>
              </a:rPr>
              <a:t>2</a:t>
            </a:r>
            <a:r>
              <a:rPr lang="en-US" smtClean="0">
                <a:cs typeface="Times New Roman" pitchFamily="18" charset="0"/>
              </a:rPr>
              <a:t>—</a:t>
            </a:r>
            <a:r>
              <a:rPr lang="en-US" smtClean="0">
                <a:solidFill>
                  <a:schemeClr val="accent2"/>
                </a:solidFill>
                <a:cs typeface="Arial" charset="0"/>
              </a:rPr>
              <a:t>C</a:t>
            </a:r>
            <a:r>
              <a:rPr lang="en-US" smtClean="0">
                <a:solidFill>
                  <a:schemeClr val="accent2"/>
                </a:solidFill>
                <a:cs typeface="Times New Roman" pitchFamily="18" charset="0"/>
              </a:rPr>
              <a:t>—</a:t>
            </a:r>
            <a:r>
              <a:rPr lang="en-US" smtClean="0">
                <a:solidFill>
                  <a:schemeClr val="accent2"/>
                </a:solidFill>
                <a:cs typeface="Arial" charset="0"/>
              </a:rPr>
              <a:t>O</a:t>
            </a:r>
            <a:r>
              <a:rPr lang="en-US" baseline="30000" smtClean="0">
                <a:solidFill>
                  <a:schemeClr val="accent2"/>
                </a:solidFill>
                <a:cs typeface="Arial" charset="0"/>
              </a:rPr>
              <a:t>–</a:t>
            </a:r>
            <a:r>
              <a:rPr lang="en-US" smtClean="0">
                <a:solidFill>
                  <a:schemeClr val="accent2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  	           </a:t>
            </a:r>
            <a:r>
              <a:rPr lang="en-US" sz="2000" smtClean="0">
                <a:solidFill>
                  <a:schemeClr val="accent2"/>
                </a:solidFill>
              </a:rPr>
              <a:t>Glycine		      </a:t>
            </a:r>
            <a:r>
              <a:rPr lang="en-US" sz="2000" smtClean="0">
                <a:solidFill>
                  <a:schemeClr val="accent2"/>
                </a:solidFill>
                <a:cs typeface="Arial" charset="0"/>
              </a:rPr>
              <a:t>        Zwitterion of glycine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4019550" y="508635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dial">
  <a:themeElements>
    <a:clrScheme name="Radial 14">
      <a:dk1>
        <a:srgbClr val="000000"/>
      </a:dk1>
      <a:lt1>
        <a:srgbClr val="FFFFFF"/>
      </a:lt1>
      <a:dk2>
        <a:srgbClr val="FFFFFF"/>
      </a:dk2>
      <a:lt2>
        <a:srgbClr val="FF9900"/>
      </a:lt2>
      <a:accent1>
        <a:srgbClr val="FF0000"/>
      </a:accent1>
      <a:accent2>
        <a:srgbClr val="FF33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2D00"/>
      </a:accent6>
      <a:hlink>
        <a:srgbClr val="FF9900"/>
      </a:hlink>
      <a:folHlink>
        <a:srgbClr val="3333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00CC00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2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9900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8AE7"/>
        </a:accent6>
        <a:hlink>
          <a:srgbClr val="FF00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9900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2D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4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2D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5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5C00"/>
        </a:accent6>
        <a:hlink>
          <a:srgbClr val="FF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6">
        <a:dk1>
          <a:srgbClr val="000000"/>
        </a:dk1>
        <a:lt1>
          <a:srgbClr val="CCECFF"/>
        </a:lt1>
        <a:dk2>
          <a:srgbClr val="FF3300"/>
        </a:dk2>
        <a:lt2>
          <a:srgbClr val="3399FF"/>
        </a:lt2>
        <a:accent1>
          <a:srgbClr val="FFFF99"/>
        </a:accent1>
        <a:accent2>
          <a:srgbClr val="33CC33"/>
        </a:accent2>
        <a:accent3>
          <a:srgbClr val="E2F4FF"/>
        </a:accent3>
        <a:accent4>
          <a:srgbClr val="000000"/>
        </a:accent4>
        <a:accent5>
          <a:srgbClr val="FFFFCA"/>
        </a:accent5>
        <a:accent6>
          <a:srgbClr val="2DB92D"/>
        </a:accent6>
        <a:hlink>
          <a:srgbClr val="FF6699"/>
        </a:hlink>
        <a:folHlink>
          <a:srgbClr val="FF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9900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8AE7"/>
        </a:accent6>
        <a:hlink>
          <a:srgbClr val="FF00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9900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2D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2D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6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5C00"/>
        </a:accent6>
        <a:hlink>
          <a:srgbClr val="FF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9900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8AE7"/>
        </a:accent6>
        <a:hlink>
          <a:srgbClr val="FF00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9900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2D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2D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5C00"/>
        </a:accent6>
        <a:hlink>
          <a:srgbClr val="FF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9900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8AE7"/>
        </a:accent6>
        <a:hlink>
          <a:srgbClr val="FF00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9900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2D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2D00"/>
        </a:accent6>
        <a:hlink>
          <a:srgbClr val="FF9900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5C00"/>
        </a:accent6>
        <a:hlink>
          <a:srgbClr val="FF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4.2 Atomic Spectra and Energy Levels</Template>
  <TotalTime>784</TotalTime>
  <Words>2295</Words>
  <Application>Microsoft Office PowerPoint</Application>
  <PresentationFormat>On-screen Show (4:3)</PresentationFormat>
  <Paragraphs>552</Paragraphs>
  <Slides>66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84" baseType="lpstr">
      <vt:lpstr>Arial</vt:lpstr>
      <vt:lpstr>Arial Black</vt:lpstr>
      <vt:lpstr>Lucida Grande</vt:lpstr>
      <vt:lpstr>Symbol</vt:lpstr>
      <vt:lpstr>Times</vt:lpstr>
      <vt:lpstr>Times New Roman</vt:lpstr>
      <vt:lpstr>Trebuchet MS</vt:lpstr>
      <vt:lpstr>Verdana</vt:lpstr>
      <vt:lpstr>Wingdings</vt:lpstr>
      <vt:lpstr>Wingdings 2</vt:lpstr>
      <vt:lpstr>ヒラギノ角ゴ Pro W6</vt:lpstr>
      <vt:lpstr>Radial</vt:lpstr>
      <vt:lpstr>2_Custom Design</vt:lpstr>
      <vt:lpstr>1_Custom Design</vt:lpstr>
      <vt:lpstr>Custom Design</vt:lpstr>
      <vt:lpstr>Aspect</vt:lpstr>
      <vt:lpstr>Bitmap Image</vt:lpstr>
      <vt:lpstr>Struct</vt:lpstr>
      <vt:lpstr>Amino Acids and Proteins</vt:lpstr>
      <vt:lpstr> Amino Acids</vt:lpstr>
      <vt:lpstr>Examples of Amino Acids</vt:lpstr>
      <vt:lpstr>Types of Amino Acids</vt:lpstr>
      <vt:lpstr>Nonpolar Amino Acids</vt:lpstr>
      <vt:lpstr>Polar Amino Acids</vt:lpstr>
      <vt:lpstr>Acidic and Basic Amino Acids</vt:lpstr>
      <vt:lpstr>Fischer Projections of Amino Acids</vt:lpstr>
      <vt:lpstr>Zwitterions and Isoelectric Points</vt:lpstr>
      <vt:lpstr>Amino Acids as Acids</vt:lpstr>
      <vt:lpstr>Amino Acids as Bases</vt:lpstr>
      <vt:lpstr>pH and Ionization</vt:lpstr>
      <vt:lpstr>Essential Amino Acids</vt:lpstr>
      <vt:lpstr>PowerPoint Presentation</vt:lpstr>
      <vt:lpstr>The Peptide Bond</vt:lpstr>
      <vt:lpstr>Peptides and Peptide bonds </vt:lpstr>
      <vt:lpstr>Peptide Ends are Not the Same</vt:lpstr>
      <vt:lpstr>The Three Letter Code</vt:lpstr>
      <vt:lpstr>Proteins are: </vt:lpstr>
      <vt:lpstr>Protein Structure</vt:lpstr>
      <vt:lpstr>Protein Structure</vt:lpstr>
      <vt:lpstr>Protein Structure</vt:lpstr>
      <vt:lpstr>Protein Structure</vt:lpstr>
      <vt:lpstr>Protein Structure</vt:lpstr>
      <vt:lpstr>Protein Structure</vt:lpstr>
      <vt:lpstr>Protein Structure</vt:lpstr>
      <vt:lpstr>Protein Structure</vt:lpstr>
      <vt:lpstr>Protein Structure</vt:lpstr>
      <vt:lpstr>Protein Structure</vt:lpstr>
      <vt:lpstr>Protein Structure</vt:lpstr>
      <vt:lpstr>Protein Structure</vt:lpstr>
      <vt:lpstr>Protein Secondary Structure</vt:lpstr>
      <vt:lpstr>Protein Structure</vt:lpstr>
      <vt:lpstr>Protein Structure</vt:lpstr>
      <vt:lpstr>Protein Structure</vt:lpstr>
      <vt:lpstr>Protein Structure</vt:lpstr>
      <vt:lpstr>Protein Structure</vt:lpstr>
      <vt:lpstr>Protein Structure</vt:lpstr>
      <vt:lpstr>Protein Structure</vt:lpstr>
      <vt:lpstr>PowerPoint Presentation</vt:lpstr>
      <vt:lpstr>Primary Structure of Proteins</vt:lpstr>
      <vt:lpstr>Primary Structures</vt:lpstr>
      <vt:lpstr>Primary Structure of Insulin</vt:lpstr>
      <vt:lpstr>Secondary Structure – Alpha Helix</vt:lpstr>
      <vt:lpstr>Secondary Structure – Alpha Helix</vt:lpstr>
      <vt:lpstr>Secondary Structure – Beta Pleated Sheet</vt:lpstr>
      <vt:lpstr>Secondary Structure: β-Pleated Sheet</vt:lpstr>
      <vt:lpstr>Secondary Structure: Triple Helix</vt:lpstr>
      <vt:lpstr>PowerPoint Presentation</vt:lpstr>
      <vt:lpstr>Tertiary Structure</vt:lpstr>
      <vt:lpstr>Tertiary Structure</vt:lpstr>
      <vt:lpstr>Tertiary Structure</vt:lpstr>
      <vt:lpstr>Globular Proteins</vt:lpstr>
      <vt:lpstr>Fibrous Proteins</vt:lpstr>
      <vt:lpstr>THE NUCLEIC ACIDS</vt:lpstr>
      <vt:lpstr>Friedrich Miescher in 1869</vt:lpstr>
      <vt:lpstr>Two types of nucleic acid are found</vt:lpstr>
      <vt:lpstr>The distribution of nucleic acids in the eukaryotic cell </vt:lpstr>
      <vt:lpstr>NUCLEIC ACID STRUCTURE</vt:lpstr>
      <vt:lpstr>NUCLEOTIDE STRUCTURE</vt:lpstr>
      <vt:lpstr>Ribose is a pentose</vt:lpstr>
      <vt:lpstr>Spot the difference</vt:lpstr>
      <vt:lpstr>THE SUGAR-PHOSPHATE BACKBONE</vt:lpstr>
      <vt:lpstr>ADDING IN THE BASES</vt:lpstr>
      <vt:lpstr>DNA IS MADE OF TWO STRANDS OF POLYNUCLEOTIDE</vt:lpstr>
      <vt:lpstr>DNA IS MADE OF TWO STRANDS OF POLYNUCLEOTIDE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 Proteins, and Enzymes</dc:title>
  <dc:creator>Timberlake</dc:creator>
  <cp:lastModifiedBy>Ajesh K Zachariah</cp:lastModifiedBy>
  <cp:revision>90</cp:revision>
  <dcterms:created xsi:type="dcterms:W3CDTF">2000-08-20T23:52:07Z</dcterms:created>
  <dcterms:modified xsi:type="dcterms:W3CDTF">2019-07-12T09:48:55Z</dcterms:modified>
</cp:coreProperties>
</file>