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9" r:id="rId2"/>
    <p:sldId id="257" r:id="rId3"/>
    <p:sldId id="295" r:id="rId4"/>
    <p:sldId id="269" r:id="rId5"/>
    <p:sldId id="296" r:id="rId6"/>
    <p:sldId id="270" r:id="rId7"/>
    <p:sldId id="271" r:id="rId8"/>
    <p:sldId id="272" r:id="rId9"/>
    <p:sldId id="318" r:id="rId10"/>
    <p:sldId id="273" r:id="rId11"/>
    <p:sldId id="27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9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D6EA2-7717-4272-B5AB-E0333CA8024A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B93D1-5A99-4105-88E6-7453BDA4615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24948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2CC3-3AC0-4362-A97E-564224BA9D1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0249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14BA76-2F67-43C2-8E38-222EABF93520}" type="datetimeFigureOut">
              <a:rPr lang="tr-TR" smtClean="0"/>
              <a:pPr/>
              <a:t>16.07.2019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C876AA-9DE7-4722-833F-217B558D0ABD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980728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Secondary ion mass spectrometry (SIMS)</a:t>
            </a:r>
            <a:endParaRPr lang="en-IN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80988" y="3429000"/>
            <a:ext cx="32140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 smtClean="0"/>
              <a:t>Sereen Thomas</a:t>
            </a:r>
          </a:p>
          <a:p>
            <a:pPr algn="ctr"/>
            <a:r>
              <a:rPr lang="en-IN" sz="2000" dirty="0" smtClean="0"/>
              <a:t>Assistant </a:t>
            </a:r>
            <a:r>
              <a:rPr lang="en-IN" sz="2000" dirty="0" smtClean="0"/>
              <a:t>Professor</a:t>
            </a:r>
          </a:p>
          <a:p>
            <a:pPr algn="ctr"/>
            <a:r>
              <a:rPr lang="en-IN" sz="2000" dirty="0" smtClean="0"/>
              <a:t>Department of Chemistry</a:t>
            </a:r>
          </a:p>
          <a:p>
            <a:pPr algn="ctr"/>
            <a:r>
              <a:rPr lang="en-IN" sz="2000" dirty="0" smtClean="0"/>
              <a:t>Mar </a:t>
            </a:r>
            <a:r>
              <a:rPr lang="en-IN" sz="2000" dirty="0" err="1" smtClean="0"/>
              <a:t>Thoma</a:t>
            </a:r>
            <a:r>
              <a:rPr lang="en-IN" sz="2000" dirty="0" smtClean="0"/>
              <a:t> College, </a:t>
            </a:r>
            <a:r>
              <a:rPr lang="en-IN" sz="2000" dirty="0" err="1" smtClean="0"/>
              <a:t>Tiruvalla</a:t>
            </a:r>
            <a:r>
              <a:rPr lang="en-IN" sz="2000" dirty="0" smtClean="0"/>
              <a:t>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2417652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r>
              <a:rPr lang="tr-TR" sz="3200" b="1" dirty="0" err="1" smtClean="0"/>
              <a:t>Limitations</a:t>
            </a:r>
            <a:r>
              <a:rPr lang="tr-TR" sz="3200" b="1" dirty="0" smtClean="0"/>
              <a:t> of SIMS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/>
            <a:r>
              <a:rPr lang="en-US" dirty="0" smtClean="0"/>
              <a:t> </a:t>
            </a:r>
            <a:r>
              <a:rPr lang="en-US" dirty="0"/>
              <a:t>The material sputtered from the sample surface consists not only </a:t>
            </a:r>
            <a:r>
              <a:rPr lang="en-US" dirty="0" smtClean="0"/>
              <a:t>of </a:t>
            </a:r>
            <a:r>
              <a:rPr lang="en-US" dirty="0"/>
              <a:t>mono-atomic ions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molecular </a:t>
            </a:r>
            <a:r>
              <a:rPr lang="en-US" dirty="0"/>
              <a:t>species that in places can dominate the mass spectrum, making analysis of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elements</a:t>
            </a:r>
            <a:r>
              <a:rPr lang="tr-TR" dirty="0" smtClean="0"/>
              <a:t> </a:t>
            </a:r>
            <a:r>
              <a:rPr lang="tr-TR" dirty="0" err="1"/>
              <a:t>impossible</a:t>
            </a:r>
            <a:r>
              <a:rPr lang="tr-TR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sputtering process is poorly understood. No </a:t>
            </a:r>
            <a:r>
              <a:rPr lang="en-US" dirty="0" smtClean="0"/>
              <a:t>quantitative model </a:t>
            </a:r>
            <a:r>
              <a:rPr lang="en-US" dirty="0"/>
              <a:t>currently exists that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accurately </a:t>
            </a:r>
            <a:r>
              <a:rPr lang="en-US" dirty="0"/>
              <a:t>predict the secondary </a:t>
            </a:r>
            <a:r>
              <a:rPr lang="en-US" dirty="0" err="1"/>
              <a:t>ionisation</a:t>
            </a:r>
            <a:r>
              <a:rPr lang="en-US" dirty="0"/>
              <a:t> process. In order to obtain quantitative information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suitable </a:t>
            </a:r>
            <a:r>
              <a:rPr lang="en-US" dirty="0"/>
              <a:t>standard has to be used and empirical corrections applied.</a:t>
            </a:r>
          </a:p>
          <a:p>
            <a:r>
              <a:rPr lang="en-US" dirty="0" smtClean="0"/>
              <a:t>The </a:t>
            </a:r>
            <a:r>
              <a:rPr lang="en-US" dirty="0"/>
              <a:t>sensitivity of an element is strongly dependent on the composition of the matrix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type </a:t>
            </a:r>
            <a:r>
              <a:rPr lang="en-US" dirty="0"/>
              <a:t>of primary beam used. Standards should, therefore, be close to the composition of the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en-US" dirty="0" smtClean="0"/>
              <a:t>unknown</a:t>
            </a:r>
            <a:r>
              <a:rPr lang="en-US" dirty="0"/>
              <a:t>. This is particularity true for isotopic analysis.</a:t>
            </a:r>
          </a:p>
          <a:p>
            <a:r>
              <a:rPr lang="en-US" dirty="0" smtClean="0"/>
              <a:t> </a:t>
            </a:r>
            <a:r>
              <a:rPr lang="en-US" dirty="0"/>
              <a:t>Samples must be compatible with an ultra high vacuum.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7652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8362950" cy="5170487"/>
          </a:xfrm>
        </p:spPr>
        <p:txBody>
          <a:bodyPr>
            <a:normAutofit fontScale="90000"/>
          </a:bodyPr>
          <a:lstStyle/>
          <a:p>
            <a:r>
              <a:rPr lang="tr-TR" sz="4400" dirty="0" smtClean="0"/>
              <a:t>   </a:t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en-US" sz="4400" dirty="0" smtClean="0"/>
              <a:t>TYPICAL APPLICATIONS</a:t>
            </a:r>
            <a:r>
              <a:rPr lang="tr-TR" sz="4400" dirty="0" smtClean="0"/>
              <a:t> of SIMS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chemeClr val="tx1"/>
                </a:solidFill>
              </a:rPr>
              <a:t> •</a:t>
            </a:r>
            <a:r>
              <a:rPr lang="tr-TR" sz="3600" dirty="0" err="1" smtClean="0">
                <a:solidFill>
                  <a:schemeClr val="tx1"/>
                </a:solidFill>
              </a:rPr>
              <a:t>Analyzing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biological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materials</a:t>
            </a:r>
            <a:r>
              <a:rPr lang="tr-TR" sz="3600" dirty="0" smtClean="0">
                <a:solidFill>
                  <a:schemeClr val="tx1"/>
                </a:solidFill>
              </a:rPr>
              <a:t/>
            </a:r>
            <a:br>
              <a:rPr lang="tr-TR" sz="3600" dirty="0" smtClean="0">
                <a:solidFill>
                  <a:schemeClr val="tx1"/>
                </a:solidFill>
              </a:rPr>
            </a:br>
            <a:r>
              <a:rPr lang="tr-TR" sz="3600" dirty="0" smtClean="0">
                <a:solidFill>
                  <a:schemeClr val="tx1"/>
                </a:solidFill>
              </a:rPr>
              <a:t/>
            </a:r>
            <a:br>
              <a:rPr lang="tr-TR" sz="3600" dirty="0" smtClean="0">
                <a:solidFill>
                  <a:schemeClr val="tx1"/>
                </a:solidFill>
              </a:rPr>
            </a:b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•The investigation of possible links between glass failure and polishing residue in optical components used in powerful lasers</a:t>
            </a:r>
            <a:r>
              <a:rPr lang="tr-TR" sz="3600" dirty="0" smtClean="0">
                <a:solidFill>
                  <a:schemeClr val="tx1"/>
                </a:solidFill>
              </a:rPr>
              <a:t>,</a:t>
            </a:r>
            <a:r>
              <a:rPr lang="en-US" sz="3600" dirty="0"/>
              <a:t/>
            </a:r>
            <a:br>
              <a:rPr lang="en-US" sz="3600" dirty="0"/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1009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Outline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9763">
              <a:buFontTx/>
              <a:buBlip>
                <a:blip r:embed="rId2"/>
              </a:buBlip>
            </a:pPr>
            <a:r>
              <a:rPr lang="en-US" dirty="0" smtClean="0"/>
              <a:t>Historical Background of </a:t>
            </a:r>
            <a:r>
              <a:rPr lang="tr-TR" dirty="0" smtClean="0"/>
              <a:t>SIMS</a:t>
            </a:r>
            <a:endParaRPr lang="en-US" dirty="0" smtClean="0"/>
          </a:p>
          <a:p>
            <a:pPr marL="639763">
              <a:buFontTx/>
              <a:buBlip>
                <a:blip r:embed="rId2"/>
              </a:buBlip>
            </a:pPr>
            <a:r>
              <a:rPr lang="en-US" dirty="0" smtClean="0"/>
              <a:t>What is </a:t>
            </a:r>
            <a:r>
              <a:rPr lang="tr-TR" dirty="0" smtClean="0"/>
              <a:t>SIMS</a:t>
            </a:r>
            <a:r>
              <a:rPr lang="en-US" dirty="0" smtClean="0"/>
              <a:t>?</a:t>
            </a:r>
          </a:p>
          <a:p>
            <a:pPr marL="639763">
              <a:buFontTx/>
              <a:buBlip>
                <a:blip r:embed="rId2"/>
              </a:buBlip>
            </a:pPr>
            <a:r>
              <a:rPr lang="en-US" dirty="0" smtClean="0"/>
              <a:t>Working Principle of </a:t>
            </a:r>
            <a:r>
              <a:rPr lang="tr-TR" dirty="0" smtClean="0"/>
              <a:t>SIMS</a:t>
            </a:r>
            <a:endParaRPr lang="en-US" dirty="0" smtClean="0"/>
          </a:p>
          <a:p>
            <a:pPr marL="639763">
              <a:buFontTx/>
              <a:buBlip>
                <a:blip r:embed="rId2"/>
              </a:buBlip>
            </a:pPr>
            <a:r>
              <a:rPr lang="en-US" dirty="0" smtClean="0"/>
              <a:t>Instrumental </a:t>
            </a:r>
            <a:r>
              <a:rPr lang="en-US" dirty="0" err="1" smtClean="0"/>
              <a:t>Structur</a:t>
            </a:r>
            <a:r>
              <a:rPr lang="tr-TR" dirty="0" smtClean="0"/>
              <a:t>es</a:t>
            </a:r>
          </a:p>
          <a:p>
            <a:pPr marL="639763">
              <a:buFontTx/>
              <a:buBlip>
                <a:blip r:embed="rId2"/>
              </a:buBlip>
            </a:pPr>
            <a:r>
              <a:rPr lang="tr-TR" dirty="0" smtClean="0"/>
              <a:t>What properties can be measured with SIMS?</a:t>
            </a:r>
          </a:p>
          <a:p>
            <a:pPr marL="639763">
              <a:buFontTx/>
              <a:buBlip>
                <a:blip r:embed="rId2"/>
              </a:buBlip>
            </a:pPr>
            <a:r>
              <a:rPr lang="en-US" dirty="0"/>
              <a:t>Advantages and Disadvantages</a:t>
            </a:r>
            <a:endParaRPr lang="tr-TR" dirty="0" smtClean="0"/>
          </a:p>
          <a:p>
            <a:pPr marL="639763">
              <a:buFontTx/>
              <a:buBlip>
                <a:blip r:embed="rId2"/>
              </a:buBlip>
            </a:pPr>
            <a:endParaRPr lang="en-US" dirty="0" smtClean="0"/>
          </a:p>
          <a:p>
            <a:pPr marL="365443" indent="0">
              <a:buNone/>
            </a:pPr>
            <a:r>
              <a:rPr lang="tr-TR" dirty="0" smtClean="0">
                <a:solidFill>
                  <a:srgbClr val="C00000"/>
                </a:solidFill>
              </a:rPr>
              <a:t>   </a:t>
            </a: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23528" y="1700808"/>
            <a:ext cx="4283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In 1910 British </a:t>
            </a:r>
            <a:r>
              <a:rPr lang="en-US" dirty="0" err="1"/>
              <a:t>physicistJ</a:t>
            </a:r>
            <a:r>
              <a:rPr lang="en-US" dirty="0"/>
              <a:t>. J. </a:t>
            </a:r>
            <a:r>
              <a:rPr lang="en-US" dirty="0" smtClean="0"/>
              <a:t>Thomson</a:t>
            </a:r>
            <a:r>
              <a:rPr lang="tr-TR" dirty="0" smtClean="0"/>
              <a:t> </a:t>
            </a:r>
            <a:r>
              <a:rPr lang="en-US" dirty="0" smtClean="0"/>
              <a:t>observed </a:t>
            </a:r>
            <a:r>
              <a:rPr lang="en-US" dirty="0"/>
              <a:t>a release of positive ions and neutral atoms from a solid surface induced by ion bombardment</a:t>
            </a:r>
            <a:r>
              <a:rPr lang="en-US" dirty="0" smtClean="0"/>
              <a:t>.</a:t>
            </a:r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Improved</a:t>
            </a:r>
            <a:r>
              <a:rPr lang="tr-TR" dirty="0" smtClean="0"/>
              <a:t> </a:t>
            </a:r>
            <a:r>
              <a:rPr lang="en-US" dirty="0" smtClean="0"/>
              <a:t>vacuum pump</a:t>
            </a:r>
            <a:r>
              <a:rPr lang="tr-TR" dirty="0" smtClean="0"/>
              <a:t> </a:t>
            </a:r>
            <a:r>
              <a:rPr lang="en-US" dirty="0" smtClean="0"/>
              <a:t>technology </a:t>
            </a:r>
            <a:r>
              <a:rPr lang="en-US" dirty="0"/>
              <a:t>in the 1940s enabled the first prototype experiments on </a:t>
            </a:r>
            <a:r>
              <a:rPr lang="en-US" dirty="0" smtClean="0"/>
              <a:t>SIMS</a:t>
            </a:r>
            <a:r>
              <a:rPr lang="tr-TR" dirty="0" smtClean="0"/>
              <a:t> </a:t>
            </a:r>
            <a:r>
              <a:rPr lang="en-US" dirty="0" smtClean="0"/>
              <a:t>at the</a:t>
            </a:r>
            <a:r>
              <a:rPr lang="tr-TR" dirty="0" smtClean="0"/>
              <a:t> </a:t>
            </a:r>
            <a:r>
              <a:rPr lang="en-US" dirty="0" smtClean="0"/>
              <a:t>University </a:t>
            </a:r>
            <a:r>
              <a:rPr lang="en-US" dirty="0"/>
              <a:t>of Vienna, Austria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211960" y="3312867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In the early 1960s two SIMS instruments were developed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was an American </a:t>
            </a:r>
            <a:r>
              <a:rPr lang="en-US" dirty="0" smtClean="0"/>
              <a:t>project</a:t>
            </a:r>
            <a:r>
              <a:rPr lang="tr-TR" dirty="0" smtClean="0"/>
              <a:t> </a:t>
            </a:r>
            <a:r>
              <a:rPr lang="en-US" dirty="0" smtClean="0"/>
              <a:t>for analyzing</a:t>
            </a:r>
            <a:r>
              <a:rPr lang="tr-TR" dirty="0" smtClean="0"/>
              <a:t> </a:t>
            </a:r>
            <a:r>
              <a:rPr lang="en-US" dirty="0" smtClean="0"/>
              <a:t>moon </a:t>
            </a:r>
            <a:r>
              <a:rPr lang="en-US" dirty="0"/>
              <a:t>rocks the other 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University </a:t>
            </a:r>
            <a:r>
              <a:rPr lang="en-US" dirty="0"/>
              <a:t>of Paris.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These </a:t>
            </a:r>
            <a:r>
              <a:rPr lang="en-US" dirty="0"/>
              <a:t>first instruments were based on a magnetic double </a:t>
            </a:r>
            <a:r>
              <a:rPr lang="en-US" dirty="0" smtClean="0"/>
              <a:t>focusing</a:t>
            </a:r>
            <a:r>
              <a:rPr lang="tr-TR" dirty="0" smtClean="0"/>
              <a:t> </a:t>
            </a:r>
            <a:r>
              <a:rPr lang="en-US" dirty="0" smtClean="0"/>
              <a:t>sector </a:t>
            </a:r>
            <a:r>
              <a:rPr lang="en-US" dirty="0"/>
              <a:t>field mass </a:t>
            </a:r>
            <a:r>
              <a:rPr lang="en-US" dirty="0" smtClean="0"/>
              <a:t>spectrometer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used argon for the primary beam ions.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Recent </a:t>
            </a:r>
            <a:r>
              <a:rPr lang="en-US" dirty="0"/>
              <a:t>developments are focusing on novel primary ion species likeC60or ionized clusters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gold</a:t>
            </a:r>
            <a:r>
              <a:rPr lang="tr-TR" dirty="0" smtClean="0"/>
              <a:t>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bismuth</a:t>
            </a:r>
            <a:endParaRPr lang="en-US" dirty="0"/>
          </a:p>
        </p:txBody>
      </p:sp>
      <p:sp>
        <p:nvSpPr>
          <p:cNvPr id="6" name="Metin kutusu 5"/>
          <p:cNvSpPr txBox="1"/>
          <p:nvPr/>
        </p:nvSpPr>
        <p:spPr>
          <a:xfrm>
            <a:off x="989348" y="111545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History</a:t>
            </a:r>
            <a:r>
              <a:rPr lang="tr-TR" sz="2400" b="1" dirty="0" smtClean="0"/>
              <a:t> of SIMS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xmlns="" val="5791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SIMS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Secondary ion mass spectrometry (SIMS) is based on the observation that charged particles</a:t>
            </a:r>
          </a:p>
          <a:p>
            <a:r>
              <a:rPr lang="en-US" dirty="0"/>
              <a:t>(Secondary Ions) are ejected from a sample surface when bombarded by a primary beam of heavy</a:t>
            </a:r>
          </a:p>
          <a:p>
            <a:r>
              <a:rPr lang="tr-TR" dirty="0" err="1"/>
              <a:t>particles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7441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7584" y="1196752"/>
            <a:ext cx="54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Secondary ion mass </a:t>
            </a:r>
            <a:r>
              <a:rPr lang="en-US" sz="2400" b="1" dirty="0" smtClean="0"/>
              <a:t>spectroscopy</a:t>
            </a:r>
            <a:endParaRPr lang="tr-TR" sz="2400" b="1" dirty="0" smtClean="0"/>
          </a:p>
          <a:p>
            <a:r>
              <a:rPr lang="en-US" dirty="0" smtClean="0"/>
              <a:t>Basic </a:t>
            </a:r>
            <a:r>
              <a:rPr lang="en-US" dirty="0"/>
              <a:t>Overview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5" y="2276872"/>
            <a:ext cx="522922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963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7584" y="2924944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</a:t>
            </a:r>
            <a:r>
              <a:rPr lang="en-US" dirty="0" smtClean="0"/>
              <a:t>Secondary </a:t>
            </a:r>
            <a:r>
              <a:rPr lang="en-US" dirty="0"/>
              <a:t>ion mass spectrometry(SIMS) is a technique used </a:t>
            </a:r>
            <a:r>
              <a:rPr lang="en-US" dirty="0" err="1"/>
              <a:t>inmaterials</a:t>
            </a:r>
            <a:r>
              <a:rPr lang="en-US" dirty="0"/>
              <a:t> science and </a:t>
            </a:r>
            <a:r>
              <a:rPr lang="en-US" dirty="0" smtClean="0"/>
              <a:t>surface</a:t>
            </a:r>
            <a:r>
              <a:rPr lang="tr-TR" dirty="0" smtClean="0"/>
              <a:t> </a:t>
            </a:r>
            <a:r>
              <a:rPr lang="en-US" dirty="0" smtClean="0"/>
              <a:t>science </a:t>
            </a:r>
            <a:r>
              <a:rPr lang="en-US" dirty="0"/>
              <a:t>to analyze the composition of solid surfaces </a:t>
            </a:r>
            <a:r>
              <a:rPr lang="en-US" dirty="0" err="1"/>
              <a:t>andthin</a:t>
            </a:r>
            <a:r>
              <a:rPr lang="en-US" dirty="0"/>
              <a:t> films by sputtering the surface of the specimen with a focused </a:t>
            </a:r>
            <a:r>
              <a:rPr lang="en-US" dirty="0" err="1"/>
              <a:t>primaryion</a:t>
            </a:r>
            <a:r>
              <a:rPr lang="en-US" dirty="0"/>
              <a:t> </a:t>
            </a:r>
            <a:r>
              <a:rPr lang="en-US" dirty="0" err="1"/>
              <a:t>beamand</a:t>
            </a:r>
            <a:r>
              <a:rPr lang="en-US" dirty="0"/>
              <a:t> collecting and analyzing ejected secondary ions. </a:t>
            </a:r>
            <a:endParaRPr lang="tr-TR" dirty="0" smtClean="0"/>
          </a:p>
          <a:p>
            <a:endParaRPr lang="en-US" dirty="0"/>
          </a:p>
          <a:p>
            <a:r>
              <a:rPr lang="tr-TR" dirty="0"/>
              <a:t>-</a:t>
            </a:r>
            <a:r>
              <a:rPr lang="en-US" dirty="0" smtClean="0"/>
              <a:t>These </a:t>
            </a:r>
            <a:r>
              <a:rPr lang="en-US" dirty="0"/>
              <a:t>secondary ions are measured with a mass </a:t>
            </a:r>
            <a:r>
              <a:rPr lang="en-US" dirty="0" err="1"/>
              <a:t>spectrometerto</a:t>
            </a:r>
            <a:r>
              <a:rPr lang="en-US" dirty="0"/>
              <a:t> determine the elemental, isotopic, or molecular composition of the surface.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115616" y="1134036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/>
              <a:t>What</a:t>
            </a:r>
            <a:r>
              <a:rPr lang="tr-TR" sz="3600" dirty="0" smtClean="0"/>
              <a:t> </a:t>
            </a:r>
            <a:r>
              <a:rPr lang="tr-TR" sz="3600" dirty="0" err="1" smtClean="0"/>
              <a:t>properties</a:t>
            </a:r>
            <a:r>
              <a:rPr lang="tr-TR" sz="3600" dirty="0" smtClean="0"/>
              <a:t> can be </a:t>
            </a:r>
            <a:r>
              <a:rPr lang="tr-TR" sz="3600" dirty="0" err="1" smtClean="0"/>
              <a:t>measured</a:t>
            </a:r>
            <a:r>
              <a:rPr lang="tr-TR" sz="3600" dirty="0" smtClean="0"/>
              <a:t>/</a:t>
            </a:r>
            <a:r>
              <a:rPr lang="tr-TR" sz="3600" dirty="0" err="1" smtClean="0"/>
              <a:t>tested</a:t>
            </a:r>
            <a:r>
              <a:rPr lang="tr-TR" sz="3600" dirty="0" smtClean="0"/>
              <a:t>  </a:t>
            </a:r>
            <a:r>
              <a:rPr lang="tr-TR" sz="3600" dirty="0" err="1" smtClean="0"/>
              <a:t>with</a:t>
            </a:r>
            <a:r>
              <a:rPr lang="tr-TR" sz="3600" dirty="0" smtClean="0"/>
              <a:t> SIMS?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33229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4294967295"/>
          </p:nvPr>
        </p:nvSpPr>
        <p:spPr>
          <a:xfrm>
            <a:off x="1115616" y="692150"/>
            <a:ext cx="6984776" cy="566738"/>
          </a:xfrm>
        </p:spPr>
        <p:txBody>
          <a:bodyPr>
            <a:normAutofit fontScale="90000"/>
          </a:bodyPr>
          <a:lstStyle/>
          <a:p>
            <a:r>
              <a:rPr lang="tr-TR" dirty="0"/>
              <a:t>SECONDARY ION SPUTTERING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4294967295"/>
          </p:nvPr>
        </p:nvSpPr>
        <p:spPr>
          <a:xfrm>
            <a:off x="0" y="5367338"/>
            <a:ext cx="5486400" cy="804862"/>
          </a:xfrm>
        </p:spPr>
        <p:txBody>
          <a:bodyPr>
            <a:normAutofit/>
          </a:bodyPr>
          <a:lstStyle/>
          <a:p>
            <a:pPr lvl="4"/>
            <a:r>
              <a:rPr lang="tr-TR" sz="1100" dirty="0"/>
              <a:t>http://www.geos.ed.ac.uk/facilities/ionprobe/SIMS4.pdf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93824"/>
            <a:ext cx="481012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486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778098"/>
          </a:xfrm>
        </p:spPr>
        <p:txBody>
          <a:bodyPr>
            <a:normAutofit/>
          </a:bodyPr>
          <a:lstStyle/>
          <a:p>
            <a:r>
              <a:rPr lang="tr-TR" sz="3200" b="1" dirty="0" err="1" smtClean="0"/>
              <a:t>Advantages</a:t>
            </a:r>
            <a:r>
              <a:rPr lang="tr-TR" sz="3200" b="1" dirty="0" smtClean="0"/>
              <a:t> of </a:t>
            </a:r>
            <a:r>
              <a:rPr lang="en-US" sz="3200" b="1" dirty="0" smtClean="0"/>
              <a:t>SIMS </a:t>
            </a:r>
            <a:r>
              <a:rPr lang="en-US" sz="1400" b="1" dirty="0"/>
              <a:t/>
            </a:r>
            <a:br>
              <a:rPr lang="en-US" sz="1400" b="1" dirty="0"/>
            </a:br>
            <a:endParaRPr lang="tr-TR" sz="1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000597"/>
            <a:ext cx="8229600" cy="4857403"/>
          </a:xfrm>
        </p:spPr>
        <p:txBody>
          <a:bodyPr>
            <a:noAutofit/>
          </a:bodyPr>
          <a:lstStyle/>
          <a:p>
            <a:pPr marL="0" indent="0"/>
            <a:r>
              <a:rPr lang="en-US" sz="1800" dirty="0" smtClean="0"/>
              <a:t> </a:t>
            </a:r>
            <a:r>
              <a:rPr lang="en-US" sz="2400" dirty="0"/>
              <a:t>The elements from H to U may be detected.</a:t>
            </a:r>
          </a:p>
          <a:p>
            <a:pPr marL="0" indent="0"/>
            <a:r>
              <a:rPr lang="en-US" sz="2400" dirty="0" smtClean="0"/>
              <a:t> </a:t>
            </a:r>
            <a:r>
              <a:rPr lang="en-US" sz="2400" dirty="0"/>
              <a:t>Most elements may be detected down to concentrations of 1ppm or 1ppb.</a:t>
            </a:r>
          </a:p>
          <a:p>
            <a:pPr marL="0" indent="0"/>
            <a:r>
              <a:rPr lang="en-US" sz="2400" dirty="0" smtClean="0"/>
              <a:t> </a:t>
            </a:r>
            <a:r>
              <a:rPr lang="en-US" sz="2400" dirty="0"/>
              <a:t>Isotopic ratios may be measured, normally to a precision of 0.5 to 0.05%.</a:t>
            </a:r>
          </a:p>
          <a:p>
            <a:pPr marL="0" indent="0"/>
            <a:r>
              <a:rPr lang="en-US" sz="2400" dirty="0" smtClean="0"/>
              <a:t> </a:t>
            </a:r>
            <a:r>
              <a:rPr lang="en-US" sz="2400" dirty="0"/>
              <a:t>Two dimensional ion images may be acquired. A secondary ion leaves the surface at a </a:t>
            </a:r>
            <a:r>
              <a:rPr lang="en-US" sz="2400" dirty="0" smtClean="0"/>
              <a:t>point</a:t>
            </a:r>
            <a:r>
              <a:rPr lang="tr-TR" sz="2400" dirty="0" smtClean="0"/>
              <a:t> </a:t>
            </a:r>
            <a:r>
              <a:rPr lang="en-US" sz="2400" dirty="0" smtClean="0"/>
              <a:t>close </a:t>
            </a:r>
            <a:r>
              <a:rPr lang="en-US" sz="2400" dirty="0"/>
              <a:t>to its original location. This enables </a:t>
            </a:r>
            <a:r>
              <a:rPr lang="en-US" sz="2400" dirty="0" err="1"/>
              <a:t>localised</a:t>
            </a:r>
            <a:r>
              <a:rPr lang="en-US" sz="2400" dirty="0"/>
              <a:t> analysis of the sample to be undertaken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the cornerstone of ion imaging</a:t>
            </a:r>
            <a:r>
              <a:rPr lang="en-US" sz="2400" dirty="0" smtClean="0"/>
              <a:t>.</a:t>
            </a:r>
          </a:p>
          <a:p>
            <a:pPr marL="0" indent="0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82193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>
            <a:noAutofit/>
          </a:bodyPr>
          <a:lstStyle/>
          <a:p>
            <a:pPr marL="0" indent="0"/>
            <a:r>
              <a:rPr lang="en-US" sz="2400" dirty="0" smtClean="0"/>
              <a:t>The volume of material sputtered is small. Using a high-energy and high primary beam</a:t>
            </a:r>
          </a:p>
          <a:p>
            <a:pPr marL="0" indent="0">
              <a:buNone/>
            </a:pPr>
            <a:r>
              <a:rPr lang="en-US" sz="2400" dirty="0" smtClean="0"/>
              <a:t>densities (dynamic SIMS) a volume of a 100 to 1000 μm3 is </a:t>
            </a:r>
            <a:r>
              <a:rPr lang="en-US" sz="2400" dirty="0" err="1" smtClean="0"/>
              <a:t>analysed</a:t>
            </a:r>
            <a:r>
              <a:rPr lang="en-US" sz="2400" dirty="0" smtClean="0"/>
              <a:t>. In contrast, using </a:t>
            </a:r>
            <a:r>
              <a:rPr lang="en-US" sz="2400" dirty="0" err="1" smtClean="0"/>
              <a:t>lowenergy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and low primary beam densities (static SIMS) the material sputtered is exceedingly</a:t>
            </a:r>
          </a:p>
          <a:p>
            <a:pPr marL="0" indent="0">
              <a:buNone/>
            </a:pPr>
            <a:r>
              <a:rPr lang="en-US" sz="2400" dirty="0" smtClean="0"/>
              <a:t>small, with surface mono-layers lasting hours or days.</a:t>
            </a:r>
          </a:p>
          <a:p>
            <a:pPr marL="0" indent="0"/>
            <a:r>
              <a:rPr lang="en-US" sz="2400" dirty="0" smtClean="0"/>
              <a:t> Three dimensional ion images may be acquired by scanning (</a:t>
            </a:r>
            <a:r>
              <a:rPr lang="en-US" sz="2400" dirty="0" err="1" smtClean="0"/>
              <a:t>rastering</a:t>
            </a:r>
            <a:r>
              <a:rPr lang="en-US" sz="2400" dirty="0" smtClean="0"/>
              <a:t>) the primary beam and</a:t>
            </a:r>
          </a:p>
          <a:p>
            <a:pPr marL="0" indent="0">
              <a:buNone/>
            </a:pPr>
            <a:r>
              <a:rPr lang="en-US" sz="2400" dirty="0" smtClean="0"/>
              <a:t>detecting the ion signal as the sample is gradually eroded.</a:t>
            </a:r>
          </a:p>
          <a:p>
            <a:pPr marL="0" indent="0"/>
            <a:r>
              <a:rPr lang="en-US" sz="2400" dirty="0" smtClean="0"/>
              <a:t> Little or no sample preparation may be needed.</a:t>
            </a:r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602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Akış</vt:lpstr>
      <vt:lpstr>Slide 1</vt:lpstr>
      <vt:lpstr>Outline</vt:lpstr>
      <vt:lpstr>Slide 3</vt:lpstr>
      <vt:lpstr>SIMS</vt:lpstr>
      <vt:lpstr>Slide 5</vt:lpstr>
      <vt:lpstr>Slide 6</vt:lpstr>
      <vt:lpstr>SECONDARY ION SPUTTERING</vt:lpstr>
      <vt:lpstr>Advantages of SIMS  </vt:lpstr>
      <vt:lpstr>Slide 9</vt:lpstr>
      <vt:lpstr>Limitations of SIMS</vt:lpstr>
      <vt:lpstr>     TYPICAL APPLICATIONS of SIMS   •Analyzing biological materials   •The investigation of possible links between glass failure and polishing residue in optical components used in powerful lasers,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Spectrometry (MS) &amp; Secondary ion mass spectrometry (SIMS)</dc:title>
  <dc:creator>Seda</dc:creator>
  <cp:lastModifiedBy>USER</cp:lastModifiedBy>
  <cp:revision>29</cp:revision>
  <dcterms:created xsi:type="dcterms:W3CDTF">2012-04-11T21:38:07Z</dcterms:created>
  <dcterms:modified xsi:type="dcterms:W3CDTF">2019-07-16T14:40:10Z</dcterms:modified>
</cp:coreProperties>
</file>