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2" d="100"/>
          <a:sy n="62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F6EE-B394-45D1-A16D-D397D28B2B2F}" type="datetimeFigureOut">
              <a:rPr lang="en-US" smtClean="0"/>
              <a:t>3/6/2019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E7BD-8504-4FFF-892D-37801CB609E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5023" y="1135088"/>
            <a:ext cx="5457969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Polymers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 Dr. Shaji Varghese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 Assistant Professor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Mar Thoma College</a:t>
            </a: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                   Tiruvalla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4612" y="71414"/>
            <a:ext cx="302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Methods of synthesis: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500042"/>
            <a:ext cx="85725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Syntheses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dendrons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are tedious and require the skills of an organic chemist.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Traditional syntheses involve repetitive stepwise growth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deprotection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/activation protocols with careful purification procedures between each generation.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Typically, 4th generation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require a minimum of 8 reaction steps making them very time consuming and generating significant waste.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Today’s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are synthesized utilizing either divergent or convergent growth.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4612" y="3528956"/>
            <a:ext cx="3516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Divergent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Growth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3929066"/>
            <a:ext cx="8572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This name comes from the way in which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grows outwards from the core, diverging into space.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Starting from a reactive core, a generation is grown, and then the new periphery of the molecule is activated for reaction with more monomers.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he first synthesized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were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polyamidoamines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(PAMAMs).They are also known as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starbust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Ammonia is used as the core molecule &amp; In the presence of methanol, it reacts with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methylacrylate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then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ethylenediamine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added.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5054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70228" y="742874"/>
            <a:ext cx="3516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Divergent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Growth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1292" y="171370"/>
            <a:ext cx="3716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Convergent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Growth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642918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Convergent growth begins at what will end up being the surface of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and works inwards by gradually linking surface units together with more. </a:t>
            </a:r>
          </a:p>
          <a:p>
            <a:pPr algn="just"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When the growing wedges are large enough, several are attached to a suitable core to give a complete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advantages of convergent growth over divergent growth stem that only two simultaneous reactions are required for any generation-adding step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52863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1428736"/>
            <a:ext cx="835824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convergent growth method has several advantages:</a:t>
            </a:r>
          </a:p>
          <a:p>
            <a:pPr algn="just">
              <a:spcAft>
                <a:spcPts val="600"/>
              </a:spcAft>
              <a:tabLst>
                <a:tab pos="274638" algn="l"/>
              </a:tabLst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1. Relatively easy to purify the desired product and the occurrence 	of defects in the final structure is minimised.</a:t>
            </a:r>
          </a:p>
          <a:p>
            <a:pPr algn="just">
              <a:spcAft>
                <a:spcPts val="600"/>
              </a:spcAft>
              <a:tabLst>
                <a:tab pos="274638" algn="l"/>
              </a:tabLst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2. Possible to introduce subtle engineering into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	structure by precise 	placement of functional groups at the 	periphery of the macromolecules.</a:t>
            </a:r>
          </a:p>
          <a:p>
            <a:pPr algn="just">
              <a:spcAft>
                <a:spcPts val="600"/>
              </a:spcAft>
              <a:tabLst>
                <a:tab pos="274638" algn="l"/>
              </a:tabLst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3. Approach does not allow the formation of high generation 	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because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stearic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problems occur in the reactions of the 	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dendrons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the core molecule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714356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APPLICATIONS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Pharmaceutical Application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Drug Delivery: Targeted and Controlled Release Drug Delivery</a:t>
            </a:r>
          </a:p>
          <a:p>
            <a:pPr>
              <a:buFont typeface="Arial" pitchFamily="34" charset="0"/>
              <a:buChar char="•"/>
              <a:tabLst>
                <a:tab pos="533400" algn="l"/>
              </a:tabLs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Delivery of Anticancer Drugs by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Polymers</a:t>
            </a:r>
          </a:p>
          <a:p>
            <a:pPr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Noncovalent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Encapsulation of Drugs / Host –Guest Relation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Covalent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–Drug Conjugates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as Solubility Enhancers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3. Cellular Delivery Using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Carriers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-Drugs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in Photodynamic Therapy</a:t>
            </a:r>
          </a:p>
          <a:p>
            <a:pPr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in Gene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Transfection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Non-Pharmaceutical Application: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1. Diagnostics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Catalysts / Enzymes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3. Industrial Processes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714356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polymers are highly branched polymer structures, much like 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but contain imperfections in the branching points due to their traditional one-pot synthesis.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polymers contain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sites as well as linear sites with the structure being poorly controlled in comparison to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Their typical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polydispersities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are about 2 or higher.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polymers possess many of the properties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have a multitude of end-groups, a globular structure and they show similar viscosity behaviours attributable to significantly reduced entanglements.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polymers have much higher solubility than their linear analogues due to their many end-groups.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8926" y="142852"/>
            <a:ext cx="3379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polymers 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642910" y="4786322"/>
            <a:ext cx="728667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Examples of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 polymers: </a:t>
            </a:r>
          </a:p>
          <a:p>
            <a:pPr>
              <a:spcAft>
                <a:spcPts val="600"/>
              </a:spcAft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Boltorns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(P(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-MPA)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polymer)</a:t>
            </a:r>
          </a:p>
          <a:p>
            <a:pPr>
              <a:spcAft>
                <a:spcPts val="600"/>
              </a:spcAft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Hybranet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(poly(ester amide))</a:t>
            </a:r>
          </a:p>
          <a:p>
            <a:pPr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poly(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phenylenes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000108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Hyperbranched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polymer can be synthesized with most known polymer-forming reactions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IN" sz="20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-monomers, such as condensation reactions, cationic procedures, ring-opening polymerization and free radical polymerization, in which the A-functionality can only react with the B-functionality and vice versa. 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most common synthetic method involves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polycondensation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IN" sz="20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-monomers in the presence of a catalyst, such as an acid or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transesterification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reagent. </a:t>
            </a:r>
          </a:p>
          <a:p>
            <a:pPr algn="just"/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achieve a more controlled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polycondensation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process, another approach involves utilizing a core molecule in the polymerization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IN" sz="20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-monomers. By adding a functional core, with a By-functionality, the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polydispersity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of the final polymer is lowered and the molecular weight can better be controlled.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6182" y="28572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Synthesis</a:t>
            </a:r>
            <a:endParaRPr lang="en-IN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071546"/>
            <a:ext cx="82868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polymers are highly branched polymer structures, with complex secondary architectures and well-defined spatial location of functional groups.</a:t>
            </a:r>
          </a:p>
          <a:p>
            <a:pPr>
              <a:spcAft>
                <a:spcPts val="600"/>
              </a:spcAft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They can be used in applications such as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Targeted-drug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delivary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As macromolecular carriers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For catalysis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As sensors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For light harvesting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For surface engineering </a:t>
            </a:r>
          </a:p>
          <a:p>
            <a:pPr>
              <a:buFont typeface="Arial" pitchFamily="34" charset="0"/>
              <a:buChar char="•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As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biomimetic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materials</a:t>
            </a:r>
            <a:endParaRPr lang="en-IN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4678" y="428604"/>
            <a:ext cx="26741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polymers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42918"/>
            <a:ext cx="82868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polymers</a:t>
            </a:r>
          </a:p>
          <a:p>
            <a:endParaRPr lang="en-US" dirty="0"/>
          </a:p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material comprise sub-classes such as 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Dendrimers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Dendrons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Hyperbranced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polymers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Dendrigraft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polymers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Dendronized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polymers</a:t>
            </a: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polymers exhibit very different properties compared to their  linear analogues.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Vogtle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laboratory in 1978 reported the first concept of branching by repetitive growth.</a:t>
            </a:r>
          </a:p>
          <a:p>
            <a:pPr algn="just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The first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was synthesized by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Tomalia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co-workers  at  Dow Chemical in the early 1980s in parallel with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Newkome</a:t>
            </a:r>
            <a:r>
              <a:rPr lang="it-IT" sz="22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arborol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systems.</a:t>
            </a:r>
          </a:p>
          <a:p>
            <a:pPr>
              <a:buFont typeface="Arial" pitchFamily="34" charset="0"/>
              <a:buChar char="•"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4572008"/>
            <a:ext cx="778674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Family</a:t>
            </a:r>
          </a:p>
          <a:p>
            <a:pPr algn="just"/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Dendrimers, dendrons, hyperbranched polymers, dendrigraft 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polymers and </a:t>
            </a:r>
            <a:r>
              <a:rPr lang="en-IN" sz="2200" dirty="0" err="1">
                <a:latin typeface="Times New Roman" pitchFamily="18" charset="0"/>
                <a:cs typeface="Times New Roman" pitchFamily="18" charset="0"/>
              </a:rPr>
              <a:t>dendronized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polymers.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581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14290"/>
            <a:ext cx="835821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Dendrimers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polymers are perfectly branched they are either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dendrons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comprise a single core that is capped with layers of repeat units which are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radially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branched. Each layer is called a generation. </a:t>
            </a:r>
          </a:p>
          <a:p>
            <a:pPr algn="just">
              <a:spcAft>
                <a:spcPts val="1200"/>
              </a:spcAft>
            </a:pP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Much like proteins and natural products,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are near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monodisperse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with predictable molecular weights and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-scale dimensions. </a:t>
            </a:r>
          </a:p>
          <a:p>
            <a:pPr algn="just">
              <a:spcAft>
                <a:spcPts val="1200"/>
              </a:spcAft>
            </a:pP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The unique properties of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are attributed to their globular structure, resulting from internal structures in which all bonds emerge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radially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from a central core, and a large number of end-groups are present at its surface.</a:t>
            </a:r>
          </a:p>
          <a:p>
            <a:pPr algn="just">
              <a:spcAft>
                <a:spcPts val="1200"/>
              </a:spcAft>
            </a:pP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Due to their globular structures,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 can be seen as </a:t>
            </a:r>
            <a:r>
              <a:rPr lang="en-IN" sz="2100" dirty="0" err="1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-particles with the ability of core encapsulation. </a:t>
            </a:r>
          </a:p>
          <a:p>
            <a:pPr algn="just">
              <a:spcAft>
                <a:spcPts val="1200"/>
              </a:spcAft>
            </a:pPr>
            <a:r>
              <a:rPr lang="en-IN" sz="2100" dirty="0">
                <a:latin typeface="Times New Roman" pitchFamily="18" charset="0"/>
                <a:cs typeface="Times New Roman" pitchFamily="18" charset="0"/>
              </a:rPr>
              <a:t>In contrast to linear polymers, these macromolecules do not entangle, showing unusual viscosity behaviours, such as low solution viscosity and functional groups can be either protected or exposed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0483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1000108"/>
            <a:ext cx="84296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Dendrons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which represent a structural component of the parent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and are also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monodisperse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wedged-shaped sections of a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is made up of a number (≥ 2) of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dendrons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Each functional group in a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core gives rise to one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dendron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Furthermore,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dendrons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of higher generations (≥ G4) can be seen as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but with an active core moiety that can be further functionalized. </a:t>
            </a:r>
          </a:p>
          <a:p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Examples of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Tomalia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-type poly(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amidoamine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 (PAMAM),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Frechet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-type poly(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benzylether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lnSpc>
                <a:spcPct val="150000"/>
              </a:lnSpc>
            </a:pP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Newkome’s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arborol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Phosphorus-containing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Poly(2,2-bis 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hydroxymethyl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propionic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acid) (P(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-MPA)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3306" y="252691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Dendrons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357826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Fig. 3. a G-2 PAMAM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is shown (a) and a G4 P(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-MPA)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(b).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02646" cy="38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785794"/>
            <a:ext cx="68580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Classification of </a:t>
            </a:r>
            <a:r>
              <a:rPr lang="en-IN" sz="2000" b="1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PAMAM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PAMAMOS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PPI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Tecto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Multilingual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Chiral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Hybrid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Linear Polymer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Amphiphilic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Micellar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Multiple Antigen Peptide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Frechet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Type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Dendrimer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1058</Words>
  <Application>Microsoft Office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Unknown User</cp:lastModifiedBy>
  <cp:revision>19</cp:revision>
  <dcterms:created xsi:type="dcterms:W3CDTF">2014-04-21T16:58:02Z</dcterms:created>
  <dcterms:modified xsi:type="dcterms:W3CDTF">2019-03-06T14:19:55Z</dcterms:modified>
</cp:coreProperties>
</file>