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A622E-3DE1-40BA-88A0-BE919543AD72}" type="datetimeFigureOut">
              <a:rPr lang="en-US" smtClean="0"/>
              <a:t>7/16/2019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BDE-7CAC-4D33-B78A-59FDE57669F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0FA05B-6821-4C26-91D6-39A58EB6B812}" type="datetimeFigureOut">
              <a:rPr lang="en-GB" smtClean="0"/>
              <a:pPr/>
              <a:t>16/07/2019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C79C98-271C-4E6A-9D4A-F676185C5D6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ng_William_IV" TargetMode="External"/><Relationship Id="rId2" Type="http://schemas.openxmlformats.org/officeDocument/2006/relationships/hyperlink" Target="https://en.wikipedia.org/wiki/Queen_of_the_United_Kingdom_of_Great_Britain_and_Irel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ritish_Empire" TargetMode="External"/><Relationship Id="rId5" Type="http://schemas.openxmlformats.org/officeDocument/2006/relationships/hyperlink" Target="https://en.wikipedia.org/wiki/Victorian_era" TargetMode="External"/><Relationship Id="rId4" Type="http://schemas.openxmlformats.org/officeDocument/2006/relationships/hyperlink" Target="https://en.wikipedia.org/wiki/List_of_monarchs_in_Britain_by_length_of_reig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eorge_Eliot" TargetMode="External"/><Relationship Id="rId3" Type="http://schemas.openxmlformats.org/officeDocument/2006/relationships/hyperlink" Target="https://en.wikipedia.org/wiki/Victorian_period" TargetMode="External"/><Relationship Id="rId7" Type="http://schemas.openxmlformats.org/officeDocument/2006/relationships/hyperlink" Target="https://en.wikipedia.org/wiki/Bront%C3%AB" TargetMode="External"/><Relationship Id="rId2" Type="http://schemas.openxmlformats.org/officeDocument/2006/relationships/hyperlink" Target="https://en.wikipedia.org/wiki/Romanticis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Vanity_Fair_(novel)" TargetMode="External"/><Relationship Id="rId5" Type="http://schemas.openxmlformats.org/officeDocument/2006/relationships/hyperlink" Target="https://en.wikipedia.org/wiki/William_Thackeray" TargetMode="External"/><Relationship Id="rId4" Type="http://schemas.openxmlformats.org/officeDocument/2006/relationships/hyperlink" Target="https://en.wikipedia.org/wiki/Charles_Dickens" TargetMode="External"/><Relationship Id="rId9" Type="http://schemas.openxmlformats.org/officeDocument/2006/relationships/hyperlink" Target="https://en.wikipedia.org/wiki/Middlemarch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der_the_Greenwood_Tree" TargetMode="External"/><Relationship Id="rId2" Type="http://schemas.openxmlformats.org/officeDocument/2006/relationships/hyperlink" Target="https://en.wikipedia.org/wiki/Thomas_Hard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ld_English_language" TargetMode="External"/><Relationship Id="rId3" Type="http://schemas.openxmlformats.org/officeDocument/2006/relationships/hyperlink" Target="https://en.wikipedia.org/wiki/Matthew_Arnold" TargetMode="External"/><Relationship Id="rId7" Type="http://schemas.openxmlformats.org/officeDocument/2006/relationships/hyperlink" Target="https://en.wikipedia.org/wiki/Verse_form" TargetMode="External"/><Relationship Id="rId2" Type="http://schemas.openxmlformats.org/officeDocument/2006/relationships/hyperlink" Target="https://en.wikipedia.org/wiki/Robert_Brown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Georgian_Poetry" TargetMode="External"/><Relationship Id="rId5" Type="http://schemas.openxmlformats.org/officeDocument/2006/relationships/hyperlink" Target="https://en.wikipedia.org/wiki/Romantic_Poetry" TargetMode="External"/><Relationship Id="rId4" Type="http://schemas.openxmlformats.org/officeDocument/2006/relationships/hyperlink" Target="https://en.wikipedia.org/wiki/Gerard_Manley_Hopkins" TargetMode="External"/><Relationship Id="rId9" Type="http://schemas.openxmlformats.org/officeDocument/2006/relationships/hyperlink" Target="https://en.wikipedia.org/wiki/Beowul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itish_Empire" TargetMode="External"/><Relationship Id="rId2" Type="http://schemas.openxmlformats.org/officeDocument/2006/relationships/hyperlink" Target="https://en.wikipedia.org/wiki/Chivalro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hristina_Rossetti" TargetMode="External"/><Relationship Id="rId5" Type="http://schemas.openxmlformats.org/officeDocument/2006/relationships/hyperlink" Target="https://en.wikipedia.org/wiki/Dante_Gabriel_Rossetti" TargetMode="External"/><Relationship Id="rId4" Type="http://schemas.openxmlformats.org/officeDocument/2006/relationships/hyperlink" Target="https://en.wikipedia.org/wiki/Pre-Raphaelite_Brotherhoo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2500306"/>
            <a:ext cx="6172200" cy="1371600"/>
          </a:xfrm>
        </p:spPr>
        <p:txBody>
          <a:bodyPr/>
          <a:lstStyle/>
          <a:p>
            <a:r>
              <a:rPr lang="en-GB" dirty="0" smtClean="0"/>
              <a:t>(1837- 1901)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28794" y="428604"/>
            <a:ext cx="6172200" cy="1894362"/>
          </a:xfrm>
        </p:spPr>
        <p:txBody>
          <a:bodyPr/>
          <a:lstStyle/>
          <a:p>
            <a:r>
              <a:rPr lang="en-US" dirty="0" smtClean="0"/>
              <a:t>VICTORIAN ERA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3643314"/>
            <a:ext cx="37673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Sheeba</a:t>
            </a:r>
            <a:r>
              <a:rPr lang="en-US" sz="2000" b="1" dirty="0" smtClean="0"/>
              <a:t> K Jacob</a:t>
            </a:r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English</a:t>
            </a:r>
          </a:p>
          <a:p>
            <a:r>
              <a:rPr lang="en-US" sz="2000" dirty="0" smtClean="0"/>
              <a:t>Mar </a:t>
            </a:r>
            <a:r>
              <a:rPr lang="en-US" sz="2000" dirty="0" err="1" smtClean="0"/>
              <a:t>Thoam</a:t>
            </a:r>
            <a:r>
              <a:rPr lang="en-US" sz="2000" dirty="0" smtClean="0"/>
              <a:t> College, </a:t>
            </a:r>
            <a:r>
              <a:rPr lang="en-US" sz="2000" dirty="0" err="1" smtClean="0"/>
              <a:t>Tiruvalla</a:t>
            </a:r>
            <a:endParaRPr lang="en-IN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QUEEN VICTORIA.</a:t>
            </a:r>
            <a:endParaRPr lang="en-GB" dirty="0"/>
          </a:p>
        </p:txBody>
      </p:sp>
      <p:pic>
        <p:nvPicPr>
          <p:cNvPr id="4" name="Content Placeholder 3" descr="Queen_Victoria_by_Bassan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541428" cy="4997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Golden Era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IN" b="1" dirty="0" smtClean="0"/>
              <a:t>Victoria</a:t>
            </a:r>
            <a:r>
              <a:rPr lang="en-IN" dirty="0" smtClean="0"/>
              <a:t> (Alexandrina Victoria; 24 May 1819 – 22 January 1901) was </a:t>
            </a:r>
            <a:r>
              <a:rPr lang="en-IN" dirty="0" smtClean="0">
                <a:hlinkClick r:id="rId2" tooltip="Queen of the United Kingdom of Great Britain and Ireland"/>
              </a:rPr>
              <a:t>Queen of the United Kingdom of Great Britain and Ireland</a:t>
            </a:r>
            <a:r>
              <a:rPr lang="en-IN" dirty="0" smtClean="0"/>
              <a:t> from 20 June 1837 until her death.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IN" dirty="0" smtClean="0"/>
              <a:t> She inherited the throne aged 18 when her uncle, </a:t>
            </a:r>
            <a:r>
              <a:rPr lang="en-IN" dirty="0" smtClean="0">
                <a:hlinkClick r:id="rId3" tooltip="King William IV"/>
              </a:rPr>
              <a:t>King William IV</a:t>
            </a:r>
            <a:r>
              <a:rPr lang="en-IN" dirty="0" smtClean="0"/>
              <a:t>, died.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IN" dirty="0" smtClean="0"/>
              <a:t>Victoria's reign of 63 years and seven months was </a:t>
            </a:r>
            <a:r>
              <a:rPr lang="en-IN" dirty="0" smtClean="0">
                <a:hlinkClick r:id="rId4" tooltip="List of monarchs in Britain by length of reign"/>
              </a:rPr>
              <a:t>longer than that of any of her predecessors</a:t>
            </a:r>
            <a:r>
              <a:rPr lang="en-IN" dirty="0" smtClean="0"/>
              <a:t> and is known as the </a:t>
            </a:r>
            <a:r>
              <a:rPr lang="en-IN" u="sng" dirty="0" smtClean="0">
                <a:hlinkClick r:id="rId5"/>
              </a:rPr>
              <a:t>Victorian era</a:t>
            </a:r>
            <a:r>
              <a:rPr lang="en-IN" dirty="0" smtClean="0"/>
              <a:t>. 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IN" dirty="0" smtClean="0"/>
              <a:t> It was a period of industrial, cultural, political, scientific, and military change within the United Kingdom, and was marked by a great expansion of the </a:t>
            </a:r>
            <a:r>
              <a:rPr lang="en-IN" dirty="0" smtClean="0">
                <a:hlinkClick r:id="rId6" tooltip="British Empire"/>
              </a:rPr>
              <a:t>British Empire</a:t>
            </a:r>
            <a:r>
              <a:rPr lang="en-IN" dirty="0" smtClean="0"/>
              <a:t>. 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 of the Victorian (Novel)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en-IN" dirty="0" smtClean="0"/>
              <a:t>While in the preceding </a:t>
            </a:r>
            <a:r>
              <a:rPr lang="en-IN" dirty="0" smtClean="0">
                <a:hlinkClick r:id="rId2" tooltip="Romanticism"/>
              </a:rPr>
              <a:t>Romantic period</a:t>
            </a:r>
            <a:r>
              <a:rPr lang="en-IN" dirty="0" smtClean="0"/>
              <a:t>, poetry had been the dominant genre, it was the novel that was most important in the </a:t>
            </a:r>
            <a:r>
              <a:rPr lang="en-IN" dirty="0" smtClean="0">
                <a:hlinkClick r:id="rId3" tooltip="Victorian period"/>
              </a:rPr>
              <a:t>Victorian period</a:t>
            </a:r>
            <a:r>
              <a:rPr lang="en-IN" dirty="0" smtClean="0"/>
              <a:t>.</a:t>
            </a:r>
            <a:endParaRPr lang="en-GB" dirty="0" smtClean="0"/>
          </a:p>
          <a:p>
            <a:r>
              <a:rPr lang="en-IN" dirty="0" smtClean="0">
                <a:hlinkClick r:id="rId4" tooltip="Charles Dickens"/>
              </a:rPr>
              <a:t>Charles Dickens</a:t>
            </a:r>
            <a:r>
              <a:rPr lang="en-IN" dirty="0" smtClean="0"/>
              <a:t> (1812–1870) dominated the first part of Victoria's reign.</a:t>
            </a:r>
            <a:endParaRPr lang="en-GB" dirty="0" smtClean="0"/>
          </a:p>
          <a:p>
            <a:r>
              <a:rPr lang="en-IN" dirty="0" smtClean="0">
                <a:hlinkClick r:id="rId5" tooltip="William Thackeray"/>
              </a:rPr>
              <a:t>William Thackeray</a:t>
            </a:r>
            <a:r>
              <a:rPr lang="en-IN" dirty="0" smtClean="0"/>
              <a:t>'s (1811–1863) most famous work </a:t>
            </a:r>
            <a:r>
              <a:rPr lang="en-IN" i="1" dirty="0" smtClean="0">
                <a:hlinkClick r:id="rId6" tooltip="Vanity Fair (novel)"/>
              </a:rPr>
              <a:t>Vanity Fair</a:t>
            </a:r>
            <a:r>
              <a:rPr lang="en-IN" dirty="0" smtClean="0"/>
              <a:t> appeared in 1848.</a:t>
            </a:r>
            <a:endParaRPr lang="en-GB" dirty="0" smtClean="0"/>
          </a:p>
          <a:p>
            <a:r>
              <a:rPr lang="en-IN" dirty="0" smtClean="0"/>
              <a:t> </a:t>
            </a:r>
            <a:r>
              <a:rPr lang="en-IN" dirty="0" err="1" smtClean="0">
                <a:hlinkClick r:id="rId7" tooltip="Brontë"/>
              </a:rPr>
              <a:t>Brontë</a:t>
            </a:r>
            <a:r>
              <a:rPr lang="en-IN" dirty="0" smtClean="0"/>
              <a:t> sisters, Charlotte (1816–55), Emily (1818–48) and Anne (1820–49), also published significant works in the 1840s.</a:t>
            </a:r>
          </a:p>
          <a:p>
            <a:r>
              <a:rPr lang="en-IN" dirty="0" smtClean="0"/>
              <a:t>A major later novel was </a:t>
            </a:r>
            <a:r>
              <a:rPr lang="en-IN" dirty="0" smtClean="0">
                <a:hlinkClick r:id="rId8" tooltip="George Eliot"/>
              </a:rPr>
              <a:t>George Eliot</a:t>
            </a:r>
            <a:r>
              <a:rPr lang="en-IN" dirty="0" smtClean="0"/>
              <a:t>'s (1819–80) </a:t>
            </a:r>
            <a:r>
              <a:rPr lang="en-IN" i="1" dirty="0" smtClean="0">
                <a:hlinkClick r:id="rId9" tooltip="Middlemarch"/>
              </a:rPr>
              <a:t>Middlemarch</a:t>
            </a:r>
            <a:r>
              <a:rPr lang="en-IN" dirty="0" smtClean="0"/>
              <a:t> (1872)</a:t>
            </a:r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-45719"/>
            <a:ext cx="7072362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8258204" cy="6096740"/>
          </a:xfrm>
        </p:spPr>
        <p:txBody>
          <a:bodyPr>
            <a:normAutofit/>
          </a:bodyPr>
          <a:lstStyle/>
          <a:p>
            <a:r>
              <a:rPr lang="en-IN" dirty="0" smtClean="0"/>
              <a:t> The major novelist of the later part of Queen Victoria's reign was </a:t>
            </a:r>
            <a:r>
              <a:rPr lang="en-IN" dirty="0" smtClean="0">
                <a:hlinkClick r:id="rId2" tooltip="Thomas Hardy"/>
              </a:rPr>
              <a:t>Thomas Hardy</a:t>
            </a:r>
            <a:r>
              <a:rPr lang="en-IN" dirty="0" smtClean="0"/>
              <a:t> (1840–1928), whose first novel, </a:t>
            </a:r>
            <a:r>
              <a:rPr lang="en-IN" i="1" dirty="0" smtClean="0">
                <a:hlinkClick r:id="rId3" tooltip="Under the Greenwood Tree"/>
              </a:rPr>
              <a:t>Under the Greenwood Tree</a:t>
            </a:r>
            <a:r>
              <a:rPr lang="en-IN" dirty="0" smtClean="0"/>
              <a:t>, appeared in 1872. 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POETRY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en-IN" dirty="0" smtClean="0"/>
              <a:t>Elizabeth </a:t>
            </a:r>
            <a:r>
              <a:rPr lang="en-IN" dirty="0" err="1" smtClean="0"/>
              <a:t>Barret</a:t>
            </a:r>
            <a:r>
              <a:rPr lang="en-IN" dirty="0" smtClean="0"/>
              <a:t> Browning and </a:t>
            </a:r>
            <a:r>
              <a:rPr lang="en-IN" u="sng" dirty="0" smtClean="0">
                <a:hlinkClick r:id="rId2"/>
              </a:rPr>
              <a:t>Robert Browning</a:t>
            </a:r>
            <a:r>
              <a:rPr lang="en-IN" dirty="0" smtClean="0"/>
              <a:t> conducted their love affair through verse and produced many tender and passionate poems.</a:t>
            </a:r>
            <a:endParaRPr lang="en-GB" b="1" dirty="0" smtClean="0"/>
          </a:p>
          <a:p>
            <a:endParaRPr lang="en-GB" b="1" dirty="0" smtClean="0"/>
          </a:p>
          <a:p>
            <a:pPr>
              <a:buNone/>
            </a:pPr>
            <a:r>
              <a:rPr lang="en-GB" dirty="0" smtClean="0"/>
              <a:t>  </a:t>
            </a:r>
            <a:r>
              <a:rPr lang="en-IN" dirty="0" smtClean="0"/>
              <a:t>Both </a:t>
            </a:r>
            <a:r>
              <a:rPr lang="en-IN" dirty="0" smtClean="0">
                <a:hlinkClick r:id="rId3" tooltip="Matthew Arnold"/>
              </a:rPr>
              <a:t>Matthew Arnold</a:t>
            </a:r>
            <a:r>
              <a:rPr lang="en-IN" dirty="0" smtClean="0"/>
              <a:t> and </a:t>
            </a:r>
            <a:r>
              <a:rPr lang="en-IN" dirty="0" smtClean="0">
                <a:hlinkClick r:id="rId4" tooltip="Gerard Manley Hopkins"/>
              </a:rPr>
              <a:t>Gerard Manley Hopkins</a:t>
            </a:r>
            <a:r>
              <a:rPr lang="en-IN" dirty="0" smtClean="0"/>
              <a:t> wrote poems which sit somewhere in between the exultation of nature of the </a:t>
            </a:r>
            <a:r>
              <a:rPr lang="en-IN" dirty="0" smtClean="0">
                <a:hlinkClick r:id="rId5" tooltip="Romantic Poetry"/>
              </a:rPr>
              <a:t>romantic Poetry</a:t>
            </a:r>
            <a:r>
              <a:rPr lang="en-IN" dirty="0" smtClean="0"/>
              <a:t> and the </a:t>
            </a:r>
            <a:r>
              <a:rPr lang="en-IN" dirty="0" smtClean="0">
                <a:hlinkClick r:id="rId6" tooltip="Georgian Poetry"/>
              </a:rPr>
              <a:t>Georgian Poetry</a:t>
            </a:r>
            <a:r>
              <a:rPr lang="en-IN" dirty="0" smtClean="0"/>
              <a:t> of the early 20th century.</a:t>
            </a:r>
            <a:r>
              <a:rPr lang="en-GB" dirty="0" smtClean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 smtClean="0"/>
          </a:p>
          <a:p>
            <a:r>
              <a:rPr lang="en-IN" dirty="0" smtClean="0"/>
              <a:t>Arnold's works anticipate some of the themes of these later poets, while Hopkins drew inspiration from </a:t>
            </a:r>
            <a:r>
              <a:rPr lang="en-IN" dirty="0" smtClean="0">
                <a:hlinkClick r:id="rId7" tooltip="Verse form"/>
              </a:rPr>
              <a:t>verse forms</a:t>
            </a:r>
            <a:r>
              <a:rPr lang="en-IN" dirty="0" smtClean="0"/>
              <a:t> of </a:t>
            </a:r>
            <a:r>
              <a:rPr lang="en-IN" dirty="0" smtClean="0">
                <a:hlinkClick r:id="rId8" tooltip="Old English language"/>
              </a:rPr>
              <a:t>Old English</a:t>
            </a:r>
            <a:r>
              <a:rPr lang="en-IN" dirty="0" smtClean="0"/>
              <a:t> poetry such as </a:t>
            </a:r>
            <a:r>
              <a:rPr lang="en-IN" i="1" dirty="0" smtClean="0">
                <a:hlinkClick r:id="rId9" tooltip="Beowulf"/>
              </a:rPr>
              <a:t>Beowulf</a:t>
            </a:r>
            <a:r>
              <a:rPr lang="en-IN" dirty="0" smtClean="0"/>
              <a:t>.</a:t>
            </a:r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 The Victorians loved the heroic, </a:t>
            </a:r>
            <a:r>
              <a:rPr lang="en-IN" dirty="0" smtClean="0">
                <a:hlinkClick r:id="rId2" tooltip="Chivalrous"/>
              </a:rPr>
              <a:t>chivalrous</a:t>
            </a:r>
            <a:r>
              <a:rPr lang="en-IN" dirty="0" smtClean="0"/>
              <a:t> stories of knights of old and they hoped to regain some of that noble, courtly behaviour and impress it upon the people both at home and in the wider </a:t>
            </a:r>
            <a:r>
              <a:rPr lang="en-IN" dirty="0" smtClean="0">
                <a:hlinkClick r:id="rId3" tooltip="British Empire"/>
              </a:rPr>
              <a:t>empire</a:t>
            </a:r>
            <a:r>
              <a:rPr lang="en-IN" dirty="0" smtClean="0"/>
              <a:t>.</a:t>
            </a:r>
            <a:endParaRPr lang="en-GB" dirty="0" smtClean="0"/>
          </a:p>
          <a:p>
            <a:endParaRPr lang="en-GB" dirty="0" smtClean="0"/>
          </a:p>
          <a:p>
            <a:r>
              <a:rPr lang="en-IN" dirty="0" smtClean="0"/>
              <a:t>The </a:t>
            </a:r>
            <a:r>
              <a:rPr lang="en-IN" u="sng" dirty="0" smtClean="0">
                <a:hlinkClick r:id="rId4"/>
              </a:rPr>
              <a:t>Pre-Raphaelite Brotherhood</a:t>
            </a:r>
            <a:r>
              <a:rPr lang="en-IN" dirty="0" smtClean="0"/>
              <a:t> also drew on myth and folklore for their art, with </a:t>
            </a:r>
            <a:r>
              <a:rPr lang="en-IN" dirty="0" smtClean="0">
                <a:hlinkClick r:id="rId5" tooltip="Dante Gabriel Rossetti"/>
              </a:rPr>
              <a:t>Dante Gabriel Rossetti</a:t>
            </a:r>
            <a:r>
              <a:rPr lang="en-IN" dirty="0" smtClean="0"/>
              <a:t> contemporaneously regarded as the chief poet amongst them, although his sister </a:t>
            </a:r>
            <a:r>
              <a:rPr lang="en-IN" dirty="0" smtClean="0">
                <a:hlinkClick r:id="rId6" tooltip="Christina Rossetti"/>
              </a:rPr>
              <a:t>Christina</a:t>
            </a:r>
            <a:r>
              <a:rPr lang="en-IN" dirty="0" smtClean="0"/>
              <a:t> is now held by scholars to be a stronger poet.</a:t>
            </a:r>
            <a:endParaRPr lang="en-US" dirty="0" smtClean="0">
              <a:latin typeface="Doulos SIL"/>
              <a:ea typeface="Doulos SIL"/>
              <a:cs typeface="Doulos SIL"/>
            </a:endParaRPr>
          </a:p>
          <a:p>
            <a:pPr>
              <a:buNone/>
            </a:pPr>
            <a:endParaRPr lang="en-US" b="1" baseline="30000" dirty="0" smtClean="0"/>
          </a:p>
          <a:p>
            <a:endParaRPr lang="en-IN" b="1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42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VICTORIAN ERA</vt:lpstr>
      <vt:lpstr>QUEEN VICTORIA.</vt:lpstr>
      <vt:lpstr>The Golden Era</vt:lpstr>
      <vt:lpstr>Literature of the Victorian (Novel)</vt:lpstr>
      <vt:lpstr>Slide 5</vt:lpstr>
      <vt:lpstr>POETRY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Syllables</dc:title>
  <dc:creator>user</dc:creator>
  <cp:lastModifiedBy>USER</cp:lastModifiedBy>
  <cp:revision>24</cp:revision>
  <dcterms:created xsi:type="dcterms:W3CDTF">2015-09-10T06:00:40Z</dcterms:created>
  <dcterms:modified xsi:type="dcterms:W3CDTF">2019-07-16T12:35:24Z</dcterms:modified>
</cp:coreProperties>
</file>