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0"/>
  </p:notesMasterIdLst>
  <p:sldIdLst>
    <p:sldId id="256" r:id="rId2"/>
    <p:sldId id="257" r:id="rId3"/>
    <p:sldId id="258" r:id="rId4"/>
    <p:sldId id="259"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4" r:id="rId18"/>
    <p:sldId id="283" r:id="rId19"/>
    <p:sldId id="260" r:id="rId20"/>
    <p:sldId id="262" r:id="rId21"/>
    <p:sldId id="263" r:id="rId22"/>
    <p:sldId id="264" r:id="rId23"/>
    <p:sldId id="265" r:id="rId24"/>
    <p:sldId id="266" r:id="rId25"/>
    <p:sldId id="267" r:id="rId26"/>
    <p:sldId id="268" r:id="rId27"/>
    <p:sldId id="269"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52"/>
    <p:restoredTop sz="83028"/>
  </p:normalViewPr>
  <p:slideViewPr>
    <p:cSldViewPr>
      <p:cViewPr>
        <p:scale>
          <a:sx n="108" d="100"/>
          <a:sy n="108" d="100"/>
        </p:scale>
        <p:origin x="-2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EF6E12-986A-4770-ACEC-30E3BD8CB264}" type="datetimeFigureOut">
              <a:rPr lang="en-US" smtClean="0"/>
              <a:pPr/>
              <a:t>7/15/2019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0A7967-2AD0-49CD-AE38-71384E57C603}" type="slidenum">
              <a:rPr lang="en-IN" smtClean="0"/>
              <a:pPr/>
              <a:t>‹#›</a:t>
            </a:fld>
            <a:endParaRPr lang="en-IN"/>
          </a:p>
        </p:txBody>
      </p:sp>
    </p:spTree>
    <p:extLst>
      <p:ext uri="{BB962C8B-B14F-4D97-AF65-F5344CB8AC3E}">
        <p14:creationId xmlns:p14="http://schemas.microsoft.com/office/powerpoint/2010/main" xmlns="" val="57799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Lizard"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Lizard"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Lizar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Lizard"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Lizard"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Cold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blooded</a:t>
            </a:r>
            <a:r>
              <a:rPr lang="en-US" sz="1200" b="0" kern="1200" dirty="0" smtClean="0">
                <a:solidFill>
                  <a:schemeClr val="tx1"/>
                </a:solidFill>
                <a:latin typeface="+mn-lt"/>
                <a:ea typeface="+mn-ea"/>
                <a:cs typeface="+mn-cs"/>
              </a:rPr>
              <a:t> creatures take on the temperature of their surroundings. </a:t>
            </a:r>
            <a:r>
              <a:rPr lang="en-US" sz="1200" b="0" kern="1200" smtClean="0">
                <a:solidFill>
                  <a:schemeClr val="tx1"/>
                </a:solidFill>
                <a:latin typeface="+mn-lt"/>
                <a:ea typeface="+mn-ea"/>
                <a:cs typeface="+mn-cs"/>
              </a:rPr>
              <a:t>They are hot when their environment is hot and </a:t>
            </a:r>
            <a:r>
              <a:rPr lang="en-US" sz="1200" b="1" kern="1200" smtClean="0">
                <a:solidFill>
                  <a:schemeClr val="tx1"/>
                </a:solidFill>
                <a:latin typeface="+mn-lt"/>
                <a:ea typeface="+mn-ea"/>
                <a:cs typeface="+mn-cs"/>
              </a:rPr>
              <a:t>cold</a:t>
            </a:r>
            <a:r>
              <a:rPr lang="en-US" sz="1200" b="0" kern="1200" smtClean="0">
                <a:solidFill>
                  <a:schemeClr val="tx1"/>
                </a:solidFill>
                <a:latin typeface="+mn-lt"/>
                <a:ea typeface="+mn-ea"/>
                <a:cs typeface="+mn-cs"/>
              </a:rPr>
              <a:t> when their environment is </a:t>
            </a:r>
            <a:r>
              <a:rPr lang="en-US" sz="1200" b="1" kern="1200" smtClean="0">
                <a:solidFill>
                  <a:schemeClr val="tx1"/>
                </a:solidFill>
                <a:latin typeface="+mn-lt"/>
                <a:ea typeface="+mn-ea"/>
                <a:cs typeface="+mn-cs"/>
              </a:rPr>
              <a:t>cold</a:t>
            </a:r>
            <a:r>
              <a:rPr lang="en-US" sz="1200" b="0" kern="1200" smtClean="0">
                <a:solidFill>
                  <a:schemeClr val="tx1"/>
                </a:solidFill>
                <a:latin typeface="+mn-lt"/>
                <a:ea typeface="+mn-ea"/>
                <a:cs typeface="+mn-cs"/>
              </a:rPr>
              <a:t>.</a:t>
            </a:r>
            <a:endParaRPr lang="en-US"/>
          </a:p>
        </p:txBody>
      </p:sp>
      <p:sp>
        <p:nvSpPr>
          <p:cNvPr id="4" name="Slide Number Placeholder 3"/>
          <p:cNvSpPr>
            <a:spLocks noGrp="1"/>
          </p:cNvSpPr>
          <p:nvPr>
            <p:ph type="sldNum" sz="quarter" idx="10"/>
          </p:nvPr>
        </p:nvSpPr>
        <p:spPr/>
        <p:txBody>
          <a:bodyPr/>
          <a:lstStyle/>
          <a:p>
            <a:fld id="{6C0A7967-2AD0-49CD-AE38-71384E57C603}" type="slidenum">
              <a:rPr lang="en-IN" smtClean="0"/>
              <a:pPr/>
              <a:t>2</a:t>
            </a:fld>
            <a:endParaRPr lang="en-IN"/>
          </a:p>
        </p:txBody>
      </p:sp>
    </p:spTree>
    <p:extLst>
      <p:ext uri="{BB962C8B-B14F-4D97-AF65-F5344CB8AC3E}">
        <p14:creationId xmlns:p14="http://schemas.microsoft.com/office/powerpoint/2010/main" xmlns="" val="544837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latin typeface="+mn-lt"/>
                <a:ea typeface="+mn-ea"/>
                <a:cs typeface="+mn-cs"/>
              </a:rPr>
              <a:t>hyperphalangy</a:t>
            </a:r>
            <a:r>
              <a:rPr lang="en-US" sz="1200" b="0" kern="1200" dirty="0" smtClean="0">
                <a:solidFill>
                  <a:schemeClr val="tx1"/>
                </a:solidFill>
                <a:latin typeface="+mn-lt"/>
                <a:ea typeface="+mn-ea"/>
                <a:cs typeface="+mn-cs"/>
              </a:rPr>
              <a:t> (addition of joints to toes) and </a:t>
            </a:r>
            <a:r>
              <a:rPr lang="en-US" sz="1200" b="1" kern="1200" dirty="0" err="1" smtClean="0">
                <a:solidFill>
                  <a:schemeClr val="tx1"/>
                </a:solidFill>
                <a:latin typeface="+mn-lt"/>
                <a:ea typeface="+mn-ea"/>
                <a:cs typeface="+mn-cs"/>
              </a:rPr>
              <a:t>hyperdactyly</a:t>
            </a:r>
            <a:r>
              <a:rPr lang="en-US" sz="1200" b="0" kern="1200" dirty="0" smtClean="0">
                <a:solidFill>
                  <a:schemeClr val="tx1"/>
                </a:solidFill>
                <a:latin typeface="+mn-lt"/>
                <a:ea typeface="+mn-ea"/>
                <a:cs typeface="+mn-cs"/>
              </a:rPr>
              <a:t> (addition of extra digits)</a:t>
            </a:r>
            <a:endParaRPr lang="en-US" sz="1200" u="sng" kern="1200" dirty="0" smtClean="0">
              <a:solidFill>
                <a:schemeClr val="tx1"/>
              </a:solidFill>
              <a:latin typeface="+mn-lt"/>
              <a:ea typeface="+mn-ea"/>
              <a:cs typeface="+mn-cs"/>
            </a:endParaRPr>
          </a:p>
          <a:p>
            <a:r>
              <a:rPr lang="en-US" sz="1200" i="1" kern="1200" dirty="0" err="1" smtClean="0">
                <a:solidFill>
                  <a:schemeClr val="tx1"/>
                </a:solidFill>
                <a:latin typeface="+mn-lt"/>
                <a:ea typeface="+mn-ea"/>
                <a:cs typeface="+mn-cs"/>
              </a:rPr>
              <a:t>Araeoscelis</a:t>
            </a:r>
            <a:r>
              <a:rPr lang="en-US" sz="1200" i="0" kern="1200" dirty="0" smtClean="0">
                <a:solidFill>
                  <a:schemeClr val="tx1"/>
                </a:solidFill>
                <a:latin typeface="+mn-lt"/>
                <a:ea typeface="+mn-ea"/>
                <a:cs typeface="+mn-cs"/>
              </a:rPr>
              <a:t> , small terrestrial reptile, was around 60 </a:t>
            </a:r>
            <a:r>
              <a:rPr lang="en-US" sz="1200" i="0" kern="1200" dirty="0" err="1" smtClean="0">
                <a:solidFill>
                  <a:schemeClr val="tx1"/>
                </a:solidFill>
                <a:latin typeface="+mn-lt"/>
                <a:ea typeface="+mn-ea"/>
                <a:cs typeface="+mn-cs"/>
              </a:rPr>
              <a:t>centimetres</a:t>
            </a:r>
            <a:r>
              <a:rPr lang="en-US" sz="1200" i="0" kern="1200" dirty="0" smtClean="0">
                <a:solidFill>
                  <a:schemeClr val="tx1"/>
                </a:solidFill>
                <a:latin typeface="+mn-lt"/>
                <a:ea typeface="+mn-ea"/>
                <a:cs typeface="+mn-cs"/>
              </a:rPr>
              <a:t> (2.0 </a:t>
            </a:r>
            <a:r>
              <a:rPr lang="en-US" sz="1200" i="0" kern="1200" dirty="0" err="1" smtClean="0">
                <a:solidFill>
                  <a:schemeClr val="tx1"/>
                </a:solidFill>
                <a:latin typeface="+mn-lt"/>
                <a:ea typeface="+mn-ea"/>
                <a:cs typeface="+mn-cs"/>
              </a:rPr>
              <a:t>ft</a:t>
            </a:r>
            <a:r>
              <a:rPr lang="en-US" sz="1200" i="0" kern="1200" dirty="0" smtClean="0">
                <a:solidFill>
                  <a:schemeClr val="tx1"/>
                </a:solidFill>
                <a:latin typeface="+mn-lt"/>
                <a:ea typeface="+mn-ea"/>
                <a:cs typeface="+mn-cs"/>
              </a:rPr>
              <a:t>) long, and superficially resembled a modern </a:t>
            </a:r>
            <a:r>
              <a:rPr lang="en-US" sz="1200" i="0" kern="1200" dirty="0" smtClean="0">
                <a:solidFill>
                  <a:schemeClr val="tx1"/>
                </a:solidFill>
                <a:latin typeface="+mn-lt"/>
                <a:ea typeface="+mn-ea"/>
                <a:cs typeface="+mn-cs"/>
                <a:hlinkClick r:id="rId3"/>
              </a:rPr>
              <a:t>lizard. </a:t>
            </a:r>
            <a:endParaRPr lang="en-US" sz="1200" u="sng"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Cretaceous</a:t>
            </a:r>
          </a:p>
          <a:p>
            <a:r>
              <a:rPr lang="en-US" sz="1200" b="0" kern="1200" dirty="0" smtClean="0">
                <a:solidFill>
                  <a:schemeClr val="tx1"/>
                </a:solidFill>
                <a:latin typeface="+mn-lt"/>
                <a:ea typeface="+mn-ea"/>
                <a:cs typeface="+mn-cs"/>
              </a:rPr>
              <a:t>A period of geological time from 140 to 70 million years ago during which chalk was being laid down. The last period of the </a:t>
            </a:r>
            <a:r>
              <a:rPr lang="en-US" sz="1200" b="0" u="sng" kern="1200" dirty="0" smtClean="0">
                <a:solidFill>
                  <a:schemeClr val="tx1"/>
                </a:solidFill>
                <a:latin typeface="+mn-lt"/>
                <a:ea typeface="+mn-ea"/>
                <a:cs typeface="+mn-cs"/>
              </a:rPr>
              <a:t>Mesozoic* era.	</a:t>
            </a:r>
          </a:p>
          <a:p>
            <a:endParaRPr lang="en-US" dirty="0"/>
          </a:p>
        </p:txBody>
      </p:sp>
      <p:sp>
        <p:nvSpPr>
          <p:cNvPr id="4" name="Slide Number Placeholder 3"/>
          <p:cNvSpPr>
            <a:spLocks noGrp="1"/>
          </p:cNvSpPr>
          <p:nvPr>
            <p:ph type="sldNum" sz="quarter" idx="10"/>
          </p:nvPr>
        </p:nvSpPr>
        <p:spPr/>
        <p:txBody>
          <a:bodyPr/>
          <a:lstStyle/>
          <a:p>
            <a:fld id="{6C0A7967-2AD0-49CD-AE38-71384E57C603}" type="slidenum">
              <a:rPr lang="en-IN" smtClean="0"/>
              <a:pPr/>
              <a:t>25</a:t>
            </a:fld>
            <a:endParaRPr lang="en-IN"/>
          </a:p>
        </p:txBody>
      </p:sp>
    </p:spTree>
    <p:extLst>
      <p:ext uri="{BB962C8B-B14F-4D97-AF65-F5344CB8AC3E}">
        <p14:creationId xmlns:p14="http://schemas.microsoft.com/office/powerpoint/2010/main" xmlns="" val="1440255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err="1" smtClean="0">
                <a:solidFill>
                  <a:schemeClr val="tx1"/>
                </a:solidFill>
                <a:latin typeface="+mn-lt"/>
                <a:ea typeface="+mn-ea"/>
                <a:cs typeface="+mn-cs"/>
              </a:rPr>
              <a:t>Squamates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Squamata</a:t>
            </a:r>
            <a:r>
              <a:rPr lang="en-US" sz="1200" kern="1200" dirty="0" smtClean="0">
                <a:solidFill>
                  <a:schemeClr val="tx1"/>
                </a:solidFill>
                <a:latin typeface="+mn-lt"/>
                <a:ea typeface="+mn-ea"/>
                <a:cs typeface="+mn-cs"/>
              </a:rPr>
              <a:t>) are the most diverse of all the reptile groups, with approximately 7400 living species. </a:t>
            </a:r>
            <a:r>
              <a:rPr lang="en-US" sz="1200" kern="1200" dirty="0" err="1" smtClean="0">
                <a:solidFill>
                  <a:schemeClr val="tx1"/>
                </a:solidFill>
                <a:latin typeface="+mn-lt"/>
                <a:ea typeface="+mn-ea"/>
                <a:cs typeface="+mn-cs"/>
              </a:rPr>
              <a:t>Squamates</a:t>
            </a:r>
            <a:r>
              <a:rPr lang="en-US" sz="1200" kern="1200" smtClean="0">
                <a:solidFill>
                  <a:schemeClr val="tx1"/>
                </a:solidFill>
                <a:latin typeface="+mn-lt"/>
                <a:ea typeface="+mn-ea"/>
                <a:cs typeface="+mn-cs"/>
              </a:rPr>
              <a:t> include lizards, snakes, and worm-lizards.</a:t>
            </a:r>
            <a:endParaRPr lang="en-US" sz="1200" smtClean="0"/>
          </a:p>
          <a:p>
            <a:pPr marL="0" indent="0">
              <a:buNone/>
            </a:pPr>
            <a:r>
              <a:rPr lang="en-US" sz="1200" dirty="0" smtClean="0"/>
              <a:t>Two characteristics that unite the </a:t>
            </a:r>
            <a:r>
              <a:rPr lang="en-US" sz="1200" dirty="0" err="1" smtClean="0"/>
              <a:t>squamates</a:t>
            </a:r>
            <a:r>
              <a:rPr lang="en-US" sz="1200" dirty="0" smtClean="0"/>
              <a:t>. The first is that they shed their skin periodically. Some </a:t>
            </a:r>
            <a:r>
              <a:rPr lang="en-US" sz="1200" dirty="0" err="1" smtClean="0"/>
              <a:t>squamates</a:t>
            </a:r>
            <a:r>
              <a:rPr lang="en-US" sz="1200" dirty="0" smtClean="0"/>
              <a:t>, such as snakes, shed their skin in one piece. Other </a:t>
            </a:r>
            <a:r>
              <a:rPr lang="en-US" sz="1200" dirty="0" err="1" smtClean="0"/>
              <a:t>squamates</a:t>
            </a:r>
            <a:r>
              <a:rPr lang="en-US" sz="1200" dirty="0" smtClean="0"/>
              <a:t>, such as many lizards, shed their skin in patches. In contrast, non-</a:t>
            </a:r>
            <a:r>
              <a:rPr lang="en-US" sz="1200" dirty="0" err="1" smtClean="0"/>
              <a:t>squamate</a:t>
            </a:r>
            <a:r>
              <a:rPr lang="en-US" sz="1200" dirty="0" smtClean="0"/>
              <a:t> reptiles regenerate their scales by other means—for example crocodiles shed a single scale at a time while turtles do not shed the scales that cover their carapace and instead add new layers from beneath.</a:t>
            </a:r>
          </a:p>
          <a:p>
            <a:r>
              <a:rPr lang="en-US" sz="1200" dirty="0" smtClean="0"/>
              <a:t>The second characteristic shared by </a:t>
            </a:r>
            <a:r>
              <a:rPr lang="en-US" sz="1200" dirty="0" err="1" smtClean="0"/>
              <a:t>squamates</a:t>
            </a:r>
            <a:r>
              <a:rPr lang="en-US" sz="1200" dirty="0" smtClean="0"/>
              <a:t> is their uniquely jointed skulls and jaws, which are both strong and flexible. The extraordinary jaw mobility of </a:t>
            </a:r>
            <a:r>
              <a:rPr lang="en-US" sz="1200" dirty="0" err="1" smtClean="0"/>
              <a:t>squamates</a:t>
            </a:r>
            <a:r>
              <a:rPr lang="en-US" sz="1200" dirty="0" smtClean="0"/>
              <a:t> enables them to open their mouths very wide and in doing so, consume large prey. Additionally, the strength of their skull and jaws provides </a:t>
            </a:r>
            <a:r>
              <a:rPr lang="en-US" sz="1200" dirty="0" err="1" smtClean="0"/>
              <a:t>squamates</a:t>
            </a:r>
            <a:r>
              <a:rPr lang="en-US" sz="1200" dirty="0" smtClean="0"/>
              <a:t> with a powerful bite grip.</a:t>
            </a:r>
            <a:endParaRPr lang="en-US" sz="1200" dirty="0" smtClean="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6C0A7967-2AD0-49CD-AE38-71384E57C603}" type="slidenum">
              <a:rPr lang="en-IN" smtClean="0"/>
              <a:pPr/>
              <a:t>26</a:t>
            </a:fld>
            <a:endParaRPr lang="en-IN"/>
          </a:p>
        </p:txBody>
      </p:sp>
    </p:spTree>
    <p:extLst>
      <p:ext uri="{BB962C8B-B14F-4D97-AF65-F5344CB8AC3E}">
        <p14:creationId xmlns:p14="http://schemas.microsoft.com/office/powerpoint/2010/main" xmlns="" val="1811924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Two characteristics that unite the </a:t>
            </a:r>
            <a:r>
              <a:rPr lang="en-US" sz="1200" dirty="0" err="1" smtClean="0"/>
              <a:t>squamates</a:t>
            </a:r>
            <a:r>
              <a:rPr lang="en-US" sz="1200" dirty="0" smtClean="0"/>
              <a:t>. The first is that they shed their skin periodically. Some </a:t>
            </a:r>
            <a:r>
              <a:rPr lang="en-US" sz="1200" dirty="0" err="1" smtClean="0"/>
              <a:t>squamates</a:t>
            </a:r>
            <a:r>
              <a:rPr lang="en-US" sz="1200" dirty="0" smtClean="0"/>
              <a:t>, such as snakes, shed their skin in one piece. Other </a:t>
            </a:r>
            <a:r>
              <a:rPr lang="en-US" sz="1200" dirty="0" err="1" smtClean="0"/>
              <a:t>squamates</a:t>
            </a:r>
            <a:r>
              <a:rPr lang="en-US" sz="1200" dirty="0" smtClean="0"/>
              <a:t>, such as many lizards, shed their skin in patches. In contrast, non-</a:t>
            </a:r>
            <a:r>
              <a:rPr lang="en-US" sz="1200" dirty="0" err="1" smtClean="0"/>
              <a:t>squamate</a:t>
            </a:r>
            <a:r>
              <a:rPr lang="en-US" sz="1200" dirty="0" smtClean="0"/>
              <a:t> reptiles regenerate their scales by other means—for example crocodiles shed a single scale at a time while turtles do not shed the scales that cover their carapace and instead add new layers from beneath.</a:t>
            </a:r>
          </a:p>
          <a:p>
            <a:r>
              <a:rPr lang="en-US" sz="1200" dirty="0" smtClean="0"/>
              <a:t>The second characteristic shared by </a:t>
            </a:r>
            <a:r>
              <a:rPr lang="en-US" sz="1200" dirty="0" err="1" smtClean="0"/>
              <a:t>squamates</a:t>
            </a:r>
            <a:r>
              <a:rPr lang="en-US" sz="1200" dirty="0" smtClean="0"/>
              <a:t> is their uniquely jointed skulls and jaws, which are both strong and flexible. The extraordinary jaw mobility of </a:t>
            </a:r>
            <a:r>
              <a:rPr lang="en-US" sz="1200" dirty="0" err="1" smtClean="0"/>
              <a:t>squamates</a:t>
            </a:r>
            <a:r>
              <a:rPr lang="en-US" sz="1200" dirty="0" smtClean="0"/>
              <a:t> enables them to open their mouths very wide and in doing so, consume large prey. Additionally, the strength of their skull and jaws provides </a:t>
            </a:r>
            <a:r>
              <a:rPr lang="en-US" sz="1200" dirty="0" err="1" smtClean="0"/>
              <a:t>squamates</a:t>
            </a:r>
            <a:r>
              <a:rPr lang="en-US" sz="1200" dirty="0" smtClean="0"/>
              <a:t> with a powerful bite grip.</a:t>
            </a:r>
            <a:endParaRPr lang="en-US" sz="1200" dirty="0" smtClean="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6C0A7967-2AD0-49CD-AE38-71384E57C603}" type="slidenum">
              <a:rPr lang="en-IN" smtClean="0"/>
              <a:pPr/>
              <a:t>27</a:t>
            </a:fld>
            <a:endParaRPr lang="en-IN"/>
          </a:p>
        </p:txBody>
      </p:sp>
    </p:spTree>
    <p:extLst>
      <p:ext uri="{BB962C8B-B14F-4D97-AF65-F5344CB8AC3E}">
        <p14:creationId xmlns:p14="http://schemas.microsoft.com/office/powerpoint/2010/main" xmlns="" val="186708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C0A7967-2AD0-49CD-AE38-71384E57C603}" type="slidenum">
              <a:rPr lang="en-IN" smtClean="0"/>
              <a:pPr/>
              <a:t>28</a:t>
            </a:fld>
            <a:endParaRPr lang="en-IN"/>
          </a:p>
        </p:txBody>
      </p:sp>
    </p:spTree>
    <p:extLst>
      <p:ext uri="{BB962C8B-B14F-4D97-AF65-F5344CB8AC3E}">
        <p14:creationId xmlns:p14="http://schemas.microsoft.com/office/powerpoint/2010/main" xmlns="" val="241729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Kidney- </a:t>
            </a:r>
            <a:r>
              <a:rPr lang="en-US" dirty="0" err="1" smtClean="0"/>
              <a:t>pronephros</a:t>
            </a:r>
            <a:r>
              <a:rPr lang="en-US" dirty="0" smtClean="0"/>
              <a:t> , </a:t>
            </a:r>
            <a:r>
              <a:rPr lang="en-US" dirty="0" err="1" smtClean="0"/>
              <a:t>mesonephros</a:t>
            </a:r>
            <a:r>
              <a:rPr lang="en-US" dirty="0" smtClean="0"/>
              <a:t>, </a:t>
            </a:r>
            <a:r>
              <a:rPr lang="en-US" dirty="0" err="1" smtClean="0"/>
              <a:t>metanephros</a:t>
            </a:r>
            <a:endParaRPr lang="en-US" dirty="0"/>
          </a:p>
        </p:txBody>
      </p:sp>
      <p:sp>
        <p:nvSpPr>
          <p:cNvPr id="4" name="Slide Number Placeholder 3"/>
          <p:cNvSpPr>
            <a:spLocks noGrp="1"/>
          </p:cNvSpPr>
          <p:nvPr>
            <p:ph type="sldNum" sz="quarter" idx="10"/>
          </p:nvPr>
        </p:nvSpPr>
        <p:spPr/>
        <p:txBody>
          <a:bodyPr/>
          <a:lstStyle/>
          <a:p>
            <a:fld id="{6C0A7967-2AD0-49CD-AE38-71384E57C603}" type="slidenum">
              <a:rPr lang="en-IN" smtClean="0"/>
              <a:pPr/>
              <a:t>3</a:t>
            </a:fld>
            <a:endParaRPr lang="en-IN"/>
          </a:p>
        </p:txBody>
      </p:sp>
    </p:spTree>
    <p:extLst>
      <p:ext uri="{BB962C8B-B14F-4D97-AF65-F5344CB8AC3E}">
        <p14:creationId xmlns:p14="http://schemas.microsoft.com/office/powerpoint/2010/main" xmlns="" val="7426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solidFill>
                  <a:srgbClr val="333333"/>
                </a:solidFill>
                <a:latin typeface="Arial" charset="0"/>
              </a:rPr>
              <a:t>Amphiplatyan</a:t>
            </a:r>
            <a:r>
              <a:rPr lang="en-US" b="1" dirty="0" smtClean="0">
                <a:solidFill>
                  <a:srgbClr val="333333"/>
                </a:solidFill>
                <a:latin typeface="Arial" charset="0"/>
              </a:rPr>
              <a:t> </a:t>
            </a:r>
            <a:r>
              <a:rPr lang="en-US" dirty="0" smtClean="0">
                <a:solidFill>
                  <a:srgbClr val="333333"/>
                </a:solidFill>
                <a:latin typeface="Arial" charset="0"/>
              </a:rPr>
              <a:t>vertebrae are flat on both sides as in mammals.</a:t>
            </a:r>
          </a:p>
          <a:p>
            <a:r>
              <a:rPr lang="en-US" b="1" dirty="0" smtClean="0">
                <a:solidFill>
                  <a:srgbClr val="333333"/>
                </a:solidFill>
                <a:latin typeface="Arial" charset="0"/>
              </a:rPr>
              <a:t>Heterocoelous </a:t>
            </a:r>
            <a:r>
              <a:rPr lang="en-US" dirty="0" smtClean="0">
                <a:solidFill>
                  <a:srgbClr val="333333"/>
                </a:solidFill>
                <a:latin typeface="Arial" charset="0"/>
              </a:rPr>
              <a:t>vertebrae are characteristic of birds neck. The centrum is saddle-shaped to provide high flexibility to the neck movement.</a:t>
            </a:r>
          </a:p>
          <a:p>
            <a:r>
              <a:rPr lang="en-US" b="1" dirty="0" smtClean="0">
                <a:solidFill>
                  <a:srgbClr val="333333"/>
                </a:solidFill>
                <a:latin typeface="Arial" charset="0"/>
              </a:rPr>
              <a:t>Biconvex </a:t>
            </a:r>
            <a:r>
              <a:rPr lang="en-US" dirty="0" smtClean="0">
                <a:solidFill>
                  <a:srgbClr val="333333"/>
                </a:solidFill>
                <a:latin typeface="Arial" charset="0"/>
              </a:rPr>
              <a:t>vertebra is the 9</a:t>
            </a:r>
            <a:r>
              <a:rPr lang="en-US" baseline="30000" dirty="0" smtClean="0">
                <a:solidFill>
                  <a:srgbClr val="333333"/>
                </a:solidFill>
                <a:latin typeface="Arial" charset="0"/>
              </a:rPr>
              <a:t>th</a:t>
            </a:r>
            <a:r>
              <a:rPr lang="en-US" dirty="0" smtClean="0">
                <a:solidFill>
                  <a:srgbClr val="333333"/>
                </a:solidFill>
                <a:latin typeface="Arial" charset="0"/>
              </a:rPr>
              <a:t> vertebra of frog, whose centrum has convexity on both anterior as well as posterior side.</a:t>
            </a:r>
          </a:p>
          <a:p>
            <a:r>
              <a:rPr lang="en-US" b="1" dirty="0" err="1" smtClean="0">
                <a:solidFill>
                  <a:srgbClr val="333333"/>
                </a:solidFill>
                <a:latin typeface="Arial" charset="0"/>
              </a:rPr>
              <a:t>Platycoelous</a:t>
            </a:r>
            <a:r>
              <a:rPr lang="en-US" b="1" dirty="0" smtClean="0">
                <a:solidFill>
                  <a:srgbClr val="333333"/>
                </a:solidFill>
                <a:latin typeface="Arial" charset="0"/>
              </a:rPr>
              <a:t> </a:t>
            </a:r>
            <a:r>
              <a:rPr lang="en-US" dirty="0" smtClean="0">
                <a:solidFill>
                  <a:srgbClr val="333333"/>
                </a:solidFill>
                <a:latin typeface="Arial" charset="0"/>
              </a:rPr>
              <a:t>vertebrae are flat on the anterior side and concave on the posterior side and are found in some mammals.</a:t>
            </a:r>
          </a:p>
          <a:p>
            <a:r>
              <a:rPr lang="en-US" b="1" dirty="0" err="1" smtClean="0">
                <a:solidFill>
                  <a:srgbClr val="333333"/>
                </a:solidFill>
                <a:latin typeface="Arial" charset="0"/>
              </a:rPr>
              <a:t>Coeloplatyan</a:t>
            </a:r>
            <a:r>
              <a:rPr lang="en-US" b="1" dirty="0" smtClean="0">
                <a:solidFill>
                  <a:srgbClr val="333333"/>
                </a:solidFill>
                <a:latin typeface="Arial" charset="0"/>
              </a:rPr>
              <a:t> </a:t>
            </a:r>
            <a:r>
              <a:rPr lang="en-US" dirty="0" smtClean="0">
                <a:solidFill>
                  <a:srgbClr val="333333"/>
                </a:solidFill>
                <a:latin typeface="Arial" charset="0"/>
              </a:rPr>
              <a:t>vertebrae are also found in some mammals. They are concave on the anterior side and flat on the posterior side.</a:t>
            </a:r>
            <a:endParaRPr lang="en-US" b="0" i="0" dirty="0" smtClean="0">
              <a:solidFill>
                <a:srgbClr val="333333"/>
              </a:solidFill>
              <a:effectLst/>
              <a:latin typeface="Arial" charset="0"/>
            </a:endParaRPr>
          </a:p>
          <a:p>
            <a:endParaRPr lang="en-US" dirty="0"/>
          </a:p>
        </p:txBody>
      </p:sp>
      <p:sp>
        <p:nvSpPr>
          <p:cNvPr id="4" name="Slide Number Placeholder 3"/>
          <p:cNvSpPr>
            <a:spLocks noGrp="1"/>
          </p:cNvSpPr>
          <p:nvPr>
            <p:ph type="sldNum" sz="quarter" idx="10"/>
          </p:nvPr>
        </p:nvSpPr>
        <p:spPr/>
        <p:txBody>
          <a:bodyPr/>
          <a:lstStyle/>
          <a:p>
            <a:fld id="{6C0A7967-2AD0-49CD-AE38-71384E57C603}" type="slidenum">
              <a:rPr lang="en-IN" smtClean="0"/>
              <a:pPr/>
              <a:t>18</a:t>
            </a:fld>
            <a:endParaRPr lang="en-IN"/>
          </a:p>
        </p:txBody>
      </p:sp>
    </p:spTree>
    <p:extLst>
      <p:ext uri="{BB962C8B-B14F-4D97-AF65-F5344CB8AC3E}">
        <p14:creationId xmlns:p14="http://schemas.microsoft.com/office/powerpoint/2010/main" xmlns="" val="995240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sternum</a:t>
            </a:r>
            <a:r>
              <a:rPr lang="en-US" sz="1200" b="0" kern="1200" dirty="0" smtClean="0">
                <a:solidFill>
                  <a:schemeClr val="tx1"/>
                </a:solidFill>
                <a:latin typeface="+mn-lt"/>
                <a:ea typeface="+mn-ea"/>
                <a:cs typeface="+mn-cs"/>
              </a:rPr>
              <a:t>, or breastbone , is a flat bone at the front center of the chest</a:t>
            </a:r>
            <a:endParaRPr lang="en-US" dirty="0"/>
          </a:p>
        </p:txBody>
      </p:sp>
      <p:sp>
        <p:nvSpPr>
          <p:cNvPr id="4" name="Slide Number Placeholder 3"/>
          <p:cNvSpPr>
            <a:spLocks noGrp="1"/>
          </p:cNvSpPr>
          <p:nvPr>
            <p:ph type="sldNum" sz="quarter" idx="10"/>
          </p:nvPr>
        </p:nvSpPr>
        <p:spPr/>
        <p:txBody>
          <a:bodyPr/>
          <a:lstStyle/>
          <a:p>
            <a:fld id="{6C0A7967-2AD0-49CD-AE38-71384E57C603}" type="slidenum">
              <a:rPr lang="en-IN" smtClean="0"/>
              <a:pPr/>
              <a:t>19</a:t>
            </a:fld>
            <a:endParaRPr lang="en-IN"/>
          </a:p>
        </p:txBody>
      </p:sp>
    </p:spTree>
    <p:extLst>
      <p:ext uri="{BB962C8B-B14F-4D97-AF65-F5344CB8AC3E}">
        <p14:creationId xmlns:p14="http://schemas.microsoft.com/office/powerpoint/2010/main" xmlns="" val="494861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Reproduction</a:t>
            </a:r>
          </a:p>
          <a:p>
            <a:r>
              <a:rPr lang="en-US" sz="1200" b="0" kern="1200" dirty="0" smtClean="0">
                <a:solidFill>
                  <a:schemeClr val="tx1"/>
                </a:solidFill>
                <a:latin typeface="+mn-lt"/>
                <a:ea typeface="+mn-ea"/>
                <a:cs typeface="+mn-cs"/>
              </a:rPr>
              <a:t>Males and females mature between 10 and 24 years. The breeding season depends on the latitude. Internal fertilization takes place when the male and female copulate. This is the only time there is vocalization. Like many species, there is male competition. One male may try to bite another male who is copulating with a female. Mating occurs underwater or on the surface about one kilometer from the shore. Sometimes the female will retain enough sperm to nest several times that year. Nesting occurs every three to six years. When the female is ready to lay her eggs, she leaves the water, crawls onto the sand and starts digging for hour and hours until her flippers will not allow her to dig deeper. She then lays 100 to 200 eggs. This group of eggs is called a clutch. She covers them with sand to protect them from the sun, heat, and predators. Pacific green turtles lay fewer eggs than Atlantic green turtles. The gestation period is 40 to 72 days, depending on the location. http://</a:t>
            </a:r>
            <a:r>
              <a:rPr lang="en-US" sz="1200" b="0" kern="1200" dirty="0" err="1" smtClean="0">
                <a:solidFill>
                  <a:schemeClr val="tx1"/>
                </a:solidFill>
                <a:latin typeface="+mn-lt"/>
                <a:ea typeface="+mn-ea"/>
                <a:cs typeface="+mn-cs"/>
              </a:rPr>
              <a:t>animaldiversity.org</a:t>
            </a:r>
            <a:r>
              <a:rPr lang="en-US" sz="1200" b="0" kern="1200" dirty="0" smtClean="0">
                <a:solidFill>
                  <a:schemeClr val="tx1"/>
                </a:solidFill>
                <a:latin typeface="+mn-lt"/>
                <a:ea typeface="+mn-ea"/>
                <a:cs typeface="+mn-cs"/>
              </a:rPr>
              <a:t>/accounts/</a:t>
            </a:r>
            <a:r>
              <a:rPr lang="en-US" sz="1200" b="0" kern="1200" dirty="0" err="1" smtClean="0">
                <a:solidFill>
                  <a:schemeClr val="tx1"/>
                </a:solidFill>
                <a:latin typeface="+mn-lt"/>
                <a:ea typeface="+mn-ea"/>
                <a:cs typeface="+mn-cs"/>
              </a:rPr>
              <a:t>Chelonia_mydas</a:t>
            </a:r>
            <a:r>
              <a:rPr lang="en-US" sz="1200" b="0" kern="1200" smtClean="0">
                <a:solidFill>
                  <a:schemeClr val="tx1"/>
                </a:solidFill>
                <a:latin typeface="+mn-lt"/>
                <a:ea typeface="+mn-ea"/>
                <a:cs typeface="+mn-cs"/>
              </a:rPr>
              <a:t>/</a:t>
            </a:r>
            <a:endParaRPr lang="en-US"/>
          </a:p>
        </p:txBody>
      </p:sp>
      <p:sp>
        <p:nvSpPr>
          <p:cNvPr id="4" name="Slide Number Placeholder 3"/>
          <p:cNvSpPr>
            <a:spLocks noGrp="1"/>
          </p:cNvSpPr>
          <p:nvPr>
            <p:ph type="sldNum" sz="quarter" idx="10"/>
          </p:nvPr>
        </p:nvSpPr>
        <p:spPr/>
        <p:txBody>
          <a:bodyPr/>
          <a:lstStyle/>
          <a:p>
            <a:fld id="{6C0A7967-2AD0-49CD-AE38-71384E57C603}" type="slidenum">
              <a:rPr lang="en-IN" smtClean="0"/>
              <a:pPr/>
              <a:t>20</a:t>
            </a:fld>
            <a:endParaRPr lang="en-IN"/>
          </a:p>
        </p:txBody>
      </p:sp>
    </p:spTree>
    <p:extLst>
      <p:ext uri="{BB962C8B-B14F-4D97-AF65-F5344CB8AC3E}">
        <p14:creationId xmlns:p14="http://schemas.microsoft.com/office/powerpoint/2010/main" xmlns="" val="1371467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Mesosoic</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geological era lasting from 248 to 65 million year ago, comprising the </a:t>
            </a:r>
            <a:r>
              <a:rPr lang="en-US" sz="1200" u="sng" kern="1200" dirty="0" smtClean="0">
                <a:solidFill>
                  <a:schemeClr val="tx1"/>
                </a:solidFill>
                <a:latin typeface="+mn-lt"/>
                <a:ea typeface="+mn-ea"/>
                <a:cs typeface="+mn-cs"/>
              </a:rPr>
              <a:t>Triassic* , Jurassic* and Cretaceous* periods.</a:t>
            </a:r>
          </a:p>
          <a:p>
            <a:r>
              <a:rPr lang="en-US" sz="1200" i="1" kern="1200" dirty="0" err="1" smtClean="0">
                <a:solidFill>
                  <a:schemeClr val="tx1"/>
                </a:solidFill>
                <a:latin typeface="+mn-lt"/>
                <a:ea typeface="+mn-ea"/>
                <a:cs typeface="+mn-cs"/>
              </a:rPr>
              <a:t>Araeoscelis</a:t>
            </a:r>
            <a:r>
              <a:rPr lang="en-US" sz="1200" i="0" kern="1200" dirty="0" smtClean="0">
                <a:solidFill>
                  <a:schemeClr val="tx1"/>
                </a:solidFill>
                <a:latin typeface="+mn-lt"/>
                <a:ea typeface="+mn-ea"/>
                <a:cs typeface="+mn-cs"/>
              </a:rPr>
              <a:t> , small terrestrial reptile, was around 60 </a:t>
            </a:r>
            <a:r>
              <a:rPr lang="en-US" sz="1200" i="0" kern="1200" dirty="0" err="1" smtClean="0">
                <a:solidFill>
                  <a:schemeClr val="tx1"/>
                </a:solidFill>
                <a:latin typeface="+mn-lt"/>
                <a:ea typeface="+mn-ea"/>
                <a:cs typeface="+mn-cs"/>
              </a:rPr>
              <a:t>centimetres</a:t>
            </a:r>
            <a:r>
              <a:rPr lang="en-US" sz="1200" i="0" kern="1200" dirty="0" smtClean="0">
                <a:solidFill>
                  <a:schemeClr val="tx1"/>
                </a:solidFill>
                <a:latin typeface="+mn-lt"/>
                <a:ea typeface="+mn-ea"/>
                <a:cs typeface="+mn-cs"/>
              </a:rPr>
              <a:t> (2.0 </a:t>
            </a:r>
            <a:r>
              <a:rPr lang="en-US" sz="1200" i="0" kern="1200" dirty="0" err="1" smtClean="0">
                <a:solidFill>
                  <a:schemeClr val="tx1"/>
                </a:solidFill>
                <a:latin typeface="+mn-lt"/>
                <a:ea typeface="+mn-ea"/>
                <a:cs typeface="+mn-cs"/>
              </a:rPr>
              <a:t>ft</a:t>
            </a:r>
            <a:r>
              <a:rPr lang="en-US" sz="1200" i="0" kern="1200" dirty="0" smtClean="0">
                <a:solidFill>
                  <a:schemeClr val="tx1"/>
                </a:solidFill>
                <a:latin typeface="+mn-lt"/>
                <a:ea typeface="+mn-ea"/>
                <a:cs typeface="+mn-cs"/>
              </a:rPr>
              <a:t>) long, and superficially resembled a modern </a:t>
            </a:r>
            <a:r>
              <a:rPr lang="en-US" sz="1200" i="0" kern="1200" dirty="0" smtClean="0">
                <a:solidFill>
                  <a:schemeClr val="tx1"/>
                </a:solidFill>
                <a:latin typeface="+mn-lt"/>
                <a:ea typeface="+mn-ea"/>
                <a:cs typeface="+mn-cs"/>
                <a:hlinkClick r:id="rId3"/>
              </a:rPr>
              <a:t>lizard. </a:t>
            </a:r>
            <a:endParaRPr lang="en-US" sz="1200" u="sng"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Cretaceous</a:t>
            </a:r>
          </a:p>
          <a:p>
            <a:r>
              <a:rPr lang="en-US" sz="1200" b="0" kern="1200" dirty="0" smtClean="0">
                <a:solidFill>
                  <a:schemeClr val="tx1"/>
                </a:solidFill>
                <a:latin typeface="+mn-lt"/>
                <a:ea typeface="+mn-ea"/>
                <a:cs typeface="+mn-cs"/>
              </a:rPr>
              <a:t>A period of geological time from 140 to 70 million years ago during which chalk was being laid down. The last period of the </a:t>
            </a:r>
            <a:r>
              <a:rPr lang="en-US" sz="1200" b="0" u="sng" kern="1200" dirty="0" smtClean="0">
                <a:solidFill>
                  <a:schemeClr val="tx1"/>
                </a:solidFill>
                <a:latin typeface="+mn-lt"/>
                <a:ea typeface="+mn-ea"/>
                <a:cs typeface="+mn-cs"/>
              </a:rPr>
              <a:t>Mesozoic* era.	</a:t>
            </a:r>
          </a:p>
          <a:p>
            <a:endParaRPr lang="en-US" dirty="0"/>
          </a:p>
        </p:txBody>
      </p:sp>
      <p:sp>
        <p:nvSpPr>
          <p:cNvPr id="4" name="Slide Number Placeholder 3"/>
          <p:cNvSpPr>
            <a:spLocks noGrp="1"/>
          </p:cNvSpPr>
          <p:nvPr>
            <p:ph type="sldNum" sz="quarter" idx="10"/>
          </p:nvPr>
        </p:nvSpPr>
        <p:spPr/>
        <p:txBody>
          <a:bodyPr/>
          <a:lstStyle/>
          <a:p>
            <a:fld id="{6C0A7967-2AD0-49CD-AE38-71384E57C603}" type="slidenum">
              <a:rPr lang="en-IN" smtClean="0"/>
              <a:pPr/>
              <a:t>21</a:t>
            </a:fld>
            <a:endParaRPr lang="en-IN"/>
          </a:p>
        </p:txBody>
      </p:sp>
    </p:spTree>
    <p:extLst>
      <p:ext uri="{BB962C8B-B14F-4D97-AF65-F5344CB8AC3E}">
        <p14:creationId xmlns:p14="http://schemas.microsoft.com/office/powerpoint/2010/main" xmlns="" val="27724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latin typeface="+mn-lt"/>
                <a:ea typeface="+mn-ea"/>
                <a:cs typeface="+mn-cs"/>
              </a:rPr>
              <a:t>hyperphalangy</a:t>
            </a:r>
            <a:r>
              <a:rPr lang="en-US" sz="1200" b="0" kern="1200" dirty="0" smtClean="0">
                <a:solidFill>
                  <a:schemeClr val="tx1"/>
                </a:solidFill>
                <a:latin typeface="+mn-lt"/>
                <a:ea typeface="+mn-ea"/>
                <a:cs typeface="+mn-cs"/>
              </a:rPr>
              <a:t> (addition of joints to toes) and </a:t>
            </a:r>
            <a:r>
              <a:rPr lang="en-US" sz="1200" b="1" kern="1200" dirty="0" err="1" smtClean="0">
                <a:solidFill>
                  <a:schemeClr val="tx1"/>
                </a:solidFill>
                <a:latin typeface="+mn-lt"/>
                <a:ea typeface="+mn-ea"/>
                <a:cs typeface="+mn-cs"/>
              </a:rPr>
              <a:t>hyperdactyly</a:t>
            </a:r>
            <a:r>
              <a:rPr lang="en-US" sz="1200" b="0" kern="1200" dirty="0" smtClean="0">
                <a:solidFill>
                  <a:schemeClr val="tx1"/>
                </a:solidFill>
                <a:latin typeface="+mn-lt"/>
                <a:ea typeface="+mn-ea"/>
                <a:cs typeface="+mn-cs"/>
              </a:rPr>
              <a:t> (addition of extra digits)</a:t>
            </a:r>
            <a:endParaRPr lang="en-US" sz="1200" u="sng" kern="1200" dirty="0" smtClean="0">
              <a:solidFill>
                <a:schemeClr val="tx1"/>
              </a:solidFill>
              <a:latin typeface="+mn-lt"/>
              <a:ea typeface="+mn-ea"/>
              <a:cs typeface="+mn-cs"/>
            </a:endParaRPr>
          </a:p>
          <a:p>
            <a:r>
              <a:rPr lang="en-US" sz="1200" i="1" kern="1200" dirty="0" err="1" smtClean="0">
                <a:solidFill>
                  <a:schemeClr val="tx1"/>
                </a:solidFill>
                <a:latin typeface="+mn-lt"/>
                <a:ea typeface="+mn-ea"/>
                <a:cs typeface="+mn-cs"/>
              </a:rPr>
              <a:t>Araeoscelis</a:t>
            </a:r>
            <a:r>
              <a:rPr lang="en-US" sz="1200" i="0" kern="1200" dirty="0" smtClean="0">
                <a:solidFill>
                  <a:schemeClr val="tx1"/>
                </a:solidFill>
                <a:latin typeface="+mn-lt"/>
                <a:ea typeface="+mn-ea"/>
                <a:cs typeface="+mn-cs"/>
              </a:rPr>
              <a:t> , small terrestrial reptile, was around 60 </a:t>
            </a:r>
            <a:r>
              <a:rPr lang="en-US" sz="1200" i="0" kern="1200" dirty="0" err="1" smtClean="0">
                <a:solidFill>
                  <a:schemeClr val="tx1"/>
                </a:solidFill>
                <a:latin typeface="+mn-lt"/>
                <a:ea typeface="+mn-ea"/>
                <a:cs typeface="+mn-cs"/>
              </a:rPr>
              <a:t>centimetres</a:t>
            </a:r>
            <a:r>
              <a:rPr lang="en-US" sz="1200" i="0" kern="1200" dirty="0" smtClean="0">
                <a:solidFill>
                  <a:schemeClr val="tx1"/>
                </a:solidFill>
                <a:latin typeface="+mn-lt"/>
                <a:ea typeface="+mn-ea"/>
                <a:cs typeface="+mn-cs"/>
              </a:rPr>
              <a:t> (2.0 </a:t>
            </a:r>
            <a:r>
              <a:rPr lang="en-US" sz="1200" i="0" kern="1200" dirty="0" err="1" smtClean="0">
                <a:solidFill>
                  <a:schemeClr val="tx1"/>
                </a:solidFill>
                <a:latin typeface="+mn-lt"/>
                <a:ea typeface="+mn-ea"/>
                <a:cs typeface="+mn-cs"/>
              </a:rPr>
              <a:t>ft</a:t>
            </a:r>
            <a:r>
              <a:rPr lang="en-US" sz="1200" i="0" kern="1200" dirty="0" smtClean="0">
                <a:solidFill>
                  <a:schemeClr val="tx1"/>
                </a:solidFill>
                <a:latin typeface="+mn-lt"/>
                <a:ea typeface="+mn-ea"/>
                <a:cs typeface="+mn-cs"/>
              </a:rPr>
              <a:t>) long, and superficially resembled a modern </a:t>
            </a:r>
            <a:r>
              <a:rPr lang="en-US" sz="1200" i="0" kern="1200" dirty="0" smtClean="0">
                <a:solidFill>
                  <a:schemeClr val="tx1"/>
                </a:solidFill>
                <a:latin typeface="+mn-lt"/>
                <a:ea typeface="+mn-ea"/>
                <a:cs typeface="+mn-cs"/>
                <a:hlinkClick r:id="rId3"/>
              </a:rPr>
              <a:t>lizard. </a:t>
            </a:r>
            <a:endParaRPr lang="en-US" sz="1200" u="sng"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Cretaceous</a:t>
            </a:r>
          </a:p>
          <a:p>
            <a:r>
              <a:rPr lang="en-US" sz="1200" b="0" kern="1200" dirty="0" smtClean="0">
                <a:solidFill>
                  <a:schemeClr val="tx1"/>
                </a:solidFill>
                <a:latin typeface="+mn-lt"/>
                <a:ea typeface="+mn-ea"/>
                <a:cs typeface="+mn-cs"/>
              </a:rPr>
              <a:t>A period of geological time from 140 to 70 million years ago during which chalk was being laid down. The last period of the </a:t>
            </a:r>
            <a:r>
              <a:rPr lang="en-US" sz="1200" b="0" u="sng" kern="1200" dirty="0" smtClean="0">
                <a:solidFill>
                  <a:schemeClr val="tx1"/>
                </a:solidFill>
                <a:latin typeface="+mn-lt"/>
                <a:ea typeface="+mn-ea"/>
                <a:cs typeface="+mn-cs"/>
              </a:rPr>
              <a:t>Mesozoic* era.	</a:t>
            </a:r>
          </a:p>
          <a:p>
            <a:endParaRPr lang="en-US" dirty="0"/>
          </a:p>
        </p:txBody>
      </p:sp>
      <p:sp>
        <p:nvSpPr>
          <p:cNvPr id="4" name="Slide Number Placeholder 3"/>
          <p:cNvSpPr>
            <a:spLocks noGrp="1"/>
          </p:cNvSpPr>
          <p:nvPr>
            <p:ph type="sldNum" sz="quarter" idx="10"/>
          </p:nvPr>
        </p:nvSpPr>
        <p:spPr/>
        <p:txBody>
          <a:bodyPr/>
          <a:lstStyle/>
          <a:p>
            <a:fld id="{6C0A7967-2AD0-49CD-AE38-71384E57C603}" type="slidenum">
              <a:rPr lang="en-IN" smtClean="0"/>
              <a:pPr/>
              <a:t>22</a:t>
            </a:fld>
            <a:endParaRPr lang="en-IN"/>
          </a:p>
        </p:txBody>
      </p:sp>
    </p:spTree>
    <p:extLst>
      <p:ext uri="{BB962C8B-B14F-4D97-AF65-F5344CB8AC3E}">
        <p14:creationId xmlns:p14="http://schemas.microsoft.com/office/powerpoint/2010/main" xmlns="" val="751420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latin typeface="+mn-lt"/>
                <a:ea typeface="+mn-ea"/>
                <a:cs typeface="+mn-cs"/>
              </a:rPr>
              <a:t>hyperphalangy</a:t>
            </a:r>
            <a:r>
              <a:rPr lang="en-US" sz="1200" b="0" kern="1200" dirty="0" smtClean="0">
                <a:solidFill>
                  <a:schemeClr val="tx1"/>
                </a:solidFill>
                <a:latin typeface="+mn-lt"/>
                <a:ea typeface="+mn-ea"/>
                <a:cs typeface="+mn-cs"/>
              </a:rPr>
              <a:t> (addition of joints to toes) and </a:t>
            </a:r>
            <a:r>
              <a:rPr lang="en-US" sz="1200" b="1" kern="1200" dirty="0" err="1" smtClean="0">
                <a:solidFill>
                  <a:schemeClr val="tx1"/>
                </a:solidFill>
                <a:latin typeface="+mn-lt"/>
                <a:ea typeface="+mn-ea"/>
                <a:cs typeface="+mn-cs"/>
              </a:rPr>
              <a:t>hyperdactyly</a:t>
            </a:r>
            <a:r>
              <a:rPr lang="en-US" sz="1200" b="0" kern="1200" dirty="0" smtClean="0">
                <a:solidFill>
                  <a:schemeClr val="tx1"/>
                </a:solidFill>
                <a:latin typeface="+mn-lt"/>
                <a:ea typeface="+mn-ea"/>
                <a:cs typeface="+mn-cs"/>
              </a:rPr>
              <a:t> (addition of extra digits)</a:t>
            </a:r>
            <a:endParaRPr lang="en-US" sz="1200" u="sng" kern="1200" dirty="0" smtClean="0">
              <a:solidFill>
                <a:schemeClr val="tx1"/>
              </a:solidFill>
              <a:latin typeface="+mn-lt"/>
              <a:ea typeface="+mn-ea"/>
              <a:cs typeface="+mn-cs"/>
            </a:endParaRPr>
          </a:p>
          <a:p>
            <a:r>
              <a:rPr lang="en-US" sz="1200" i="1" kern="1200" dirty="0" err="1" smtClean="0">
                <a:solidFill>
                  <a:schemeClr val="tx1"/>
                </a:solidFill>
                <a:latin typeface="+mn-lt"/>
                <a:ea typeface="+mn-ea"/>
                <a:cs typeface="+mn-cs"/>
              </a:rPr>
              <a:t>Araeoscelis</a:t>
            </a:r>
            <a:r>
              <a:rPr lang="en-US" sz="1200" i="0" kern="1200" dirty="0" smtClean="0">
                <a:solidFill>
                  <a:schemeClr val="tx1"/>
                </a:solidFill>
                <a:latin typeface="+mn-lt"/>
                <a:ea typeface="+mn-ea"/>
                <a:cs typeface="+mn-cs"/>
              </a:rPr>
              <a:t> , small terrestrial reptile, was around 60 </a:t>
            </a:r>
            <a:r>
              <a:rPr lang="en-US" sz="1200" i="0" kern="1200" dirty="0" err="1" smtClean="0">
                <a:solidFill>
                  <a:schemeClr val="tx1"/>
                </a:solidFill>
                <a:latin typeface="+mn-lt"/>
                <a:ea typeface="+mn-ea"/>
                <a:cs typeface="+mn-cs"/>
              </a:rPr>
              <a:t>centimetres</a:t>
            </a:r>
            <a:r>
              <a:rPr lang="en-US" sz="1200" i="0" kern="1200" dirty="0" smtClean="0">
                <a:solidFill>
                  <a:schemeClr val="tx1"/>
                </a:solidFill>
                <a:latin typeface="+mn-lt"/>
                <a:ea typeface="+mn-ea"/>
                <a:cs typeface="+mn-cs"/>
              </a:rPr>
              <a:t> (2.0 </a:t>
            </a:r>
            <a:r>
              <a:rPr lang="en-US" sz="1200" i="0" kern="1200" dirty="0" err="1" smtClean="0">
                <a:solidFill>
                  <a:schemeClr val="tx1"/>
                </a:solidFill>
                <a:latin typeface="+mn-lt"/>
                <a:ea typeface="+mn-ea"/>
                <a:cs typeface="+mn-cs"/>
              </a:rPr>
              <a:t>ft</a:t>
            </a:r>
            <a:r>
              <a:rPr lang="en-US" sz="1200" i="0" kern="1200" dirty="0" smtClean="0">
                <a:solidFill>
                  <a:schemeClr val="tx1"/>
                </a:solidFill>
                <a:latin typeface="+mn-lt"/>
                <a:ea typeface="+mn-ea"/>
                <a:cs typeface="+mn-cs"/>
              </a:rPr>
              <a:t>) long, and superficially resembled a modern </a:t>
            </a:r>
            <a:r>
              <a:rPr lang="en-US" sz="1200" i="0" kern="1200" dirty="0" smtClean="0">
                <a:solidFill>
                  <a:schemeClr val="tx1"/>
                </a:solidFill>
                <a:latin typeface="+mn-lt"/>
                <a:ea typeface="+mn-ea"/>
                <a:cs typeface="+mn-cs"/>
                <a:hlinkClick r:id="rId3"/>
              </a:rPr>
              <a:t>lizard. </a:t>
            </a:r>
            <a:endParaRPr lang="en-US" sz="1200" u="sng"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Cretaceous</a:t>
            </a:r>
          </a:p>
          <a:p>
            <a:r>
              <a:rPr lang="en-US" sz="1200" b="0" kern="1200" dirty="0" smtClean="0">
                <a:solidFill>
                  <a:schemeClr val="tx1"/>
                </a:solidFill>
                <a:latin typeface="+mn-lt"/>
                <a:ea typeface="+mn-ea"/>
                <a:cs typeface="+mn-cs"/>
              </a:rPr>
              <a:t>A period of geological time from 140 to 70 million years ago during which chalk was being laid down. The last period of the </a:t>
            </a:r>
            <a:r>
              <a:rPr lang="en-US" sz="1200" b="0" u="sng" kern="1200" dirty="0" smtClean="0">
                <a:solidFill>
                  <a:schemeClr val="tx1"/>
                </a:solidFill>
                <a:latin typeface="+mn-lt"/>
                <a:ea typeface="+mn-ea"/>
                <a:cs typeface="+mn-cs"/>
              </a:rPr>
              <a:t>Mesozoic* era.	</a:t>
            </a:r>
          </a:p>
          <a:p>
            <a:endParaRPr lang="en-US" dirty="0"/>
          </a:p>
        </p:txBody>
      </p:sp>
      <p:sp>
        <p:nvSpPr>
          <p:cNvPr id="4" name="Slide Number Placeholder 3"/>
          <p:cNvSpPr>
            <a:spLocks noGrp="1"/>
          </p:cNvSpPr>
          <p:nvPr>
            <p:ph type="sldNum" sz="quarter" idx="10"/>
          </p:nvPr>
        </p:nvSpPr>
        <p:spPr/>
        <p:txBody>
          <a:bodyPr/>
          <a:lstStyle/>
          <a:p>
            <a:fld id="{6C0A7967-2AD0-49CD-AE38-71384E57C603}" type="slidenum">
              <a:rPr lang="en-IN" smtClean="0"/>
              <a:pPr/>
              <a:t>23</a:t>
            </a:fld>
            <a:endParaRPr lang="en-IN"/>
          </a:p>
        </p:txBody>
      </p:sp>
    </p:spTree>
    <p:extLst>
      <p:ext uri="{BB962C8B-B14F-4D97-AF65-F5344CB8AC3E}">
        <p14:creationId xmlns:p14="http://schemas.microsoft.com/office/powerpoint/2010/main" xmlns="" val="1055538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latin typeface="+mn-lt"/>
                <a:ea typeface="+mn-ea"/>
                <a:cs typeface="+mn-cs"/>
              </a:rPr>
              <a:t>hyperphalangy</a:t>
            </a:r>
            <a:r>
              <a:rPr lang="en-US" sz="1200" b="0" kern="1200" dirty="0" smtClean="0">
                <a:solidFill>
                  <a:schemeClr val="tx1"/>
                </a:solidFill>
                <a:latin typeface="+mn-lt"/>
                <a:ea typeface="+mn-ea"/>
                <a:cs typeface="+mn-cs"/>
              </a:rPr>
              <a:t> (addition of joints to toes) and </a:t>
            </a:r>
            <a:r>
              <a:rPr lang="en-US" sz="1200" b="1" kern="1200" dirty="0" err="1" smtClean="0">
                <a:solidFill>
                  <a:schemeClr val="tx1"/>
                </a:solidFill>
                <a:latin typeface="+mn-lt"/>
                <a:ea typeface="+mn-ea"/>
                <a:cs typeface="+mn-cs"/>
              </a:rPr>
              <a:t>hyperdactyly</a:t>
            </a:r>
            <a:r>
              <a:rPr lang="en-US" sz="1200" b="0" kern="1200" dirty="0" smtClean="0">
                <a:solidFill>
                  <a:schemeClr val="tx1"/>
                </a:solidFill>
                <a:latin typeface="+mn-lt"/>
                <a:ea typeface="+mn-ea"/>
                <a:cs typeface="+mn-cs"/>
              </a:rPr>
              <a:t> (addition of extra digits)</a:t>
            </a:r>
            <a:endParaRPr lang="en-US" sz="1200" u="sng" kern="1200" dirty="0" smtClean="0">
              <a:solidFill>
                <a:schemeClr val="tx1"/>
              </a:solidFill>
              <a:latin typeface="+mn-lt"/>
              <a:ea typeface="+mn-ea"/>
              <a:cs typeface="+mn-cs"/>
            </a:endParaRPr>
          </a:p>
          <a:p>
            <a:r>
              <a:rPr lang="en-US" sz="1200" i="1" kern="1200" dirty="0" err="1" smtClean="0">
                <a:solidFill>
                  <a:schemeClr val="tx1"/>
                </a:solidFill>
                <a:latin typeface="+mn-lt"/>
                <a:ea typeface="+mn-ea"/>
                <a:cs typeface="+mn-cs"/>
              </a:rPr>
              <a:t>Araeoscelis</a:t>
            </a:r>
            <a:r>
              <a:rPr lang="en-US" sz="1200" i="0" kern="1200" dirty="0" smtClean="0">
                <a:solidFill>
                  <a:schemeClr val="tx1"/>
                </a:solidFill>
                <a:latin typeface="+mn-lt"/>
                <a:ea typeface="+mn-ea"/>
                <a:cs typeface="+mn-cs"/>
              </a:rPr>
              <a:t> , small terrestrial reptile, was around 60 </a:t>
            </a:r>
            <a:r>
              <a:rPr lang="en-US" sz="1200" i="0" kern="1200" dirty="0" err="1" smtClean="0">
                <a:solidFill>
                  <a:schemeClr val="tx1"/>
                </a:solidFill>
                <a:latin typeface="+mn-lt"/>
                <a:ea typeface="+mn-ea"/>
                <a:cs typeface="+mn-cs"/>
              </a:rPr>
              <a:t>centimetres</a:t>
            </a:r>
            <a:r>
              <a:rPr lang="en-US" sz="1200" i="0" kern="1200" dirty="0" smtClean="0">
                <a:solidFill>
                  <a:schemeClr val="tx1"/>
                </a:solidFill>
                <a:latin typeface="+mn-lt"/>
                <a:ea typeface="+mn-ea"/>
                <a:cs typeface="+mn-cs"/>
              </a:rPr>
              <a:t> (2.0 </a:t>
            </a:r>
            <a:r>
              <a:rPr lang="en-US" sz="1200" i="0" kern="1200" dirty="0" err="1" smtClean="0">
                <a:solidFill>
                  <a:schemeClr val="tx1"/>
                </a:solidFill>
                <a:latin typeface="+mn-lt"/>
                <a:ea typeface="+mn-ea"/>
                <a:cs typeface="+mn-cs"/>
              </a:rPr>
              <a:t>ft</a:t>
            </a:r>
            <a:r>
              <a:rPr lang="en-US" sz="1200" i="0" kern="1200" dirty="0" smtClean="0">
                <a:solidFill>
                  <a:schemeClr val="tx1"/>
                </a:solidFill>
                <a:latin typeface="+mn-lt"/>
                <a:ea typeface="+mn-ea"/>
                <a:cs typeface="+mn-cs"/>
              </a:rPr>
              <a:t>) long, and superficially resembled a modern </a:t>
            </a:r>
            <a:r>
              <a:rPr lang="en-US" sz="1200" i="0" kern="1200" dirty="0" smtClean="0">
                <a:solidFill>
                  <a:schemeClr val="tx1"/>
                </a:solidFill>
                <a:latin typeface="+mn-lt"/>
                <a:ea typeface="+mn-ea"/>
                <a:cs typeface="+mn-cs"/>
                <a:hlinkClick r:id="rId3"/>
              </a:rPr>
              <a:t>lizard. </a:t>
            </a:r>
            <a:endParaRPr lang="en-US" sz="1200" u="sng"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Cretaceous</a:t>
            </a:r>
          </a:p>
          <a:p>
            <a:r>
              <a:rPr lang="en-US" sz="1200" b="0" kern="1200" dirty="0" smtClean="0">
                <a:solidFill>
                  <a:schemeClr val="tx1"/>
                </a:solidFill>
                <a:latin typeface="+mn-lt"/>
                <a:ea typeface="+mn-ea"/>
                <a:cs typeface="+mn-cs"/>
              </a:rPr>
              <a:t>A period of geological time from 140 to 70 million years ago during which chalk was being laid down. The last period of the </a:t>
            </a:r>
            <a:r>
              <a:rPr lang="en-US" sz="1200" b="0" u="sng" kern="1200" dirty="0" smtClean="0">
                <a:solidFill>
                  <a:schemeClr val="tx1"/>
                </a:solidFill>
                <a:latin typeface="+mn-lt"/>
                <a:ea typeface="+mn-ea"/>
                <a:cs typeface="+mn-cs"/>
              </a:rPr>
              <a:t>Mesozoic* era.	</a:t>
            </a:r>
          </a:p>
          <a:p>
            <a:endParaRPr lang="en-US" dirty="0"/>
          </a:p>
        </p:txBody>
      </p:sp>
      <p:sp>
        <p:nvSpPr>
          <p:cNvPr id="4" name="Slide Number Placeholder 3"/>
          <p:cNvSpPr>
            <a:spLocks noGrp="1"/>
          </p:cNvSpPr>
          <p:nvPr>
            <p:ph type="sldNum" sz="quarter" idx="10"/>
          </p:nvPr>
        </p:nvSpPr>
        <p:spPr/>
        <p:txBody>
          <a:bodyPr/>
          <a:lstStyle/>
          <a:p>
            <a:fld id="{6C0A7967-2AD0-49CD-AE38-71384E57C603}" type="slidenum">
              <a:rPr lang="en-IN" smtClean="0"/>
              <a:pPr/>
              <a:t>24</a:t>
            </a:fld>
            <a:endParaRPr lang="en-IN"/>
          </a:p>
        </p:txBody>
      </p:sp>
    </p:spTree>
    <p:extLst>
      <p:ext uri="{BB962C8B-B14F-4D97-AF65-F5344CB8AC3E}">
        <p14:creationId xmlns:p14="http://schemas.microsoft.com/office/powerpoint/2010/main" xmlns="" val="1563989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7/15/2019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thesciencedictionary.org/anterio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thesciencedictionary.org/posterior/" TargetMode="External"/><Relationship Id="rId4" Type="http://schemas.openxmlformats.org/officeDocument/2006/relationships/hyperlink" Target="http://thesciencedictionary.org/sectio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219200"/>
          </a:xfrm>
        </p:spPr>
        <p:txBody>
          <a:bodyPr>
            <a:normAutofit fontScale="90000"/>
          </a:bodyPr>
          <a:lstStyle/>
          <a:p>
            <a:r>
              <a:rPr lang="en-US" sz="6000" dirty="0" smtClean="0">
                <a:latin typeface="Arial" pitchFamily="34" charset="0"/>
                <a:cs typeface="Arial" pitchFamily="34" charset="0"/>
              </a:rPr>
              <a:t>Classification of </a:t>
            </a:r>
            <a:r>
              <a:rPr lang="en-US" sz="6000" dirty="0" err="1" smtClean="0">
                <a:latin typeface="Arial" pitchFamily="34" charset="0"/>
                <a:cs typeface="Arial" pitchFamily="34" charset="0"/>
              </a:rPr>
              <a:t>Reptilia</a:t>
            </a:r>
            <a:r>
              <a:rPr lang="en-US" sz="6000" dirty="0" smtClean="0">
                <a:latin typeface="Arial" pitchFamily="34" charset="0"/>
                <a:cs typeface="Arial" pitchFamily="34" charset="0"/>
              </a:rPr>
              <a:t/>
            </a:r>
            <a:br>
              <a:rPr lang="en-US" sz="6000" dirty="0" smtClean="0">
                <a:latin typeface="Arial" pitchFamily="34" charset="0"/>
                <a:cs typeface="Arial" pitchFamily="34" charset="0"/>
              </a:rPr>
            </a:br>
            <a:r>
              <a:rPr lang="en-US" sz="6000" dirty="0">
                <a:latin typeface="Arial" pitchFamily="34" charset="0"/>
                <a:cs typeface="Arial" pitchFamily="34" charset="0"/>
              </a:rPr>
              <a:t/>
            </a:r>
            <a:br>
              <a:rPr lang="en-US" sz="6000" dirty="0">
                <a:latin typeface="Arial" pitchFamily="34" charset="0"/>
                <a:cs typeface="Arial" pitchFamily="34" charset="0"/>
              </a:rPr>
            </a:br>
            <a:r>
              <a:rPr lang="en-US" sz="2200" dirty="0" smtClean="0">
                <a:latin typeface="Arial" pitchFamily="34" charset="0"/>
                <a:cs typeface="Arial" pitchFamily="34" charset="0"/>
              </a:rPr>
              <a:t>Dr. </a:t>
            </a:r>
            <a:r>
              <a:rPr lang="en-US" sz="2200" dirty="0" err="1" smtClean="0">
                <a:latin typeface="Arial" pitchFamily="34" charset="0"/>
                <a:cs typeface="Arial" pitchFamily="34" charset="0"/>
              </a:rPr>
              <a:t>Shilly</a:t>
            </a:r>
            <a:r>
              <a:rPr lang="en-US" sz="2200" dirty="0" smtClean="0">
                <a:latin typeface="Arial" pitchFamily="34" charset="0"/>
                <a:cs typeface="Arial" pitchFamily="34" charset="0"/>
              </a:rPr>
              <a:t> Elizabeth David</a:t>
            </a:r>
            <a:endParaRPr lang="en-IN"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3581400" y="609600"/>
            <a:ext cx="179542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3600" b="1" dirty="0" err="1"/>
              <a:t>Diapsids</a:t>
            </a:r>
            <a:endParaRPr lang="en-CA" altLang="x-none" sz="3600" b="1" dirty="0"/>
          </a:p>
        </p:txBody>
      </p:sp>
      <p:sp>
        <p:nvSpPr>
          <p:cNvPr id="41989" name="Text Box 5"/>
          <p:cNvSpPr txBox="1">
            <a:spLocks noChangeArrowheads="1"/>
          </p:cNvSpPr>
          <p:nvPr/>
        </p:nvSpPr>
        <p:spPr bwMode="auto">
          <a:xfrm>
            <a:off x="4038600" y="1676400"/>
            <a:ext cx="4130675"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a:t>The diapsid condition is characterized by two openings – one above and one below the junction of the post orbital and squamosal bones.  </a:t>
            </a:r>
          </a:p>
          <a:p>
            <a:endParaRPr lang="en-US" altLang="x-none"/>
          </a:p>
        </p:txBody>
      </p:sp>
      <p:pic>
        <p:nvPicPr>
          <p:cNvPr id="41990" name="Picture 6" descr="fenestrati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l="8167" t="3444" r="6720" b="10474"/>
          <a:stretch>
            <a:fillRect/>
          </a:stretch>
        </p:blipFill>
        <p:spPr bwMode="auto">
          <a:xfrm>
            <a:off x="609600" y="1676400"/>
            <a:ext cx="3429000" cy="2406650"/>
          </a:xfrm>
          <a:prstGeom prst="rect">
            <a:avLst/>
          </a:prstGeom>
          <a:noFill/>
          <a:extLst>
            <a:ext uri="{909E8E84-426E-40DD-AFC4-6F175D3DCCD1}">
              <a14:hiddenFill xmlns:a14="http://schemas.microsoft.com/office/drawing/2010/main" xmlns="">
                <a:solidFill>
                  <a:srgbClr val="FFFFFF"/>
                </a:solidFill>
              </a14:hiddenFill>
            </a:ext>
          </a:extLst>
        </p:spPr>
      </p:pic>
      <p:sp>
        <p:nvSpPr>
          <p:cNvPr id="41991" name="Text Box 7"/>
          <p:cNvSpPr txBox="1">
            <a:spLocks noChangeArrowheads="1"/>
          </p:cNvSpPr>
          <p:nvPr/>
        </p:nvSpPr>
        <p:spPr bwMode="auto">
          <a:xfrm>
            <a:off x="1249363" y="2420938"/>
            <a:ext cx="7588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sz="2000" b="1">
                <a:solidFill>
                  <a:schemeClr val="tx1"/>
                </a:solidFill>
              </a:rPr>
              <a:t>PO</a:t>
            </a:r>
            <a:endParaRPr lang="en-CA" altLang="x-none" sz="2000" b="1">
              <a:solidFill>
                <a:schemeClr val="tx1"/>
              </a:solidFill>
            </a:endParaRPr>
          </a:p>
        </p:txBody>
      </p:sp>
      <p:sp>
        <p:nvSpPr>
          <p:cNvPr id="41992" name="Text Box 8"/>
          <p:cNvSpPr txBox="1">
            <a:spLocks noChangeArrowheads="1"/>
          </p:cNvSpPr>
          <p:nvPr/>
        </p:nvSpPr>
        <p:spPr bwMode="auto">
          <a:xfrm>
            <a:off x="717550" y="2430463"/>
            <a:ext cx="762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sz="2000" b="1">
                <a:solidFill>
                  <a:schemeClr val="tx1"/>
                </a:solidFill>
              </a:rPr>
              <a:t>SQ</a:t>
            </a:r>
            <a:endParaRPr lang="en-CA" altLang="x-none" sz="2000" b="1">
              <a:solidFill>
                <a:schemeClr val="tx1"/>
              </a:solidFill>
            </a:endParaRPr>
          </a:p>
        </p:txBody>
      </p:sp>
      <p:sp>
        <p:nvSpPr>
          <p:cNvPr id="41993" name="Oval 9"/>
          <p:cNvSpPr>
            <a:spLocks noChangeArrowheads="1"/>
          </p:cNvSpPr>
          <p:nvPr/>
        </p:nvSpPr>
        <p:spPr bwMode="auto">
          <a:xfrm>
            <a:off x="1143000" y="22860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94" name="Oval 10"/>
          <p:cNvSpPr>
            <a:spLocks noChangeArrowheads="1"/>
          </p:cNvSpPr>
          <p:nvPr/>
        </p:nvSpPr>
        <p:spPr bwMode="auto">
          <a:xfrm>
            <a:off x="1219200" y="27432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1995" name="Picture 11" descr="Amniota_fenestration"/>
          <p:cNvPicPr>
            <a:picLocks noChangeAspect="1" noChangeArrowheads="1"/>
          </p:cNvPicPr>
          <p:nvPr/>
        </p:nvPicPr>
        <p:blipFill>
          <a:blip r:embed="rId3">
            <a:extLst>
              <a:ext uri="{28A0092B-C50C-407E-A947-70E740481C1C}">
                <a14:useLocalDpi xmlns:a14="http://schemas.microsoft.com/office/drawing/2010/main" xmlns="" val="0"/>
              </a:ext>
            </a:extLst>
          </a:blip>
          <a:srcRect t="48271" r="49573" b="12106"/>
          <a:stretch>
            <a:fillRect/>
          </a:stretch>
        </p:blipFill>
        <p:spPr bwMode="auto">
          <a:xfrm>
            <a:off x="2819400" y="4495800"/>
            <a:ext cx="3886200" cy="1700213"/>
          </a:xfrm>
          <a:prstGeom prst="rect">
            <a:avLst/>
          </a:prstGeom>
          <a:solidFill>
            <a:schemeClr val="bg1"/>
          </a:solidFill>
        </p:spPr>
      </p:pic>
      <p:sp>
        <p:nvSpPr>
          <p:cNvPr id="41996" name="Line 12"/>
          <p:cNvSpPr>
            <a:spLocks noChangeShapeType="1"/>
          </p:cNvSpPr>
          <p:nvPr/>
        </p:nvSpPr>
        <p:spPr bwMode="auto">
          <a:xfrm>
            <a:off x="1981200" y="4648200"/>
            <a:ext cx="1676400" cy="381000"/>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997" name="Line 13"/>
          <p:cNvSpPr>
            <a:spLocks noChangeShapeType="1"/>
          </p:cNvSpPr>
          <p:nvPr/>
        </p:nvSpPr>
        <p:spPr bwMode="auto">
          <a:xfrm flipV="1">
            <a:off x="2133600" y="5562600"/>
            <a:ext cx="1676400" cy="457200"/>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xmlns="" val="1173746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457200" y="1066800"/>
            <a:ext cx="7635875" cy="4838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a:t>The diapsid  group is represented by all of the archosaurs (“ruling reptiles”).  </a:t>
            </a:r>
          </a:p>
          <a:p>
            <a:endParaRPr lang="en-US" altLang="x-none"/>
          </a:p>
          <a:p>
            <a:r>
              <a:rPr lang="en-US" altLang="x-none"/>
              <a:t>The diapsid group includes:</a:t>
            </a:r>
          </a:p>
          <a:p>
            <a:endParaRPr lang="en-US" altLang="x-none"/>
          </a:p>
          <a:p>
            <a:r>
              <a:rPr lang="en-US" altLang="x-none"/>
              <a:t>Snakes and lizards</a:t>
            </a:r>
          </a:p>
          <a:p>
            <a:endParaRPr lang="en-US" altLang="x-none"/>
          </a:p>
          <a:p>
            <a:endParaRPr lang="en-US" altLang="x-none"/>
          </a:p>
          <a:p>
            <a:endParaRPr lang="en-US" altLang="x-none"/>
          </a:p>
          <a:p>
            <a:r>
              <a:rPr lang="en-US" altLang="x-none"/>
              <a:t>Thecodonts (ancestral group of higher diapsids)</a:t>
            </a:r>
          </a:p>
          <a:p>
            <a:endParaRPr lang="en-US" altLang="x-none"/>
          </a:p>
          <a:p>
            <a:endParaRPr lang="en-US" altLang="x-none"/>
          </a:p>
          <a:p>
            <a:endParaRPr lang="en-US" altLang="x-none"/>
          </a:p>
        </p:txBody>
      </p:sp>
      <p:sp>
        <p:nvSpPr>
          <p:cNvPr id="43013" name="Text Box 5"/>
          <p:cNvSpPr txBox="1">
            <a:spLocks noChangeArrowheads="1"/>
          </p:cNvSpPr>
          <p:nvPr/>
        </p:nvSpPr>
        <p:spPr bwMode="auto">
          <a:xfrm>
            <a:off x="3581400" y="304800"/>
            <a:ext cx="179542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3600" b="1" dirty="0" err="1"/>
              <a:t>Diapsids</a:t>
            </a:r>
            <a:endParaRPr lang="en-CA" altLang="x-none" sz="3600" b="1" dirty="0"/>
          </a:p>
        </p:txBody>
      </p:sp>
      <p:pic>
        <p:nvPicPr>
          <p:cNvPr id="43015" name="Picture 7" descr="Crotaphytus_skeleton"/>
          <p:cNvPicPr>
            <a:picLocks noChangeAspect="1" noChangeArrowheads="1"/>
          </p:cNvPicPr>
          <p:nvPr/>
        </p:nvPicPr>
        <p:blipFill>
          <a:blip r:embed="rId2">
            <a:extLst>
              <a:ext uri="{28A0092B-C50C-407E-A947-70E740481C1C}">
                <a14:useLocalDpi xmlns:a14="http://schemas.microsoft.com/office/drawing/2010/main" xmlns="" val="0"/>
              </a:ext>
            </a:extLst>
          </a:blip>
          <a:srcRect r="9628" b="10413"/>
          <a:stretch>
            <a:fillRect/>
          </a:stretch>
        </p:blipFill>
        <p:spPr bwMode="auto">
          <a:xfrm>
            <a:off x="3429000" y="2895600"/>
            <a:ext cx="2667000" cy="1447800"/>
          </a:xfrm>
          <a:prstGeom prst="rect">
            <a:avLst/>
          </a:prstGeom>
          <a:noFill/>
          <a:extLst>
            <a:ext uri="{909E8E84-426E-40DD-AFC4-6F175D3DCCD1}">
              <a14:hiddenFill xmlns:a14="http://schemas.microsoft.com/office/drawing/2010/main" xmlns="">
                <a:solidFill>
                  <a:srgbClr val="FFFFFF"/>
                </a:solidFill>
              </a14:hiddenFill>
            </a:ext>
          </a:extLst>
        </p:spPr>
      </p:pic>
      <p:pic>
        <p:nvPicPr>
          <p:cNvPr id="43016" name="Picture 8" descr="Cottonmouth_skull_latera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0" y="2895600"/>
            <a:ext cx="1524000" cy="1398588"/>
          </a:xfrm>
          <a:prstGeom prst="rect">
            <a:avLst/>
          </a:prstGeom>
          <a:noFill/>
          <a:extLst>
            <a:ext uri="{909E8E84-426E-40DD-AFC4-6F175D3DCCD1}">
              <a14:hiddenFill xmlns:a14="http://schemas.microsoft.com/office/drawing/2010/main" xmlns="">
                <a:solidFill>
                  <a:srgbClr val="FFFFFF"/>
                </a:solidFill>
              </a14:hiddenFill>
            </a:ext>
          </a:extLst>
        </p:spPr>
      </p:pic>
      <p:pic>
        <p:nvPicPr>
          <p:cNvPr id="43017" name="Picture 9" descr="dinosau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29000" y="4953000"/>
            <a:ext cx="4191000" cy="1673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9770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762000" y="1828800"/>
            <a:ext cx="4572000" cy="410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a:t>Crocodilians (e.g. crocodiles and alligators)</a:t>
            </a:r>
          </a:p>
          <a:p>
            <a:endParaRPr lang="en-US" altLang="x-none"/>
          </a:p>
          <a:p>
            <a:endParaRPr lang="en-US" altLang="x-none"/>
          </a:p>
          <a:p>
            <a:endParaRPr lang="en-US" altLang="x-none"/>
          </a:p>
          <a:p>
            <a:endParaRPr lang="en-US" altLang="x-none"/>
          </a:p>
          <a:p>
            <a:endParaRPr lang="en-US" altLang="x-none"/>
          </a:p>
          <a:p>
            <a:r>
              <a:rPr lang="en-US" altLang="x-none"/>
              <a:t>Pterosaurs (flying reptiles)</a:t>
            </a:r>
          </a:p>
          <a:p>
            <a:endParaRPr lang="en-US" altLang="x-none"/>
          </a:p>
          <a:p>
            <a:endParaRPr lang="en-US" altLang="x-none"/>
          </a:p>
          <a:p>
            <a:endParaRPr lang="en-US" altLang="x-none"/>
          </a:p>
        </p:txBody>
      </p:sp>
      <p:sp>
        <p:nvSpPr>
          <p:cNvPr id="44037" name="Text Box 5"/>
          <p:cNvSpPr txBox="1">
            <a:spLocks noChangeArrowheads="1"/>
          </p:cNvSpPr>
          <p:nvPr/>
        </p:nvSpPr>
        <p:spPr bwMode="auto">
          <a:xfrm>
            <a:off x="3733800" y="609600"/>
            <a:ext cx="179542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3600" b="1" dirty="0" err="1"/>
              <a:t>Diapsids</a:t>
            </a:r>
            <a:endParaRPr lang="en-CA" altLang="x-none" sz="3600" b="1" dirty="0"/>
          </a:p>
        </p:txBody>
      </p:sp>
      <p:pic>
        <p:nvPicPr>
          <p:cNvPr id="44039" name="Picture 7" descr="slimetoscales"/>
          <p:cNvPicPr>
            <a:picLocks noChangeAspect="1" noChangeArrowheads="1"/>
          </p:cNvPicPr>
          <p:nvPr/>
        </p:nvPicPr>
        <p:blipFill>
          <a:blip r:embed="rId2">
            <a:extLst>
              <a:ext uri="{28A0092B-C50C-407E-A947-70E740481C1C}">
                <a14:useLocalDpi xmlns:a14="http://schemas.microsoft.com/office/drawing/2010/main" xmlns="" val="0"/>
              </a:ext>
            </a:extLst>
          </a:blip>
          <a:srcRect l="38333" t="26666" r="21667" b="48889"/>
          <a:stretch>
            <a:fillRect/>
          </a:stretch>
        </p:blipFill>
        <p:spPr bwMode="auto">
          <a:xfrm>
            <a:off x="4916488" y="1689100"/>
            <a:ext cx="3657600"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44040" name="Picture 8" descr="PterosaurSkeleto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81600" y="3733800"/>
            <a:ext cx="3505200" cy="22875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8470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762000" y="1828800"/>
            <a:ext cx="4572000" cy="4473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a:t>Dinosaurs</a:t>
            </a:r>
          </a:p>
          <a:p>
            <a:endParaRPr lang="en-US" altLang="x-none"/>
          </a:p>
          <a:p>
            <a:endParaRPr lang="en-US" altLang="x-none"/>
          </a:p>
          <a:p>
            <a:endParaRPr lang="en-US" altLang="x-none"/>
          </a:p>
          <a:p>
            <a:endParaRPr lang="en-US" altLang="x-none"/>
          </a:p>
          <a:p>
            <a:endParaRPr lang="en-US" altLang="x-none"/>
          </a:p>
          <a:p>
            <a:endParaRPr lang="en-US" altLang="x-none"/>
          </a:p>
          <a:p>
            <a:r>
              <a:rPr lang="en-US" altLang="x-none"/>
              <a:t>Birds</a:t>
            </a:r>
          </a:p>
          <a:p>
            <a:endParaRPr lang="en-US" altLang="x-none"/>
          </a:p>
          <a:p>
            <a:endParaRPr lang="en-US" altLang="x-none"/>
          </a:p>
          <a:p>
            <a:endParaRPr lang="en-US" altLang="x-none"/>
          </a:p>
          <a:p>
            <a:endParaRPr lang="en-US" altLang="x-none"/>
          </a:p>
        </p:txBody>
      </p:sp>
      <p:sp>
        <p:nvSpPr>
          <p:cNvPr id="54277" name="Text Box 5"/>
          <p:cNvSpPr txBox="1">
            <a:spLocks noChangeArrowheads="1"/>
          </p:cNvSpPr>
          <p:nvPr/>
        </p:nvSpPr>
        <p:spPr bwMode="auto">
          <a:xfrm>
            <a:off x="4038600" y="381000"/>
            <a:ext cx="179542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3600" b="1" dirty="0" err="1"/>
              <a:t>Diapsids</a:t>
            </a:r>
            <a:endParaRPr lang="en-CA" altLang="x-none" sz="3600" b="1" dirty="0"/>
          </a:p>
        </p:txBody>
      </p:sp>
      <p:pic>
        <p:nvPicPr>
          <p:cNvPr id="54278" name="Picture 6" descr="deinonychu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43200" y="1371600"/>
            <a:ext cx="5410200" cy="1728788"/>
          </a:xfrm>
          <a:prstGeom prst="rect">
            <a:avLst/>
          </a:prstGeom>
          <a:noFill/>
          <a:extLst>
            <a:ext uri="{909E8E84-426E-40DD-AFC4-6F175D3DCCD1}">
              <a14:hiddenFill xmlns:a14="http://schemas.microsoft.com/office/drawing/2010/main" xmlns="">
                <a:solidFill>
                  <a:srgbClr val="FFFFFF"/>
                </a:solidFill>
              </a14:hiddenFill>
            </a:ext>
          </a:extLst>
        </p:spPr>
      </p:pic>
      <p:pic>
        <p:nvPicPr>
          <p:cNvPr id="54279" name="Picture 7" descr="image_bird007"/>
          <p:cNvPicPr>
            <a:picLocks noChangeAspect="1" noChangeArrowheads="1"/>
          </p:cNvPicPr>
          <p:nvPr/>
        </p:nvPicPr>
        <p:blipFill>
          <a:blip r:embed="rId3">
            <a:extLst>
              <a:ext uri="{28A0092B-C50C-407E-A947-70E740481C1C}">
                <a14:useLocalDpi xmlns:a14="http://schemas.microsoft.com/office/drawing/2010/main" xmlns="" val="0"/>
              </a:ext>
            </a:extLst>
          </a:blip>
          <a:srcRect t="3691" b="11745"/>
          <a:stretch>
            <a:fillRect/>
          </a:stretch>
        </p:blipFill>
        <p:spPr bwMode="auto">
          <a:xfrm>
            <a:off x="2743200" y="3581400"/>
            <a:ext cx="4013200" cy="21796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9843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3581400" y="609600"/>
            <a:ext cx="223920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3600" b="1" dirty="0" err="1"/>
              <a:t>Euryapsids</a:t>
            </a:r>
            <a:endParaRPr lang="en-CA" altLang="x-none" sz="3600" b="1" dirty="0"/>
          </a:p>
        </p:txBody>
      </p:sp>
      <p:sp>
        <p:nvSpPr>
          <p:cNvPr id="39941" name="Text Box 5"/>
          <p:cNvSpPr txBox="1">
            <a:spLocks noChangeArrowheads="1"/>
          </p:cNvSpPr>
          <p:nvPr/>
        </p:nvSpPr>
        <p:spPr bwMode="auto">
          <a:xfrm>
            <a:off x="4114800" y="1981200"/>
            <a:ext cx="4130675" cy="2282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a:t>The euryapsid condition is characterized by a single opening above the junction of the post orbital and squamosal bones.  </a:t>
            </a:r>
          </a:p>
          <a:p>
            <a:endParaRPr lang="en-US" altLang="x-none"/>
          </a:p>
        </p:txBody>
      </p:sp>
      <p:pic>
        <p:nvPicPr>
          <p:cNvPr id="39942" name="Picture 6" descr="fenestrati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l="8167" t="3444" r="6720" b="10474"/>
          <a:stretch>
            <a:fillRect/>
          </a:stretch>
        </p:blipFill>
        <p:spPr bwMode="auto">
          <a:xfrm>
            <a:off x="609600" y="1676400"/>
            <a:ext cx="3429000" cy="2406650"/>
          </a:xfrm>
          <a:prstGeom prst="rect">
            <a:avLst/>
          </a:prstGeom>
          <a:noFill/>
          <a:extLst>
            <a:ext uri="{909E8E84-426E-40DD-AFC4-6F175D3DCCD1}">
              <a14:hiddenFill xmlns:a14="http://schemas.microsoft.com/office/drawing/2010/main" xmlns="">
                <a:solidFill>
                  <a:srgbClr val="FFFFFF"/>
                </a:solidFill>
              </a14:hiddenFill>
            </a:ext>
          </a:extLst>
        </p:spPr>
      </p:pic>
      <p:sp>
        <p:nvSpPr>
          <p:cNvPr id="39943" name="Text Box 7"/>
          <p:cNvSpPr txBox="1">
            <a:spLocks noChangeArrowheads="1"/>
          </p:cNvSpPr>
          <p:nvPr/>
        </p:nvSpPr>
        <p:spPr bwMode="auto">
          <a:xfrm>
            <a:off x="1266825" y="2408238"/>
            <a:ext cx="7588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sz="2000" b="1">
                <a:solidFill>
                  <a:schemeClr val="tx1"/>
                </a:solidFill>
              </a:rPr>
              <a:t>PO</a:t>
            </a:r>
            <a:endParaRPr lang="en-CA" altLang="x-none" sz="2000" b="1">
              <a:solidFill>
                <a:schemeClr val="tx1"/>
              </a:solidFill>
            </a:endParaRPr>
          </a:p>
        </p:txBody>
      </p:sp>
      <p:sp>
        <p:nvSpPr>
          <p:cNvPr id="39944" name="Text Box 8"/>
          <p:cNvSpPr txBox="1">
            <a:spLocks noChangeArrowheads="1"/>
          </p:cNvSpPr>
          <p:nvPr/>
        </p:nvSpPr>
        <p:spPr bwMode="auto">
          <a:xfrm>
            <a:off x="779463" y="2449513"/>
            <a:ext cx="762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sz="2000" b="1">
                <a:solidFill>
                  <a:schemeClr val="tx1"/>
                </a:solidFill>
              </a:rPr>
              <a:t>SQ</a:t>
            </a:r>
            <a:endParaRPr lang="en-CA" altLang="x-none" sz="2000" b="1">
              <a:solidFill>
                <a:schemeClr val="tx1"/>
              </a:solidFill>
            </a:endParaRPr>
          </a:p>
        </p:txBody>
      </p:sp>
      <p:pic>
        <p:nvPicPr>
          <p:cNvPr id="39945" name="Picture 9" descr="Amniota_fenestration"/>
          <p:cNvPicPr>
            <a:picLocks noChangeAspect="1" noChangeArrowheads="1"/>
          </p:cNvPicPr>
          <p:nvPr/>
        </p:nvPicPr>
        <p:blipFill>
          <a:blip r:embed="rId3">
            <a:extLst>
              <a:ext uri="{28A0092B-C50C-407E-A947-70E740481C1C}">
                <a14:useLocalDpi xmlns:a14="http://schemas.microsoft.com/office/drawing/2010/main" xmlns="" val="0"/>
              </a:ext>
            </a:extLst>
          </a:blip>
          <a:srcRect l="49117" t="48106" b="10030"/>
          <a:stretch>
            <a:fillRect/>
          </a:stretch>
        </p:blipFill>
        <p:spPr bwMode="auto">
          <a:xfrm>
            <a:off x="2286000" y="4419600"/>
            <a:ext cx="3657600" cy="1676400"/>
          </a:xfrm>
          <a:prstGeom prst="rect">
            <a:avLst/>
          </a:prstGeom>
          <a:solidFill>
            <a:schemeClr val="bg1"/>
          </a:solidFill>
        </p:spPr>
      </p:pic>
      <p:sp>
        <p:nvSpPr>
          <p:cNvPr id="39946" name="Line 10"/>
          <p:cNvSpPr>
            <a:spLocks noChangeShapeType="1"/>
          </p:cNvSpPr>
          <p:nvPr/>
        </p:nvSpPr>
        <p:spPr bwMode="auto">
          <a:xfrm flipV="1">
            <a:off x="1066800" y="4876800"/>
            <a:ext cx="1676400" cy="457200"/>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9947" name="Oval 11"/>
          <p:cNvSpPr>
            <a:spLocks noChangeArrowheads="1"/>
          </p:cNvSpPr>
          <p:nvPr/>
        </p:nvSpPr>
        <p:spPr bwMode="auto">
          <a:xfrm>
            <a:off x="1143000" y="22860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xmlns="" val="1153934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3581400" y="609600"/>
            <a:ext cx="223920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3600" b="1" dirty="0" err="1"/>
              <a:t>Euryapsids</a:t>
            </a:r>
            <a:endParaRPr lang="en-CA" altLang="x-none" sz="3600" b="1" dirty="0"/>
          </a:p>
        </p:txBody>
      </p:sp>
      <p:sp>
        <p:nvSpPr>
          <p:cNvPr id="40965" name="Text Box 5"/>
          <p:cNvSpPr txBox="1">
            <a:spLocks noChangeArrowheads="1"/>
          </p:cNvSpPr>
          <p:nvPr/>
        </p:nvSpPr>
        <p:spPr bwMode="auto">
          <a:xfrm>
            <a:off x="609600" y="1295400"/>
            <a:ext cx="7635875" cy="4838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a:t>The euryapsid  group is represented by extinct “marine reptiles”</a:t>
            </a:r>
          </a:p>
          <a:p>
            <a:endParaRPr lang="en-US" altLang="x-none"/>
          </a:p>
          <a:p>
            <a:endParaRPr lang="en-US" altLang="x-none"/>
          </a:p>
          <a:p>
            <a:endParaRPr lang="en-US" altLang="x-none"/>
          </a:p>
          <a:p>
            <a:r>
              <a:rPr lang="en-US" altLang="x-none"/>
              <a:t>Ichthyosaurs</a:t>
            </a:r>
          </a:p>
          <a:p>
            <a:endParaRPr lang="en-US" altLang="x-none"/>
          </a:p>
          <a:p>
            <a:endParaRPr lang="en-US" altLang="x-none"/>
          </a:p>
          <a:p>
            <a:endParaRPr lang="en-US" altLang="x-none"/>
          </a:p>
          <a:p>
            <a:endParaRPr lang="en-US" altLang="x-none"/>
          </a:p>
          <a:p>
            <a:endParaRPr lang="en-US" altLang="x-none"/>
          </a:p>
          <a:p>
            <a:r>
              <a:rPr lang="en-US" altLang="x-none"/>
              <a:t>Plesiosaurs </a:t>
            </a:r>
          </a:p>
          <a:p>
            <a:endParaRPr lang="en-US" altLang="x-none"/>
          </a:p>
        </p:txBody>
      </p:sp>
      <p:pic>
        <p:nvPicPr>
          <p:cNvPr id="40966" name="Picture 6" descr="ichthyosau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52800" y="2133600"/>
            <a:ext cx="3657600" cy="2130425"/>
          </a:xfrm>
          <a:prstGeom prst="rect">
            <a:avLst/>
          </a:prstGeom>
          <a:noFill/>
          <a:extLst>
            <a:ext uri="{909E8E84-426E-40DD-AFC4-6F175D3DCCD1}">
              <a14:hiddenFill xmlns:a14="http://schemas.microsoft.com/office/drawing/2010/main" xmlns="">
                <a:solidFill>
                  <a:srgbClr val="FFFFFF"/>
                </a:solidFill>
              </a14:hiddenFill>
            </a:ext>
          </a:extLst>
        </p:spPr>
      </p:pic>
      <p:pic>
        <p:nvPicPr>
          <p:cNvPr id="40967" name="Picture 7" descr="plesiosaur"/>
          <p:cNvPicPr>
            <a:picLocks noChangeAspect="1" noChangeArrowheads="1"/>
          </p:cNvPicPr>
          <p:nvPr/>
        </p:nvPicPr>
        <p:blipFill>
          <a:blip r:embed="rId3">
            <a:extLst>
              <a:ext uri="{28A0092B-C50C-407E-A947-70E740481C1C}">
                <a14:useLocalDpi xmlns:a14="http://schemas.microsoft.com/office/drawing/2010/main" xmlns="" val="0"/>
              </a:ext>
            </a:extLst>
          </a:blip>
          <a:srcRect t="5663" r="4619"/>
          <a:stretch>
            <a:fillRect/>
          </a:stretch>
        </p:blipFill>
        <p:spPr bwMode="auto">
          <a:xfrm>
            <a:off x="3276600" y="4114800"/>
            <a:ext cx="3733800" cy="24844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796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4114800" y="804208"/>
            <a:ext cx="320040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altLang="x-none" sz="2000" b="1" dirty="0" err="1"/>
              <a:t>Synapsids</a:t>
            </a:r>
            <a:r>
              <a:rPr lang="en-US" altLang="x-none" sz="2000" b="1" dirty="0"/>
              <a:t>:</a:t>
            </a:r>
          </a:p>
          <a:p>
            <a:r>
              <a:rPr lang="en-US" altLang="x-none" sz="2000" b="1" dirty="0"/>
              <a:t>(one temporal fenestra </a:t>
            </a:r>
          </a:p>
          <a:p>
            <a:r>
              <a:rPr lang="en-US" altLang="x-none" sz="2000" b="1" dirty="0"/>
              <a:t>low in skull)</a:t>
            </a:r>
          </a:p>
          <a:p>
            <a:r>
              <a:rPr lang="en-US" altLang="x-none" sz="2000" dirty="0" err="1"/>
              <a:t>Pelycosaurs</a:t>
            </a:r>
            <a:endParaRPr lang="en-US" altLang="x-none" sz="2000" dirty="0"/>
          </a:p>
          <a:p>
            <a:r>
              <a:rPr lang="en-US" altLang="x-none" sz="2000" dirty="0"/>
              <a:t>Mammal-like reptiles</a:t>
            </a:r>
          </a:p>
          <a:p>
            <a:r>
              <a:rPr lang="en-US" altLang="x-none" sz="2000" dirty="0"/>
              <a:t>Mammals</a:t>
            </a:r>
          </a:p>
        </p:txBody>
      </p:sp>
      <p:sp>
        <p:nvSpPr>
          <p:cNvPr id="20484" name="Text Box 4"/>
          <p:cNvSpPr txBox="1">
            <a:spLocks noChangeArrowheads="1"/>
          </p:cNvSpPr>
          <p:nvPr/>
        </p:nvSpPr>
        <p:spPr bwMode="auto">
          <a:xfrm>
            <a:off x="206128" y="2286000"/>
            <a:ext cx="2854628"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000" b="1" dirty="0" err="1"/>
              <a:t>Diapsids</a:t>
            </a:r>
            <a:r>
              <a:rPr lang="en-US" altLang="x-none" sz="2000" b="1" dirty="0"/>
              <a:t>:</a:t>
            </a:r>
          </a:p>
          <a:p>
            <a:r>
              <a:rPr lang="en-US" altLang="x-none" sz="2000" b="1" dirty="0"/>
              <a:t>(two temporal fenestrae)</a:t>
            </a:r>
          </a:p>
          <a:p>
            <a:r>
              <a:rPr lang="en-US" altLang="x-none" sz="2000" dirty="0"/>
              <a:t>Lizards and snakes</a:t>
            </a:r>
          </a:p>
          <a:p>
            <a:r>
              <a:rPr lang="en-US" altLang="x-none" sz="2000" dirty="0"/>
              <a:t>Crocodilians</a:t>
            </a:r>
          </a:p>
          <a:p>
            <a:r>
              <a:rPr lang="en-US" altLang="x-none" sz="2000" dirty="0"/>
              <a:t>Pterosaurs </a:t>
            </a:r>
          </a:p>
          <a:p>
            <a:r>
              <a:rPr lang="en-US" altLang="x-none" sz="2000" dirty="0"/>
              <a:t>Dinosaurs, </a:t>
            </a:r>
          </a:p>
          <a:p>
            <a:r>
              <a:rPr lang="en-US" altLang="x-none" sz="2000" dirty="0"/>
              <a:t>Birds</a:t>
            </a:r>
          </a:p>
        </p:txBody>
      </p:sp>
      <p:sp>
        <p:nvSpPr>
          <p:cNvPr id="20485" name="Text Box 5"/>
          <p:cNvSpPr txBox="1">
            <a:spLocks noChangeArrowheads="1"/>
          </p:cNvSpPr>
          <p:nvPr/>
        </p:nvSpPr>
        <p:spPr bwMode="auto">
          <a:xfrm>
            <a:off x="228600" y="810161"/>
            <a:ext cx="2715615"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000" b="1" dirty="0"/>
              <a:t>Anapsids:</a:t>
            </a:r>
          </a:p>
          <a:p>
            <a:r>
              <a:rPr lang="en-US" altLang="x-none" sz="2000" b="1" dirty="0"/>
              <a:t>(no temporal fenestrae)</a:t>
            </a:r>
          </a:p>
          <a:p>
            <a:r>
              <a:rPr lang="en-US" altLang="x-none" sz="2000" dirty="0"/>
              <a:t>Turtles/tortoises</a:t>
            </a:r>
          </a:p>
          <a:p>
            <a:r>
              <a:rPr lang="en-US" altLang="x-none" sz="2000" dirty="0" err="1"/>
              <a:t>Captorhinomorphs</a:t>
            </a:r>
            <a:endParaRPr lang="en-US" altLang="x-none" sz="2000" dirty="0"/>
          </a:p>
        </p:txBody>
      </p:sp>
      <p:sp>
        <p:nvSpPr>
          <p:cNvPr id="20486" name="Text Box 6"/>
          <p:cNvSpPr txBox="1">
            <a:spLocks noChangeArrowheads="1"/>
          </p:cNvSpPr>
          <p:nvPr/>
        </p:nvSpPr>
        <p:spPr bwMode="auto">
          <a:xfrm>
            <a:off x="4146335" y="2667000"/>
            <a:ext cx="2635465" cy="16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000" b="1" dirty="0" err="1"/>
              <a:t>Euryapsids</a:t>
            </a:r>
            <a:r>
              <a:rPr lang="en-US" altLang="x-none" sz="2000" dirty="0"/>
              <a:t>:</a:t>
            </a:r>
          </a:p>
          <a:p>
            <a:r>
              <a:rPr lang="en-US" altLang="x-none" sz="2000" b="1" dirty="0"/>
              <a:t>(one temporal fenestra</a:t>
            </a:r>
          </a:p>
          <a:p>
            <a:r>
              <a:rPr lang="en-US" altLang="x-none" sz="2000" b="1" dirty="0"/>
              <a:t>high in skull)</a:t>
            </a:r>
          </a:p>
          <a:p>
            <a:r>
              <a:rPr lang="en-US" altLang="x-none" sz="2000" dirty="0" err="1"/>
              <a:t>Icthyosaurs</a:t>
            </a:r>
            <a:endParaRPr lang="en-US" altLang="x-none" sz="2000" dirty="0"/>
          </a:p>
          <a:p>
            <a:r>
              <a:rPr lang="en-US" altLang="x-none" sz="2000" dirty="0"/>
              <a:t>Plesiosaurs</a:t>
            </a:r>
          </a:p>
        </p:txBody>
      </p:sp>
      <p:sp>
        <p:nvSpPr>
          <p:cNvPr id="20487" name="Text Box 7"/>
          <p:cNvSpPr txBox="1">
            <a:spLocks noChangeArrowheads="1"/>
          </p:cNvSpPr>
          <p:nvPr/>
        </p:nvSpPr>
        <p:spPr bwMode="auto">
          <a:xfrm>
            <a:off x="3733800" y="0"/>
            <a:ext cx="163378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b="1" dirty="0"/>
              <a:t>To Summarize: </a:t>
            </a: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38800" y="3742498"/>
            <a:ext cx="3473532" cy="3089771"/>
          </a:xfrm>
          <a:prstGeom prst="rect">
            <a:avLst/>
          </a:prstGeom>
        </p:spPr>
      </p:pic>
    </p:spTree>
    <p:extLst>
      <p:ext uri="{BB962C8B-B14F-4D97-AF65-F5344CB8AC3E}">
        <p14:creationId xmlns:p14="http://schemas.microsoft.com/office/powerpoint/2010/main" xmlns="" val="932306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xmlns="" val="1401108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81200"/>
            <a:ext cx="8686800" cy="5078313"/>
          </a:xfrm>
          <a:prstGeom prst="rect">
            <a:avLst/>
          </a:prstGeom>
        </p:spPr>
        <p:txBody>
          <a:bodyPr wrap="square">
            <a:spAutoFit/>
          </a:bodyPr>
          <a:lstStyle/>
          <a:p>
            <a:r>
              <a:rPr lang="en-US" b="1" dirty="0" err="1">
                <a:solidFill>
                  <a:srgbClr val="333333"/>
                </a:solidFill>
                <a:latin typeface="Arial" charset="0"/>
              </a:rPr>
              <a:t>Amphicoelous</a:t>
            </a:r>
            <a:r>
              <a:rPr lang="en-US" dirty="0">
                <a:solidFill>
                  <a:srgbClr val="333333"/>
                </a:solidFill>
                <a:latin typeface="Arial" charset="0"/>
              </a:rPr>
              <a:t> vertebrae are found in fishes </a:t>
            </a:r>
            <a:r>
              <a:rPr lang="en-US" dirty="0" err="1">
                <a:solidFill>
                  <a:srgbClr val="333333"/>
                </a:solidFill>
                <a:latin typeface="Arial" charset="0"/>
              </a:rPr>
              <a:t>apoda</a:t>
            </a:r>
            <a:r>
              <a:rPr lang="en-US" dirty="0">
                <a:solidFill>
                  <a:srgbClr val="333333"/>
                </a:solidFill>
                <a:latin typeface="Arial" charset="0"/>
              </a:rPr>
              <a:t> and some </a:t>
            </a:r>
            <a:r>
              <a:rPr lang="en-US" dirty="0" err="1">
                <a:solidFill>
                  <a:srgbClr val="333333"/>
                </a:solidFill>
                <a:latin typeface="Arial" charset="0"/>
              </a:rPr>
              <a:t>urodela</a:t>
            </a:r>
            <a:r>
              <a:rPr lang="en-US" dirty="0">
                <a:solidFill>
                  <a:srgbClr val="333333"/>
                </a:solidFill>
                <a:latin typeface="Arial" charset="0"/>
              </a:rPr>
              <a:t>. These have concavities on anterior as well as posterior side of the centrum</a:t>
            </a:r>
            <a:r>
              <a:rPr lang="en-US" dirty="0" smtClean="0">
                <a:solidFill>
                  <a:srgbClr val="333333"/>
                </a:solidFill>
                <a:latin typeface="Arial" charset="0"/>
              </a:rPr>
              <a:t>.</a:t>
            </a:r>
          </a:p>
          <a:p>
            <a:endParaRPr lang="en-US" dirty="0">
              <a:solidFill>
                <a:srgbClr val="333333"/>
              </a:solidFill>
              <a:latin typeface="Arial" charset="0"/>
            </a:endParaRPr>
          </a:p>
          <a:p>
            <a:r>
              <a:rPr lang="en-US" b="1" dirty="0" err="1">
                <a:solidFill>
                  <a:srgbClr val="333333"/>
                </a:solidFill>
                <a:latin typeface="Arial" charset="0"/>
              </a:rPr>
              <a:t>Procoelous</a:t>
            </a:r>
            <a:r>
              <a:rPr lang="en-US" dirty="0">
                <a:solidFill>
                  <a:srgbClr val="333333"/>
                </a:solidFill>
                <a:latin typeface="Arial" charset="0"/>
              </a:rPr>
              <a:t> vertebrae are concave on the anterior side and convex on the posterior side of the centrum. </a:t>
            </a:r>
            <a:endParaRPr lang="en-US" dirty="0" smtClean="0">
              <a:solidFill>
                <a:srgbClr val="333333"/>
              </a:solidFill>
              <a:latin typeface="Arial" charset="0"/>
            </a:endParaRPr>
          </a:p>
          <a:p>
            <a:r>
              <a:rPr lang="en-US" dirty="0" smtClean="0">
                <a:solidFill>
                  <a:srgbClr val="333333"/>
                </a:solidFill>
                <a:latin typeface="Arial" charset="0"/>
              </a:rPr>
              <a:t>Ex</a:t>
            </a:r>
            <a:r>
              <a:rPr lang="en-US" dirty="0">
                <a:solidFill>
                  <a:srgbClr val="333333"/>
                </a:solidFill>
                <a:latin typeface="Arial" charset="0"/>
              </a:rPr>
              <a:t>. </a:t>
            </a:r>
            <a:r>
              <a:rPr lang="en-US" dirty="0" err="1">
                <a:solidFill>
                  <a:srgbClr val="333333"/>
                </a:solidFill>
                <a:latin typeface="Arial" charset="0"/>
              </a:rPr>
              <a:t>Anura</a:t>
            </a:r>
            <a:r>
              <a:rPr lang="en-US" dirty="0">
                <a:solidFill>
                  <a:srgbClr val="333333"/>
                </a:solidFill>
                <a:latin typeface="Arial" charset="0"/>
              </a:rPr>
              <a:t> and reptiles</a:t>
            </a:r>
            <a:r>
              <a:rPr lang="en-US" dirty="0" smtClean="0">
                <a:solidFill>
                  <a:srgbClr val="333333"/>
                </a:solidFill>
                <a:latin typeface="Arial" charset="0"/>
              </a:rPr>
              <a:t>.</a:t>
            </a:r>
          </a:p>
          <a:p>
            <a:endParaRPr lang="en-US" dirty="0">
              <a:solidFill>
                <a:srgbClr val="333333"/>
              </a:solidFill>
              <a:latin typeface="Arial" charset="0"/>
            </a:endParaRPr>
          </a:p>
          <a:p>
            <a:r>
              <a:rPr lang="en-US" b="1" dirty="0" err="1">
                <a:solidFill>
                  <a:srgbClr val="333333"/>
                </a:solidFill>
                <a:latin typeface="Arial" charset="0"/>
              </a:rPr>
              <a:t>Opisthocoelous</a:t>
            </a:r>
            <a:r>
              <a:rPr lang="en-US" dirty="0">
                <a:solidFill>
                  <a:srgbClr val="333333"/>
                </a:solidFill>
                <a:latin typeface="Arial" charset="0"/>
              </a:rPr>
              <a:t> vertebrae possess concavity on the posterior side while convexity on the anterior side, as found in salamanders, parrots and ungulates</a:t>
            </a:r>
            <a:r>
              <a:rPr lang="en-US" dirty="0" smtClean="0">
                <a:solidFill>
                  <a:srgbClr val="333333"/>
                </a:solidFill>
                <a:latin typeface="Arial" charset="0"/>
              </a:rPr>
              <a:t>.</a:t>
            </a:r>
            <a:r>
              <a:rPr lang="en-US" dirty="0"/>
              <a:t> </a:t>
            </a:r>
            <a:endParaRPr lang="en-US" dirty="0" smtClean="0"/>
          </a:p>
          <a:p>
            <a:endParaRPr lang="en-US" b="1" dirty="0">
              <a:solidFill>
                <a:srgbClr val="333333"/>
              </a:solidFill>
              <a:latin typeface="Arial" charset="0"/>
            </a:endParaRPr>
          </a:p>
          <a:p>
            <a:r>
              <a:rPr lang="en-US" b="1" dirty="0" smtClean="0">
                <a:solidFill>
                  <a:srgbClr val="333333"/>
                </a:solidFill>
                <a:latin typeface="Arial" charset="0"/>
              </a:rPr>
              <a:t>Heterocoelous </a:t>
            </a:r>
            <a:r>
              <a:rPr lang="en-US" b="1" dirty="0">
                <a:solidFill>
                  <a:srgbClr val="333333"/>
                </a:solidFill>
                <a:latin typeface="Arial" charset="0"/>
              </a:rPr>
              <a:t>: </a:t>
            </a:r>
            <a:r>
              <a:rPr lang="en-US" dirty="0">
                <a:solidFill>
                  <a:srgbClr val="333333"/>
                </a:solidFill>
                <a:latin typeface="Arial" charset="0"/>
              </a:rPr>
              <a:t>Vertebral </a:t>
            </a:r>
            <a:r>
              <a:rPr lang="en-US" dirty="0" err="1">
                <a:solidFill>
                  <a:srgbClr val="333333"/>
                </a:solidFill>
                <a:latin typeface="Arial" charset="0"/>
              </a:rPr>
              <a:t>centra</a:t>
            </a:r>
            <a:r>
              <a:rPr lang="en-US" dirty="0">
                <a:solidFill>
                  <a:srgbClr val="333333"/>
                </a:solidFill>
                <a:latin typeface="Arial" charset="0"/>
              </a:rPr>
              <a:t> in which the </a:t>
            </a:r>
            <a:r>
              <a:rPr lang="en-US" dirty="0">
                <a:solidFill>
                  <a:srgbClr val="333333"/>
                </a:solidFill>
                <a:latin typeface="Arial" charset="0"/>
                <a:hlinkClick r:id="rId3" tooltip="It is the bract which is the side of the flower which is next to it, or it faces the bract. During locomotion it is [...]"/>
              </a:rPr>
              <a:t>anterior</a:t>
            </a:r>
            <a:r>
              <a:rPr lang="en-US" dirty="0">
                <a:solidFill>
                  <a:srgbClr val="333333"/>
                </a:solidFill>
                <a:latin typeface="Arial" charset="0"/>
              </a:rPr>
              <a:t> end is convex in vertical </a:t>
            </a:r>
            <a:r>
              <a:rPr lang="en-US" dirty="0">
                <a:solidFill>
                  <a:srgbClr val="333333"/>
                </a:solidFill>
                <a:latin typeface="Arial" charset="0"/>
                <a:hlinkClick r:id="rId4" tooltip="1 A thin slice of biological or mineral material sufficiently transparent to be studied with the compound microscope. 2 A taxonomic group, esp a subdivision [...]"/>
              </a:rPr>
              <a:t>section</a:t>
            </a:r>
            <a:r>
              <a:rPr lang="en-US" dirty="0">
                <a:solidFill>
                  <a:srgbClr val="333333"/>
                </a:solidFill>
                <a:latin typeface="Arial" charset="0"/>
              </a:rPr>
              <a:t>, concave in horizontal </a:t>
            </a:r>
            <a:r>
              <a:rPr lang="en-US" dirty="0">
                <a:solidFill>
                  <a:srgbClr val="333333"/>
                </a:solidFill>
                <a:latin typeface="Arial" charset="0"/>
                <a:hlinkClick r:id="rId4" tooltip="1 A thin slice of biological or mineral material sufficiently transparent to be studied with the compound microscope. 2 A taxonomic group, esp a subdivision [...]"/>
              </a:rPr>
              <a:t>section</a:t>
            </a:r>
            <a:r>
              <a:rPr lang="en-US" dirty="0">
                <a:solidFill>
                  <a:srgbClr val="333333"/>
                </a:solidFill>
                <a:latin typeface="Arial" charset="0"/>
              </a:rPr>
              <a:t>, while the </a:t>
            </a:r>
            <a:r>
              <a:rPr lang="en-US" dirty="0">
                <a:solidFill>
                  <a:srgbClr val="333333"/>
                </a:solidFill>
                <a:latin typeface="Arial" charset="0"/>
                <a:hlinkClick r:id="rId5" tooltip="The side nearer the axis of a bud, flower or other lateral structure,&#10;"/>
              </a:rPr>
              <a:t>posterior</a:t>
            </a:r>
            <a:r>
              <a:rPr lang="en-US" dirty="0">
                <a:solidFill>
                  <a:srgbClr val="333333"/>
                </a:solidFill>
                <a:latin typeface="Arial" charset="0"/>
              </a:rPr>
              <a:t> end has these outlines </a:t>
            </a:r>
            <a:r>
              <a:rPr lang="en-US" dirty="0" smtClean="0">
                <a:solidFill>
                  <a:srgbClr val="333333"/>
                </a:solidFill>
                <a:latin typeface="Arial" charset="0"/>
              </a:rPr>
              <a:t>reversed. </a:t>
            </a:r>
          </a:p>
          <a:p>
            <a:endParaRPr lang="en-US" dirty="0">
              <a:solidFill>
                <a:srgbClr val="333333"/>
              </a:solidFill>
              <a:latin typeface="Arial" charset="0"/>
            </a:endParaRPr>
          </a:p>
          <a:p>
            <a:r>
              <a:rPr lang="en-US" dirty="0" err="1">
                <a:solidFill>
                  <a:srgbClr val="333333"/>
                </a:solidFill>
                <a:latin typeface="Arial" charset="0"/>
              </a:rPr>
              <a:t>Acoelous</a:t>
            </a:r>
            <a:r>
              <a:rPr lang="en-US" dirty="0">
                <a:solidFill>
                  <a:srgbClr val="333333"/>
                </a:solidFill>
                <a:latin typeface="Arial" charset="0"/>
              </a:rPr>
              <a:t> : </a:t>
            </a:r>
            <a:r>
              <a:rPr lang="en-US" dirty="0" err="1">
                <a:solidFill>
                  <a:srgbClr val="333333"/>
                </a:solidFill>
                <a:latin typeface="Arial" charset="0"/>
              </a:rPr>
              <a:t>Acoelous</a:t>
            </a:r>
            <a:r>
              <a:rPr lang="en-US" dirty="0">
                <a:solidFill>
                  <a:srgbClr val="333333"/>
                </a:solidFill>
                <a:latin typeface="Arial" charset="0"/>
              </a:rPr>
              <a:t> vertebrae are flattened on both ends. Mammals are </a:t>
            </a:r>
            <a:r>
              <a:rPr lang="en-US" dirty="0" err="1">
                <a:solidFill>
                  <a:srgbClr val="333333"/>
                </a:solidFill>
                <a:latin typeface="Arial" charset="0"/>
              </a:rPr>
              <a:t>acoelous</a:t>
            </a:r>
            <a:r>
              <a:rPr lang="en-US" dirty="0">
                <a:solidFill>
                  <a:srgbClr val="333333"/>
                </a:solidFill>
                <a:latin typeface="Arial" charset="0"/>
              </a:rPr>
              <a:t>.</a:t>
            </a:r>
            <a:br>
              <a:rPr lang="en-US" dirty="0">
                <a:solidFill>
                  <a:srgbClr val="333333"/>
                </a:solidFill>
                <a:latin typeface="Arial" charset="0"/>
              </a:rPr>
            </a:br>
            <a:r>
              <a:rPr lang="en-US" dirty="0">
                <a:solidFill>
                  <a:srgbClr val="333333"/>
                </a:solidFill>
                <a:latin typeface="Arial" charset="0"/>
              </a:rPr>
              <a:t/>
            </a:r>
            <a:br>
              <a:rPr lang="en-US" dirty="0">
                <a:solidFill>
                  <a:srgbClr val="333333"/>
                </a:solidFill>
                <a:latin typeface="Arial" charset="0"/>
              </a:rPr>
            </a:br>
            <a:endParaRPr lang="en-US" dirty="0">
              <a:solidFill>
                <a:srgbClr val="333333"/>
              </a:solidFill>
              <a:latin typeface="Arial" charset="0"/>
            </a:endParaRPr>
          </a:p>
          <a:p>
            <a:endParaRPr lang="en-US" dirty="0">
              <a:solidFill>
                <a:srgbClr val="333333"/>
              </a:solidFill>
              <a:latin typeface="Arial" charset="0"/>
            </a:endParaRPr>
          </a:p>
        </p:txBody>
      </p:sp>
    </p:spTree>
    <p:extLst>
      <p:ext uri="{BB962C8B-B14F-4D97-AF65-F5344CB8AC3E}">
        <p14:creationId xmlns:p14="http://schemas.microsoft.com/office/powerpoint/2010/main" xmlns="" val="68569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itchFamily="34" charset="0"/>
                <a:cs typeface="Arial" pitchFamily="34" charset="0"/>
              </a:rPr>
              <a:t>Subclass I </a:t>
            </a:r>
            <a:r>
              <a:rPr lang="en-US" sz="3200" dirty="0" err="1" smtClean="0">
                <a:latin typeface="Arial" pitchFamily="34" charset="0"/>
                <a:cs typeface="Arial" pitchFamily="34" charset="0"/>
              </a:rPr>
              <a:t>Anapsida</a:t>
            </a:r>
            <a:endParaRPr lang="en-IN" sz="3200" dirty="0">
              <a:latin typeface="Arial" pitchFamily="34" charset="0"/>
              <a:cs typeface="Arial" pitchFamily="34" charset="0"/>
            </a:endParaRPr>
          </a:p>
        </p:txBody>
      </p:sp>
      <p:sp>
        <p:nvSpPr>
          <p:cNvPr id="43" name="Content Placeholder 3"/>
          <p:cNvSpPr txBox="1">
            <a:spLocks noGrp="1"/>
          </p:cNvSpPr>
          <p:nvPr>
            <p:ph idx="1"/>
          </p:nvPr>
        </p:nvSpPr>
        <p:spPr>
          <a:xfrm>
            <a:off x="342900" y="1066800"/>
            <a:ext cx="8458200" cy="5050613"/>
          </a:xfrm>
          <a:prstGeom prst="rect">
            <a:avLst/>
          </a:prstGeom>
          <a:noFill/>
        </p:spPr>
        <p:txBody>
          <a:bodyPr wrap="square" rtlCol="0">
            <a:spAutoFit/>
          </a:bodyPr>
          <a:lstStyle/>
          <a:p>
            <a:pPr marL="0" indent="0">
              <a:lnSpc>
                <a:spcPct val="150000"/>
              </a:lnSpc>
              <a:buNone/>
            </a:pPr>
            <a:r>
              <a:rPr lang="en-US" sz="1800" dirty="0" smtClean="0">
                <a:latin typeface="Arial" charset="0"/>
                <a:ea typeface="Arial" charset="0"/>
                <a:cs typeface="Arial" charset="0"/>
              </a:rPr>
              <a:t>Oldest known </a:t>
            </a:r>
            <a:r>
              <a:rPr lang="en-US" sz="1800" dirty="0">
                <a:latin typeface="Arial" charset="0"/>
                <a:ea typeface="Arial" charset="0"/>
                <a:cs typeface="Arial" charset="0"/>
              </a:rPr>
              <a:t>reptiles; turtles and extinct </a:t>
            </a:r>
            <a:r>
              <a:rPr lang="en-US" sz="1800" dirty="0" smtClean="0">
                <a:latin typeface="Arial" charset="0"/>
                <a:ea typeface="Arial" charset="0"/>
                <a:cs typeface="Arial" charset="0"/>
              </a:rPr>
              <a:t>Permian</a:t>
            </a:r>
            <a:r>
              <a:rPr lang="en-US" sz="1800" dirty="0"/>
              <a:t> </a:t>
            </a:r>
            <a:r>
              <a:rPr lang="en-US" sz="1800" dirty="0" smtClean="0"/>
              <a:t>(</a:t>
            </a:r>
            <a:r>
              <a:rPr lang="en-US" sz="1800" dirty="0">
                <a:latin typeface="Arial" charset="0"/>
                <a:ea typeface="Arial" charset="0"/>
                <a:cs typeface="Arial" charset="0"/>
              </a:rPr>
              <a:t>around 270 million years ago) forms	</a:t>
            </a:r>
          </a:p>
          <a:p>
            <a:pPr marL="0" indent="0">
              <a:lnSpc>
                <a:spcPct val="150000"/>
              </a:lnSpc>
              <a:buNone/>
            </a:pPr>
            <a:r>
              <a:rPr lang="en-US" sz="1800" dirty="0" smtClean="0">
                <a:latin typeface="Arial" charset="0"/>
                <a:ea typeface="Arial" charset="0"/>
                <a:cs typeface="Arial" charset="0"/>
              </a:rPr>
              <a:t>Completely </a:t>
            </a:r>
            <a:r>
              <a:rPr lang="en-US" sz="1800" dirty="0">
                <a:latin typeface="Arial" charset="0"/>
                <a:ea typeface="Arial" charset="0"/>
                <a:cs typeface="Arial" charset="0"/>
              </a:rPr>
              <a:t>ossified skeleton and </a:t>
            </a:r>
            <a:r>
              <a:rPr lang="en-US" sz="1800" dirty="0" smtClean="0">
                <a:latin typeface="Arial" charset="0"/>
                <a:ea typeface="Arial" charset="0"/>
                <a:cs typeface="Arial" charset="0"/>
              </a:rPr>
              <a:t>body </a:t>
            </a:r>
            <a:r>
              <a:rPr lang="en-US" sz="1800" dirty="0">
                <a:latin typeface="Arial" charset="0"/>
                <a:ea typeface="Arial" charset="0"/>
                <a:cs typeface="Arial" charset="0"/>
              </a:rPr>
              <a:t>usually covered with scales or horny plates; once the dominant land animals</a:t>
            </a:r>
            <a:endParaRPr lang="en-US" sz="1800" dirty="0" smtClean="0">
              <a:latin typeface="Arial" charset="0"/>
              <a:ea typeface="Arial" charset="0"/>
              <a:cs typeface="Arial" charset="0"/>
            </a:endParaRPr>
          </a:p>
          <a:p>
            <a:pPr marL="0" indent="0">
              <a:lnSpc>
                <a:spcPct val="150000"/>
              </a:lnSpc>
              <a:buNone/>
            </a:pPr>
            <a:r>
              <a:rPr lang="en-US" sz="1800" dirty="0" smtClean="0">
                <a:latin typeface="Arial" charset="0"/>
                <a:ea typeface="Arial" charset="0"/>
                <a:cs typeface="Arial" charset="0"/>
              </a:rPr>
              <a:t>Primitive </a:t>
            </a:r>
            <a:r>
              <a:rPr lang="en-US" sz="1800" dirty="0">
                <a:latin typeface="Arial" charset="0"/>
                <a:ea typeface="Arial" charset="0"/>
                <a:cs typeface="Arial" charset="0"/>
              </a:rPr>
              <a:t>reptile having no opening in the temporal region of the skull; all extinct except </a:t>
            </a:r>
            <a:r>
              <a:rPr lang="en-US" sz="1800" dirty="0" smtClean="0">
                <a:latin typeface="Arial" charset="0"/>
                <a:ea typeface="Arial" charset="0"/>
                <a:cs typeface="Arial" charset="0"/>
              </a:rPr>
              <a:t>turtles</a:t>
            </a:r>
          </a:p>
          <a:p>
            <a:pPr marL="0" indent="0">
              <a:lnSpc>
                <a:spcPct val="150000"/>
              </a:lnSpc>
              <a:buNone/>
            </a:pPr>
            <a:r>
              <a:rPr lang="en-US" sz="1800" dirty="0" smtClean="0">
                <a:latin typeface="Arial" charset="0"/>
                <a:ea typeface="Arial" charset="0"/>
                <a:cs typeface="Arial" charset="0"/>
              </a:rPr>
              <a:t>Sternum absent</a:t>
            </a:r>
          </a:p>
          <a:p>
            <a:pPr marL="0" indent="0">
              <a:lnSpc>
                <a:spcPct val="150000"/>
              </a:lnSpc>
              <a:buNone/>
            </a:pPr>
            <a:r>
              <a:rPr lang="en-US" sz="1800" dirty="0" smtClean="0">
                <a:latin typeface="Arial" charset="0"/>
                <a:ea typeface="Arial" charset="0"/>
                <a:cs typeface="Arial" charset="0"/>
              </a:rPr>
              <a:t>Jaws lack teeth and covered by horny sheath</a:t>
            </a:r>
          </a:p>
          <a:p>
            <a:pPr marL="0" indent="0">
              <a:lnSpc>
                <a:spcPct val="150000"/>
              </a:lnSpc>
              <a:buNone/>
            </a:pPr>
            <a:r>
              <a:rPr lang="en-US" sz="1800" dirty="0" smtClean="0">
                <a:latin typeface="Arial" charset="0"/>
                <a:ea typeface="Arial" charset="0"/>
                <a:cs typeface="Arial" charset="0"/>
              </a:rPr>
              <a:t>Limbs are paddle like or normal</a:t>
            </a:r>
          </a:p>
          <a:p>
            <a:pPr marL="0" indent="0">
              <a:lnSpc>
                <a:spcPct val="150000"/>
              </a:lnSpc>
              <a:buNone/>
            </a:pPr>
            <a:r>
              <a:rPr lang="en-US" sz="1800" dirty="0" smtClean="0">
                <a:latin typeface="Arial" charset="0"/>
                <a:ea typeface="Arial" charset="0"/>
                <a:cs typeface="Arial" charset="0"/>
              </a:rPr>
              <a:t>Eggs laid on land, parental care by females</a:t>
            </a:r>
          </a:p>
          <a:p>
            <a:pPr marL="0" indent="0">
              <a:lnSpc>
                <a:spcPct val="150000"/>
              </a:lnSpc>
              <a:buNone/>
            </a:pPr>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xmlns="" val="7653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342900" y="1066800"/>
            <a:ext cx="8458200" cy="4219617"/>
          </a:xfrm>
          <a:prstGeom prst="rect">
            <a:avLst/>
          </a:prstGeom>
          <a:noFill/>
        </p:spPr>
        <p:txBody>
          <a:bodyPr wrap="square" rtlCol="0">
            <a:spAutoFit/>
          </a:bodyPr>
          <a:lstStyle/>
          <a:p>
            <a:pPr marL="0" indent="0">
              <a:lnSpc>
                <a:spcPct val="150000"/>
              </a:lnSpc>
              <a:buNone/>
            </a:pPr>
            <a:r>
              <a:rPr lang="en-US" sz="1800" dirty="0" smtClean="0">
                <a:latin typeface="Arial" charset="0"/>
                <a:ea typeface="Arial" charset="0"/>
                <a:cs typeface="Arial" charset="0"/>
              </a:rPr>
              <a:t>Reptiles means </a:t>
            </a:r>
            <a:r>
              <a:rPr lang="en-US" sz="1800" b="1" dirty="0" smtClean="0">
                <a:latin typeface="Arial" charset="0"/>
                <a:ea typeface="Arial" charset="0"/>
                <a:cs typeface="Arial" charset="0"/>
              </a:rPr>
              <a:t>Creeping</a:t>
            </a:r>
            <a:endParaRPr lang="en-US" sz="1800" dirty="0" smtClean="0">
              <a:latin typeface="Arial" charset="0"/>
              <a:ea typeface="Arial" charset="0"/>
              <a:cs typeface="Arial" charset="0"/>
            </a:endParaRPr>
          </a:p>
          <a:p>
            <a:pPr marL="0" indent="0">
              <a:lnSpc>
                <a:spcPct val="150000"/>
              </a:lnSpc>
              <a:buNone/>
            </a:pPr>
            <a:r>
              <a:rPr lang="en-US" sz="1800" dirty="0" smtClean="0">
                <a:latin typeface="Arial" charset="0"/>
                <a:ea typeface="Arial" charset="0"/>
                <a:cs typeface="Arial" charset="0"/>
              </a:rPr>
              <a:t>Study </a:t>
            </a:r>
            <a:r>
              <a:rPr lang="en-US" sz="1800" dirty="0">
                <a:latin typeface="Arial" charset="0"/>
                <a:ea typeface="Arial" charset="0"/>
                <a:cs typeface="Arial" charset="0"/>
              </a:rPr>
              <a:t>of reptiles </a:t>
            </a:r>
            <a:r>
              <a:rPr lang="en-US" sz="1800" dirty="0" smtClean="0">
                <a:latin typeface="Arial" charset="0"/>
                <a:ea typeface="Arial" charset="0"/>
                <a:cs typeface="Arial" charset="0"/>
                <a:sym typeface="Wingdings"/>
              </a:rPr>
              <a:t></a:t>
            </a:r>
            <a:r>
              <a:rPr lang="en-US" sz="1800" b="1" dirty="0" smtClean="0">
                <a:latin typeface="Arial" charset="0"/>
                <a:ea typeface="Arial" charset="0"/>
                <a:cs typeface="Arial" charset="0"/>
              </a:rPr>
              <a:t>Herpetology</a:t>
            </a:r>
          </a:p>
          <a:p>
            <a:pPr marL="0" indent="0">
              <a:lnSpc>
                <a:spcPct val="150000"/>
              </a:lnSpc>
              <a:buNone/>
            </a:pPr>
            <a:r>
              <a:rPr lang="en-US" sz="1800" dirty="0" smtClean="0">
                <a:latin typeface="Arial" charset="0"/>
                <a:ea typeface="Arial" charset="0"/>
                <a:cs typeface="Arial" charset="0"/>
              </a:rPr>
              <a:t>• </a:t>
            </a:r>
            <a:r>
              <a:rPr lang="en-US" sz="1800" dirty="0">
                <a:latin typeface="Arial" charset="0"/>
                <a:ea typeface="Arial" charset="0"/>
                <a:cs typeface="Arial" charset="0"/>
              </a:rPr>
              <a:t>Cold- blooded(poikilothermic</a:t>
            </a:r>
            <a:r>
              <a:rPr lang="en-US" sz="1800" dirty="0" smtClean="0">
                <a:latin typeface="Arial" charset="0"/>
                <a:ea typeface="Arial" charset="0"/>
                <a:cs typeface="Arial" charset="0"/>
              </a:rPr>
              <a:t>)</a:t>
            </a:r>
          </a:p>
          <a:p>
            <a:pPr marL="0" indent="0">
              <a:lnSpc>
                <a:spcPct val="150000"/>
              </a:lnSpc>
              <a:buNone/>
            </a:pPr>
            <a:r>
              <a:rPr lang="en-US" sz="1800" dirty="0" smtClean="0">
                <a:latin typeface="Arial" charset="0"/>
                <a:ea typeface="Arial" charset="0"/>
                <a:cs typeface="Arial" charset="0"/>
              </a:rPr>
              <a:t>• </a:t>
            </a:r>
            <a:r>
              <a:rPr lang="en-US" sz="1800" dirty="0">
                <a:latin typeface="Arial" charset="0"/>
                <a:ea typeface="Arial" charset="0"/>
                <a:cs typeface="Arial" charset="0"/>
              </a:rPr>
              <a:t>Exoskeleton of </a:t>
            </a:r>
            <a:r>
              <a:rPr lang="en-US" sz="1800" dirty="0" smtClean="0">
                <a:latin typeface="Arial" charset="0"/>
                <a:ea typeface="Arial" charset="0"/>
                <a:cs typeface="Arial" charset="0"/>
              </a:rPr>
              <a:t>epidermal </a:t>
            </a:r>
            <a:r>
              <a:rPr lang="en-US" sz="1800" dirty="0">
                <a:latin typeface="Arial" charset="0"/>
                <a:ea typeface="Arial" charset="0"/>
                <a:cs typeface="Arial" charset="0"/>
              </a:rPr>
              <a:t>scales</a:t>
            </a:r>
            <a:r>
              <a:rPr lang="en-US" sz="1800" dirty="0" smtClean="0">
                <a:latin typeface="Arial" charset="0"/>
                <a:ea typeface="Arial" charset="0"/>
                <a:cs typeface="Arial" charset="0"/>
              </a:rPr>
              <a:t>, </a:t>
            </a:r>
            <a:r>
              <a:rPr lang="en-US" sz="1800" dirty="0" err="1" smtClean="0">
                <a:latin typeface="Arial" charset="0"/>
                <a:ea typeface="Arial" charset="0"/>
                <a:cs typeface="Arial" charset="0"/>
              </a:rPr>
              <a:t>scutes</a:t>
            </a:r>
            <a:r>
              <a:rPr lang="en-US" sz="1800" dirty="0" smtClean="0">
                <a:latin typeface="Arial" charset="0"/>
                <a:ea typeface="Arial" charset="0"/>
                <a:cs typeface="Arial" charset="0"/>
              </a:rPr>
              <a:t> </a:t>
            </a:r>
            <a:r>
              <a:rPr lang="en-US" sz="1800" dirty="0">
                <a:latin typeface="Arial" charset="0"/>
                <a:ea typeface="Arial" charset="0"/>
                <a:cs typeface="Arial" charset="0"/>
              </a:rPr>
              <a:t>or bony </a:t>
            </a:r>
            <a:r>
              <a:rPr lang="en-US" sz="1800" dirty="0" smtClean="0">
                <a:latin typeface="Arial" charset="0"/>
                <a:ea typeface="Arial" charset="0"/>
                <a:cs typeface="Arial" charset="0"/>
              </a:rPr>
              <a:t>plates</a:t>
            </a:r>
            <a:endParaRPr lang="en-US" sz="1800" dirty="0">
              <a:latin typeface="Arial" charset="0"/>
              <a:ea typeface="Arial" charset="0"/>
              <a:cs typeface="Arial" charset="0"/>
            </a:endParaRPr>
          </a:p>
          <a:p>
            <a:pPr marL="0" indent="0">
              <a:lnSpc>
                <a:spcPct val="150000"/>
              </a:lnSpc>
              <a:buNone/>
            </a:pPr>
            <a:r>
              <a:rPr lang="en-US" sz="1800" dirty="0" smtClean="0">
                <a:latin typeface="Arial" charset="0"/>
                <a:ea typeface="Arial" charset="0"/>
                <a:cs typeface="Arial" charset="0"/>
              </a:rPr>
              <a:t>• </a:t>
            </a:r>
            <a:r>
              <a:rPr lang="en-US" sz="1800" dirty="0">
                <a:latin typeface="Arial" charset="0"/>
                <a:ea typeface="Arial" charset="0"/>
                <a:cs typeface="Arial" charset="0"/>
              </a:rPr>
              <a:t>Skin </a:t>
            </a:r>
            <a:r>
              <a:rPr lang="en-US" sz="1800" dirty="0" smtClean="0">
                <a:latin typeface="Arial" charset="0"/>
                <a:ea typeface="Arial" charset="0"/>
                <a:cs typeface="Arial" charset="0"/>
              </a:rPr>
              <a:t>dry, horny &amp; non glandular (without skin glands)</a:t>
            </a:r>
          </a:p>
          <a:p>
            <a:pPr marL="0" indent="0">
              <a:lnSpc>
                <a:spcPct val="150000"/>
              </a:lnSpc>
              <a:buNone/>
            </a:pPr>
            <a:r>
              <a:rPr lang="en-US" sz="1800" dirty="0" smtClean="0">
                <a:latin typeface="Arial" charset="0"/>
                <a:ea typeface="Arial" charset="0"/>
                <a:cs typeface="Arial" charset="0"/>
              </a:rPr>
              <a:t>• </a:t>
            </a:r>
            <a:r>
              <a:rPr lang="en-US" sz="1800" dirty="0">
                <a:latin typeface="Arial" charset="0"/>
                <a:ea typeface="Arial" charset="0"/>
                <a:cs typeface="Arial" charset="0"/>
              </a:rPr>
              <a:t>Heart with 2 auricle and incompletely divide </a:t>
            </a:r>
            <a:r>
              <a:rPr lang="en-US" sz="1800" dirty="0" smtClean="0">
                <a:latin typeface="Arial" charset="0"/>
                <a:ea typeface="Arial" charset="0"/>
                <a:cs typeface="Arial" charset="0"/>
              </a:rPr>
              <a:t>ventricle </a:t>
            </a:r>
            <a:r>
              <a:rPr lang="en-US" sz="1800" dirty="0">
                <a:latin typeface="Arial" charset="0"/>
                <a:ea typeface="Arial" charset="0"/>
                <a:cs typeface="Arial" charset="0"/>
              </a:rPr>
              <a:t>except crocodiles whose have 4 </a:t>
            </a:r>
            <a:r>
              <a:rPr lang="en-US" sz="1800" dirty="0" smtClean="0">
                <a:latin typeface="Arial" charset="0"/>
                <a:ea typeface="Arial" charset="0"/>
                <a:cs typeface="Arial" charset="0"/>
              </a:rPr>
              <a:t>chambers</a:t>
            </a:r>
          </a:p>
          <a:p>
            <a:pPr marL="0" indent="0">
              <a:lnSpc>
                <a:spcPct val="150000"/>
              </a:lnSpc>
              <a:buNone/>
            </a:pPr>
            <a:r>
              <a:rPr lang="en-US" sz="1800" dirty="0" smtClean="0">
                <a:latin typeface="Arial" charset="0"/>
                <a:ea typeface="Arial" charset="0"/>
                <a:cs typeface="Arial" charset="0"/>
              </a:rPr>
              <a:t>• </a:t>
            </a:r>
            <a:r>
              <a:rPr lang="en-US" sz="1800" dirty="0">
                <a:latin typeface="Arial" charset="0"/>
                <a:ea typeface="Arial" charset="0"/>
                <a:cs typeface="Arial" charset="0"/>
              </a:rPr>
              <a:t>R.B.C. oval and </a:t>
            </a:r>
            <a:r>
              <a:rPr lang="en-US" sz="1800" dirty="0" smtClean="0">
                <a:latin typeface="Arial" charset="0"/>
                <a:ea typeface="Arial" charset="0"/>
                <a:cs typeface="Arial" charset="0"/>
              </a:rPr>
              <a:t>nucleated</a:t>
            </a:r>
            <a:r>
              <a:rPr lang="en-US" sz="1800" dirty="0">
                <a:latin typeface="Arial" charset="0"/>
                <a:ea typeface="Arial" charset="0"/>
                <a:cs typeface="Arial" charset="0"/>
              </a:rPr>
              <a:t>, Cloaca </a:t>
            </a:r>
            <a:r>
              <a:rPr lang="en-US" sz="1800" dirty="0" smtClean="0">
                <a:latin typeface="Arial" charset="0"/>
                <a:ea typeface="Arial" charset="0"/>
                <a:cs typeface="Arial" charset="0"/>
              </a:rPr>
              <a:t>present</a:t>
            </a:r>
          </a:p>
          <a:p>
            <a:pPr marL="0" indent="0">
              <a:lnSpc>
                <a:spcPct val="150000"/>
              </a:lnSpc>
              <a:buNone/>
            </a:pPr>
            <a:r>
              <a:rPr lang="en-US" sz="1800" dirty="0" smtClean="0">
                <a:latin typeface="Arial" charset="0"/>
                <a:ea typeface="Arial" charset="0"/>
                <a:cs typeface="Arial" charset="0"/>
              </a:rPr>
              <a:t>• </a:t>
            </a:r>
            <a:r>
              <a:rPr lang="en-US" sz="1800" dirty="0" err="1" smtClean="0">
                <a:latin typeface="Arial" charset="0"/>
                <a:ea typeface="Arial" charset="0"/>
                <a:cs typeface="Arial" charset="0"/>
              </a:rPr>
              <a:t>Uricotelic</a:t>
            </a:r>
            <a:r>
              <a:rPr lang="en-US" sz="1800" dirty="0" smtClean="0">
                <a:latin typeface="Arial" charset="0"/>
                <a:ea typeface="Arial" charset="0"/>
                <a:cs typeface="Arial" charset="0"/>
              </a:rPr>
              <a:t> excretion</a:t>
            </a:r>
          </a:p>
        </p:txBody>
      </p:sp>
      <p:sp>
        <p:nvSpPr>
          <p:cNvPr id="6" name="Rectangle 5"/>
          <p:cNvSpPr/>
          <p:nvPr/>
        </p:nvSpPr>
        <p:spPr>
          <a:xfrm>
            <a:off x="0" y="0"/>
            <a:ext cx="9144000" cy="609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itchFamily="34" charset="0"/>
                <a:cs typeface="Arial" pitchFamily="34" charset="0"/>
              </a:rPr>
              <a:t>Salient Features</a:t>
            </a:r>
            <a:endParaRPr lang="en-IN"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galapagos-tortois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9163" y="1066800"/>
            <a:ext cx="1987197" cy="1369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0"/>
            <a:ext cx="9144000" cy="609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err="1" smtClean="0">
                <a:latin typeface="Arial" pitchFamily="34" charset="0"/>
                <a:cs typeface="Arial" pitchFamily="34" charset="0"/>
              </a:rPr>
              <a:t>Chelone</a:t>
            </a:r>
            <a:endParaRPr lang="en-IN" sz="3200" i="1" dirty="0">
              <a:latin typeface="Arial" pitchFamily="34" charset="0"/>
              <a:cs typeface="Arial" pitchFamily="34" charset="0"/>
            </a:endParaRPr>
          </a:p>
        </p:txBody>
      </p:sp>
      <p:sp>
        <p:nvSpPr>
          <p:cNvPr id="43" name="Content Placeholder 3"/>
          <p:cNvSpPr txBox="1">
            <a:spLocks noGrp="1"/>
          </p:cNvSpPr>
          <p:nvPr>
            <p:ph idx="1"/>
          </p:nvPr>
        </p:nvSpPr>
        <p:spPr>
          <a:xfrm>
            <a:off x="76200" y="683108"/>
            <a:ext cx="8458200" cy="4690515"/>
          </a:xfrm>
          <a:prstGeom prst="rect">
            <a:avLst/>
          </a:prstGeom>
          <a:noFill/>
        </p:spPr>
        <p:txBody>
          <a:bodyPr wrap="square" rtlCol="0">
            <a:spAutoFit/>
          </a:bodyPr>
          <a:lstStyle/>
          <a:p>
            <a:pPr marL="0" indent="0">
              <a:lnSpc>
                <a:spcPct val="150000"/>
              </a:lnSpc>
              <a:buNone/>
            </a:pPr>
            <a:r>
              <a:rPr lang="en-US" sz="1800" i="1" dirty="0" err="1" smtClean="0">
                <a:latin typeface="Arial" charset="0"/>
                <a:ea typeface="Arial" charset="0"/>
                <a:cs typeface="Arial" charset="0"/>
              </a:rPr>
              <a:t>Chelonia</a:t>
            </a:r>
            <a:r>
              <a:rPr lang="en-US" sz="1800" i="1" dirty="0" smtClean="0">
                <a:latin typeface="Arial" charset="0"/>
                <a:ea typeface="Arial" charset="0"/>
                <a:cs typeface="Arial" charset="0"/>
              </a:rPr>
              <a:t> </a:t>
            </a:r>
            <a:r>
              <a:rPr lang="en-US" sz="1800" i="1" dirty="0" err="1" smtClean="0">
                <a:latin typeface="Arial" charset="0"/>
                <a:ea typeface="Arial" charset="0"/>
                <a:cs typeface="Arial" charset="0"/>
              </a:rPr>
              <a:t>mydas</a:t>
            </a:r>
            <a:r>
              <a:rPr lang="en-US" sz="1800" i="1" dirty="0" smtClean="0">
                <a:latin typeface="Arial" charset="0"/>
                <a:ea typeface="Arial" charset="0"/>
                <a:cs typeface="Arial" charset="0"/>
              </a:rPr>
              <a:t> </a:t>
            </a:r>
            <a:r>
              <a:rPr lang="en-US" sz="1800" dirty="0" smtClean="0">
                <a:latin typeface="Arial" charset="0"/>
                <a:ea typeface="Arial" charset="0"/>
                <a:cs typeface="Arial" charset="0"/>
                <a:sym typeface="Wingdings"/>
              </a:rPr>
              <a:t> </a:t>
            </a:r>
            <a:r>
              <a:rPr lang="en-US" sz="1800" dirty="0" smtClean="0">
                <a:latin typeface="Arial" charset="0"/>
                <a:ea typeface="Arial" charset="0"/>
                <a:cs typeface="Arial" charset="0"/>
              </a:rPr>
              <a:t>Green </a:t>
            </a:r>
            <a:r>
              <a:rPr lang="en-US" sz="1800" dirty="0">
                <a:latin typeface="Arial" charset="0"/>
                <a:ea typeface="Arial" charset="0"/>
                <a:cs typeface="Arial" charset="0"/>
              </a:rPr>
              <a:t>turtles because of the color of the </a:t>
            </a:r>
            <a:r>
              <a:rPr lang="en-US" sz="1800" dirty="0" smtClean="0">
                <a:latin typeface="Arial" charset="0"/>
                <a:ea typeface="Arial" charset="0"/>
                <a:cs typeface="Arial" charset="0"/>
              </a:rPr>
              <a:t>flesh</a:t>
            </a:r>
          </a:p>
          <a:p>
            <a:pPr marL="0" indent="0">
              <a:lnSpc>
                <a:spcPct val="150000"/>
              </a:lnSpc>
              <a:buNone/>
            </a:pPr>
            <a:r>
              <a:rPr lang="en-US" sz="1800" dirty="0" smtClean="0">
                <a:latin typeface="Arial" charset="0"/>
                <a:ea typeface="Arial" charset="0"/>
                <a:cs typeface="Arial" charset="0"/>
              </a:rPr>
              <a:t>Largest </a:t>
            </a:r>
            <a:r>
              <a:rPr lang="en-US" sz="1800" dirty="0">
                <a:latin typeface="Arial" charset="0"/>
                <a:ea typeface="Arial" charset="0"/>
                <a:cs typeface="Arial" charset="0"/>
              </a:rPr>
              <a:t>turtles ranging from 71 to 153 </a:t>
            </a:r>
            <a:r>
              <a:rPr lang="en-US" sz="1800" dirty="0" err="1" smtClean="0">
                <a:latin typeface="Arial" charset="0"/>
                <a:ea typeface="Arial" charset="0"/>
                <a:cs typeface="Arial" charset="0"/>
              </a:rPr>
              <a:t>cms</a:t>
            </a:r>
            <a:r>
              <a:rPr lang="en-US" sz="1800" dirty="0" smtClean="0">
                <a:latin typeface="Arial" charset="0"/>
                <a:ea typeface="Arial" charset="0"/>
                <a:cs typeface="Arial" charset="0"/>
              </a:rPr>
              <a:t> ; Weight - 205 kg</a:t>
            </a:r>
          </a:p>
          <a:p>
            <a:pPr marL="0" indent="0">
              <a:lnSpc>
                <a:spcPct val="150000"/>
              </a:lnSpc>
              <a:buNone/>
            </a:pPr>
            <a:r>
              <a:rPr lang="en-US" sz="1800" dirty="0" smtClean="0">
                <a:latin typeface="Arial" charset="0"/>
                <a:ea typeface="Arial" charset="0"/>
                <a:cs typeface="Arial" charset="0"/>
              </a:rPr>
              <a:t>Limbs - paddle-like for swimming</a:t>
            </a:r>
          </a:p>
          <a:p>
            <a:pPr marL="0" indent="0">
              <a:lnSpc>
                <a:spcPct val="150000"/>
              </a:lnSpc>
              <a:buNone/>
            </a:pPr>
            <a:r>
              <a:rPr lang="en-US" sz="1800" dirty="0">
                <a:latin typeface="Arial" charset="0"/>
                <a:ea typeface="Arial" charset="0"/>
                <a:cs typeface="Arial" charset="0"/>
              </a:rPr>
              <a:t>H</a:t>
            </a:r>
            <a:r>
              <a:rPr lang="en-US" sz="1800" dirty="0" smtClean="0">
                <a:latin typeface="Arial" charset="0"/>
                <a:ea typeface="Arial" charset="0"/>
                <a:cs typeface="Arial" charset="0"/>
              </a:rPr>
              <a:t>ead small </a:t>
            </a:r>
            <a:r>
              <a:rPr lang="en-US" sz="1800" dirty="0">
                <a:latin typeface="Arial" charset="0"/>
                <a:ea typeface="Arial" charset="0"/>
                <a:cs typeface="Arial" charset="0"/>
              </a:rPr>
              <a:t>compared to their body </a:t>
            </a:r>
            <a:r>
              <a:rPr lang="en-US" sz="1800" dirty="0" smtClean="0">
                <a:latin typeface="Arial" charset="0"/>
                <a:ea typeface="Arial" charset="0"/>
                <a:cs typeface="Arial" charset="0"/>
              </a:rPr>
              <a:t>size</a:t>
            </a:r>
          </a:p>
          <a:p>
            <a:pPr marL="0" indent="0">
              <a:lnSpc>
                <a:spcPct val="150000"/>
              </a:lnSpc>
              <a:buNone/>
            </a:pPr>
            <a:r>
              <a:rPr lang="en-US" sz="1800" dirty="0" smtClean="0">
                <a:latin typeface="Arial" charset="0"/>
                <a:ea typeface="Arial" charset="0"/>
                <a:cs typeface="Arial" charset="0"/>
              </a:rPr>
              <a:t>Males larger </a:t>
            </a:r>
            <a:r>
              <a:rPr lang="en-US" sz="1800" dirty="0">
                <a:latin typeface="Arial" charset="0"/>
                <a:ea typeface="Arial" charset="0"/>
                <a:cs typeface="Arial" charset="0"/>
              </a:rPr>
              <a:t>than females and the tail is longer, extending well beyond the </a:t>
            </a:r>
            <a:r>
              <a:rPr lang="en-US" sz="1800" dirty="0" smtClean="0">
                <a:latin typeface="Arial" charset="0"/>
                <a:ea typeface="Arial" charset="0"/>
                <a:cs typeface="Arial" charset="0"/>
              </a:rPr>
              <a:t>shell</a:t>
            </a:r>
          </a:p>
          <a:p>
            <a:pPr marL="0" indent="0">
              <a:lnSpc>
                <a:spcPct val="150000"/>
              </a:lnSpc>
              <a:buNone/>
            </a:pPr>
            <a:r>
              <a:rPr lang="en-US" sz="1800" dirty="0" smtClean="0">
                <a:latin typeface="Arial" charset="0"/>
                <a:ea typeface="Arial" charset="0"/>
                <a:cs typeface="Arial" charset="0"/>
              </a:rPr>
              <a:t>Eggs laid in pits</a:t>
            </a:r>
            <a:endParaRPr lang="en-US" sz="1800" dirty="0">
              <a:latin typeface="Arial" charset="0"/>
              <a:ea typeface="Arial" charset="0"/>
              <a:cs typeface="Arial" charset="0"/>
            </a:endParaRPr>
          </a:p>
          <a:p>
            <a:pPr marL="0" indent="0">
              <a:lnSpc>
                <a:spcPct val="150000"/>
              </a:lnSpc>
              <a:buNone/>
            </a:pPr>
            <a:r>
              <a:rPr lang="en-US" sz="1800" dirty="0" smtClean="0">
                <a:latin typeface="Arial" charset="0"/>
                <a:ea typeface="Arial" charset="0"/>
                <a:cs typeface="Arial" charset="0"/>
              </a:rPr>
              <a:t> Carapace olive </a:t>
            </a:r>
            <a:r>
              <a:rPr lang="en-US" sz="1800" dirty="0">
                <a:latin typeface="Arial" charset="0"/>
                <a:ea typeface="Arial" charset="0"/>
                <a:cs typeface="Arial" charset="0"/>
              </a:rPr>
              <a:t>to </a:t>
            </a:r>
            <a:r>
              <a:rPr lang="en-US" sz="1800" dirty="0" smtClean="0">
                <a:latin typeface="Arial" charset="0"/>
                <a:ea typeface="Arial" charset="0"/>
                <a:cs typeface="Arial" charset="0"/>
              </a:rPr>
              <a:t>brown/ black</a:t>
            </a:r>
            <a:r>
              <a:rPr lang="en-US" sz="1800" dirty="0">
                <a:latin typeface="Arial" charset="0"/>
                <a:ea typeface="Arial" charset="0"/>
                <a:cs typeface="Arial" charset="0"/>
              </a:rPr>
              <a:t>, depending on the geographic location of the species. Green turtles cannot pull their heads inside of their shells. </a:t>
            </a:r>
            <a:endParaRPr lang="en-US" sz="1800" dirty="0" smtClean="0">
              <a:latin typeface="Arial" charset="0"/>
              <a:ea typeface="Arial" charset="0"/>
              <a:cs typeface="Arial" charset="0"/>
            </a:endParaRPr>
          </a:p>
          <a:p>
            <a:pPr marL="0" indent="0">
              <a:lnSpc>
                <a:spcPct val="150000"/>
              </a:lnSpc>
              <a:buNone/>
            </a:pPr>
            <a:r>
              <a:rPr lang="en-US" sz="1800" dirty="0" smtClean="0">
                <a:latin typeface="Arial" charset="0"/>
                <a:ea typeface="Arial" charset="0"/>
                <a:cs typeface="Arial" charset="0"/>
              </a:rPr>
              <a:t>Two </a:t>
            </a:r>
            <a:r>
              <a:rPr lang="en-US" sz="1800" dirty="0">
                <a:latin typeface="Arial" charset="0"/>
                <a:ea typeface="Arial" charset="0"/>
                <a:cs typeface="Arial" charset="0"/>
              </a:rPr>
              <a:t>sub-species </a:t>
            </a:r>
            <a:r>
              <a:rPr lang="en-US" sz="1800" dirty="0" smtClean="0">
                <a:latin typeface="Arial" charset="0"/>
                <a:ea typeface="Arial" charset="0"/>
                <a:cs typeface="Arial" charset="0"/>
              </a:rPr>
              <a:t>- </a:t>
            </a:r>
            <a:r>
              <a:rPr lang="en-US" sz="1800" i="1" dirty="0" err="1" smtClean="0">
                <a:latin typeface="Arial" charset="0"/>
                <a:ea typeface="Arial" charset="0"/>
                <a:cs typeface="Arial" charset="0"/>
              </a:rPr>
              <a:t>Chelonia</a:t>
            </a:r>
            <a:r>
              <a:rPr lang="en-US" sz="1800" i="1" dirty="0" smtClean="0">
                <a:latin typeface="Arial" charset="0"/>
                <a:ea typeface="Arial" charset="0"/>
                <a:cs typeface="Arial" charset="0"/>
              </a:rPr>
              <a:t> </a:t>
            </a:r>
            <a:r>
              <a:rPr lang="en-US" sz="1800" i="1" dirty="0" err="1">
                <a:latin typeface="Arial" charset="0"/>
                <a:ea typeface="Arial" charset="0"/>
                <a:cs typeface="Arial" charset="0"/>
              </a:rPr>
              <a:t>mydas</a:t>
            </a:r>
            <a:r>
              <a:rPr lang="en-US" sz="1800" i="1" dirty="0">
                <a:latin typeface="Arial" charset="0"/>
                <a:ea typeface="Arial" charset="0"/>
                <a:cs typeface="Arial" charset="0"/>
              </a:rPr>
              <a:t> </a:t>
            </a:r>
            <a:r>
              <a:rPr lang="en-US" sz="1800" i="1" dirty="0" err="1">
                <a:latin typeface="Arial" charset="0"/>
                <a:ea typeface="Arial" charset="0"/>
                <a:cs typeface="Arial" charset="0"/>
              </a:rPr>
              <a:t>mydas</a:t>
            </a:r>
            <a:r>
              <a:rPr lang="en-US" sz="1800" dirty="0">
                <a:latin typeface="Arial" charset="0"/>
                <a:ea typeface="Arial" charset="0"/>
                <a:cs typeface="Arial" charset="0"/>
              </a:rPr>
              <a:t> </a:t>
            </a:r>
            <a:r>
              <a:rPr lang="en-US" sz="1800" dirty="0" smtClean="0">
                <a:latin typeface="Arial" charset="0"/>
                <a:ea typeface="Arial" charset="0"/>
                <a:cs typeface="Arial" charset="0"/>
              </a:rPr>
              <a:t>&amp; </a:t>
            </a:r>
            <a:r>
              <a:rPr lang="en-US" sz="1800" i="1" dirty="0" err="1" smtClean="0">
                <a:latin typeface="Arial" charset="0"/>
                <a:ea typeface="Arial" charset="0"/>
                <a:cs typeface="Arial" charset="0"/>
              </a:rPr>
              <a:t>Chelonia</a:t>
            </a:r>
            <a:r>
              <a:rPr lang="en-US" sz="1800" i="1" dirty="0" smtClean="0">
                <a:latin typeface="Arial" charset="0"/>
                <a:ea typeface="Arial" charset="0"/>
                <a:cs typeface="Arial" charset="0"/>
              </a:rPr>
              <a:t> </a:t>
            </a:r>
            <a:r>
              <a:rPr lang="en-US" sz="1800" i="1" dirty="0" err="1">
                <a:latin typeface="Arial" charset="0"/>
                <a:ea typeface="Arial" charset="0"/>
                <a:cs typeface="Arial" charset="0"/>
              </a:rPr>
              <a:t>mydas</a:t>
            </a:r>
            <a:r>
              <a:rPr lang="en-US" sz="1800" i="1" dirty="0">
                <a:latin typeface="Arial" charset="0"/>
                <a:ea typeface="Arial" charset="0"/>
                <a:cs typeface="Arial" charset="0"/>
              </a:rPr>
              <a:t> </a:t>
            </a:r>
            <a:r>
              <a:rPr lang="en-US" sz="1800" i="1" dirty="0" err="1">
                <a:latin typeface="Arial" charset="0"/>
                <a:ea typeface="Arial" charset="0"/>
                <a:cs typeface="Arial" charset="0"/>
              </a:rPr>
              <a:t>agassizii</a:t>
            </a:r>
            <a:r>
              <a:rPr lang="en-US" sz="1800" dirty="0">
                <a:latin typeface="Arial" charset="0"/>
                <a:ea typeface="Arial" charset="0"/>
                <a:cs typeface="Arial" charset="0"/>
              </a:rPr>
              <a:t>.</a:t>
            </a:r>
            <a:endParaRPr lang="en-US" sz="1800" dirty="0" smtClean="0">
              <a:latin typeface="Arial" charset="0"/>
              <a:ea typeface="Arial" charset="0"/>
              <a:cs typeface="Arial" charset="0"/>
            </a:endParaRPr>
          </a:p>
          <a:p>
            <a:pPr marL="0" indent="0">
              <a:lnSpc>
                <a:spcPct val="150000"/>
              </a:lnSpc>
              <a:buNone/>
            </a:pPr>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xmlns="" val="389106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itchFamily="34" charset="0"/>
                <a:cs typeface="Arial" pitchFamily="34" charset="0"/>
              </a:rPr>
              <a:t>Subclass II </a:t>
            </a:r>
            <a:r>
              <a:rPr lang="en-US" sz="3200" dirty="0" err="1" smtClean="0">
                <a:latin typeface="Arial" pitchFamily="34" charset="0"/>
                <a:cs typeface="Arial" pitchFamily="34" charset="0"/>
              </a:rPr>
              <a:t>Parapsida</a:t>
            </a:r>
            <a:endParaRPr lang="en-IN" sz="3200" dirty="0">
              <a:latin typeface="Arial" pitchFamily="34" charset="0"/>
              <a:cs typeface="Arial" pitchFamily="34" charset="0"/>
            </a:endParaRPr>
          </a:p>
        </p:txBody>
      </p:sp>
      <p:sp>
        <p:nvSpPr>
          <p:cNvPr id="43" name="Content Placeholder 3"/>
          <p:cNvSpPr txBox="1">
            <a:spLocks noGrp="1"/>
          </p:cNvSpPr>
          <p:nvPr>
            <p:ph idx="1"/>
          </p:nvPr>
        </p:nvSpPr>
        <p:spPr>
          <a:xfrm>
            <a:off x="342900" y="1066800"/>
            <a:ext cx="8458200" cy="2336024"/>
          </a:xfrm>
          <a:prstGeom prst="rect">
            <a:avLst/>
          </a:prstGeom>
          <a:noFill/>
        </p:spPr>
        <p:txBody>
          <a:bodyPr wrap="square" rtlCol="0">
            <a:spAutoFit/>
          </a:bodyPr>
          <a:lstStyle/>
          <a:p>
            <a:pPr marL="0" indent="0">
              <a:lnSpc>
                <a:spcPct val="150000"/>
              </a:lnSpc>
              <a:buNone/>
            </a:pPr>
            <a:r>
              <a:rPr lang="en-US" sz="1800" dirty="0">
                <a:latin typeface="Arial" charset="0"/>
                <a:ea typeface="Arial" charset="0"/>
                <a:cs typeface="Arial" charset="0"/>
              </a:rPr>
              <a:t>This group includes extinct forms. </a:t>
            </a:r>
          </a:p>
          <a:p>
            <a:pPr marL="0" indent="0">
              <a:lnSpc>
                <a:spcPct val="150000"/>
              </a:lnSpc>
              <a:buNone/>
            </a:pPr>
            <a:r>
              <a:rPr lang="en-US" sz="1800" dirty="0" smtClean="0">
                <a:latin typeface="Arial" charset="0"/>
                <a:ea typeface="Arial" charset="0"/>
                <a:cs typeface="Arial" charset="0"/>
              </a:rPr>
              <a:t>Includes Ichthyosaurs, </a:t>
            </a:r>
            <a:r>
              <a:rPr lang="en-US" sz="1800" dirty="0" err="1" smtClean="0">
                <a:latin typeface="Arial" charset="0"/>
                <a:ea typeface="Arial" charset="0"/>
                <a:cs typeface="Arial" charset="0"/>
              </a:rPr>
              <a:t>Araeoscelis</a:t>
            </a:r>
            <a:r>
              <a:rPr lang="en-US" sz="1800" dirty="0" smtClean="0">
                <a:latin typeface="Arial" charset="0"/>
                <a:ea typeface="Arial" charset="0"/>
                <a:cs typeface="Arial" charset="0"/>
              </a:rPr>
              <a:t> of Mesozoic era</a:t>
            </a:r>
            <a:endParaRPr lang="en-US" sz="1800" dirty="0">
              <a:latin typeface="Arial" charset="0"/>
              <a:ea typeface="Arial" charset="0"/>
              <a:cs typeface="Arial" charset="0"/>
            </a:endParaRPr>
          </a:p>
          <a:p>
            <a:pPr marL="0" indent="0">
              <a:lnSpc>
                <a:spcPct val="150000"/>
              </a:lnSpc>
              <a:buNone/>
            </a:pPr>
            <a:r>
              <a:rPr lang="en-US" sz="1800" dirty="0" smtClean="0">
                <a:latin typeface="Arial" charset="0"/>
                <a:ea typeface="Arial" charset="0"/>
                <a:cs typeface="Arial" charset="0"/>
              </a:rPr>
              <a:t>Reptiles </a:t>
            </a:r>
            <a:r>
              <a:rPr lang="en-US" sz="1800" dirty="0">
                <a:latin typeface="Arial" charset="0"/>
                <a:ea typeface="Arial" charset="0"/>
                <a:cs typeface="Arial" charset="0"/>
              </a:rPr>
              <a:t>with one temporal fossa, placed high up on the </a:t>
            </a:r>
            <a:r>
              <a:rPr lang="en-US" sz="1800" dirty="0" smtClean="0">
                <a:latin typeface="Arial" charset="0"/>
                <a:ea typeface="Arial" charset="0"/>
                <a:cs typeface="Arial" charset="0"/>
              </a:rPr>
              <a:t>skull-  </a:t>
            </a:r>
            <a:r>
              <a:rPr lang="en-US" sz="1800" dirty="0" err="1" smtClean="0">
                <a:latin typeface="Arial" charset="0"/>
                <a:ea typeface="Arial" charset="0"/>
                <a:cs typeface="Arial" charset="0"/>
              </a:rPr>
              <a:t>Supratemporal</a:t>
            </a:r>
            <a:r>
              <a:rPr lang="en-US" sz="1800" dirty="0" smtClean="0">
                <a:latin typeface="Arial" charset="0"/>
                <a:ea typeface="Arial" charset="0"/>
                <a:cs typeface="Arial" charset="0"/>
              </a:rPr>
              <a:t> fossa, seen below postorbital &amp; supra temporal bone &amp; above parietal</a:t>
            </a:r>
          </a:p>
          <a:p>
            <a:pPr marL="0" indent="0">
              <a:lnSpc>
                <a:spcPct val="150000"/>
              </a:lnSpc>
              <a:buNone/>
            </a:pPr>
            <a:endParaRPr lang="en-US" sz="1800" dirty="0" smtClean="0">
              <a:latin typeface="Arial" charset="0"/>
              <a:ea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14600" y="3200400"/>
            <a:ext cx="4162872" cy="2819400"/>
          </a:xfrm>
          <a:prstGeom prst="rect">
            <a:avLst/>
          </a:prstGeom>
        </p:spPr>
      </p:pic>
      <p:sp>
        <p:nvSpPr>
          <p:cNvPr id="4" name="Rectangle 3"/>
          <p:cNvSpPr/>
          <p:nvPr/>
        </p:nvSpPr>
        <p:spPr>
          <a:xfrm>
            <a:off x="3825577" y="5482985"/>
            <a:ext cx="1492845" cy="369332"/>
          </a:xfrm>
          <a:prstGeom prst="rect">
            <a:avLst/>
          </a:prstGeom>
        </p:spPr>
        <p:txBody>
          <a:bodyPr wrap="none">
            <a:spAutoFit/>
          </a:bodyPr>
          <a:lstStyle/>
          <a:p>
            <a:r>
              <a:rPr lang="en-US" dirty="0">
                <a:latin typeface="Arial" charset="0"/>
                <a:ea typeface="Arial" charset="0"/>
                <a:cs typeface="Arial" charset="0"/>
              </a:rPr>
              <a:t> </a:t>
            </a:r>
            <a:r>
              <a:rPr lang="en-US" dirty="0" err="1">
                <a:latin typeface="Arial" charset="0"/>
                <a:ea typeface="Arial" charset="0"/>
                <a:cs typeface="Arial" charset="0"/>
              </a:rPr>
              <a:t>Araeoscelis</a:t>
            </a:r>
            <a:r>
              <a:rPr lang="en-US" dirty="0">
                <a:latin typeface="Arial" charset="0"/>
                <a:ea typeface="Arial" charset="0"/>
                <a:cs typeface="Arial" charset="0"/>
              </a:rPr>
              <a:t> </a:t>
            </a:r>
            <a:endParaRPr lang="en-US" dirty="0"/>
          </a:p>
        </p:txBody>
      </p:sp>
    </p:spTree>
    <p:extLst>
      <p:ext uri="{BB962C8B-B14F-4D97-AF65-F5344CB8AC3E}">
        <p14:creationId xmlns:p14="http://schemas.microsoft.com/office/powerpoint/2010/main" xmlns="" val="511970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itchFamily="34" charset="0"/>
                <a:cs typeface="Arial" pitchFamily="34" charset="0"/>
              </a:rPr>
              <a:t>Subclass II </a:t>
            </a:r>
            <a:r>
              <a:rPr lang="en-US" sz="3200" dirty="0" err="1" smtClean="0">
                <a:latin typeface="Arial" pitchFamily="34" charset="0"/>
                <a:cs typeface="Arial" pitchFamily="34" charset="0"/>
              </a:rPr>
              <a:t>Parapsida</a:t>
            </a:r>
            <a:endParaRPr lang="en-IN" sz="3200" dirty="0">
              <a:latin typeface="Arial" pitchFamily="34" charset="0"/>
              <a:cs typeface="Arial" pitchFamily="34" charset="0"/>
            </a:endParaRPr>
          </a:p>
        </p:txBody>
      </p:sp>
      <p:sp>
        <p:nvSpPr>
          <p:cNvPr id="43" name="Content Placeholder 3"/>
          <p:cNvSpPr txBox="1">
            <a:spLocks noGrp="1"/>
          </p:cNvSpPr>
          <p:nvPr>
            <p:ph idx="1"/>
          </p:nvPr>
        </p:nvSpPr>
        <p:spPr>
          <a:xfrm>
            <a:off x="342900" y="1066800"/>
            <a:ext cx="8458200" cy="2862322"/>
          </a:xfrm>
          <a:prstGeom prst="rect">
            <a:avLst/>
          </a:prstGeom>
          <a:noFill/>
        </p:spPr>
        <p:txBody>
          <a:bodyPr wrap="square" rtlCol="0">
            <a:spAutoFit/>
          </a:bodyPr>
          <a:lstStyle/>
          <a:p>
            <a:pPr marL="0" indent="0">
              <a:lnSpc>
                <a:spcPct val="150000"/>
              </a:lnSpc>
              <a:buNone/>
            </a:pPr>
            <a:r>
              <a:rPr lang="en-US" sz="1800" dirty="0">
                <a:latin typeface="Arial" charset="0"/>
                <a:ea typeface="Arial" charset="0"/>
                <a:cs typeface="Arial" charset="0"/>
              </a:rPr>
              <a:t>Ichthyosaur means </a:t>
            </a:r>
            <a:r>
              <a:rPr lang="en-US" sz="1800" dirty="0" smtClean="0">
                <a:latin typeface="Arial" charset="0"/>
                <a:ea typeface="Arial" charset="0"/>
                <a:cs typeface="Arial" charset="0"/>
              </a:rPr>
              <a:t>'fish-lizard’,  </a:t>
            </a:r>
            <a:r>
              <a:rPr lang="en-US" sz="1800" dirty="0">
                <a:latin typeface="Arial" charset="0"/>
                <a:ea typeface="Arial" charset="0"/>
                <a:cs typeface="Arial" charset="0"/>
              </a:rPr>
              <a:t>extinct about 90 million years </a:t>
            </a:r>
            <a:r>
              <a:rPr lang="en-US" sz="1800" dirty="0" smtClean="0">
                <a:latin typeface="Arial" charset="0"/>
                <a:ea typeface="Arial" charset="0"/>
                <a:cs typeface="Arial" charset="0"/>
              </a:rPr>
              <a:t>ago</a:t>
            </a:r>
          </a:p>
          <a:p>
            <a:pPr marL="0" indent="0">
              <a:lnSpc>
                <a:spcPct val="150000"/>
              </a:lnSpc>
              <a:buNone/>
            </a:pPr>
            <a:r>
              <a:rPr lang="en-US" sz="1800" dirty="0" smtClean="0">
                <a:latin typeface="Arial" charset="0"/>
                <a:ea typeface="Arial" charset="0"/>
                <a:cs typeface="Arial" charset="0"/>
              </a:rPr>
              <a:t>Body – spindle shaped, head produced into a long snout </a:t>
            </a:r>
          </a:p>
          <a:p>
            <a:pPr marL="0" indent="0">
              <a:lnSpc>
                <a:spcPct val="150000"/>
              </a:lnSpc>
              <a:buNone/>
            </a:pPr>
            <a:r>
              <a:rPr lang="en-US" sz="1800" dirty="0" smtClean="0">
                <a:latin typeface="Arial" charset="0"/>
                <a:ea typeface="Arial" charset="0"/>
                <a:cs typeface="Arial" charset="0"/>
              </a:rPr>
              <a:t>Sharp </a:t>
            </a:r>
            <a:r>
              <a:rPr lang="en-US" sz="1800" dirty="0" err="1" smtClean="0">
                <a:latin typeface="Arial" charset="0"/>
                <a:ea typeface="Arial" charset="0"/>
                <a:cs typeface="Arial" charset="0"/>
              </a:rPr>
              <a:t>teeths</a:t>
            </a:r>
            <a:r>
              <a:rPr lang="en-US" sz="1800" dirty="0" smtClean="0">
                <a:latin typeface="Arial" charset="0"/>
                <a:ea typeface="Arial" charset="0"/>
                <a:cs typeface="Arial" charset="0"/>
              </a:rPr>
              <a:t> on upper and lower jaws</a:t>
            </a:r>
          </a:p>
          <a:p>
            <a:pPr marL="0" indent="0">
              <a:lnSpc>
                <a:spcPct val="150000"/>
              </a:lnSpc>
              <a:buNone/>
            </a:pPr>
            <a:r>
              <a:rPr lang="en-US" sz="1800" dirty="0" smtClean="0">
                <a:latin typeface="Arial" charset="0"/>
                <a:ea typeface="Arial" charset="0"/>
                <a:cs typeface="Arial" charset="0"/>
              </a:rPr>
              <a:t>Limbs modified into paddles &amp; exhibited </a:t>
            </a:r>
            <a:r>
              <a:rPr lang="en-US" sz="1800" dirty="0" err="1" smtClean="0">
                <a:latin typeface="Arial" charset="0"/>
                <a:ea typeface="Arial" charset="0"/>
                <a:cs typeface="Arial" charset="0"/>
              </a:rPr>
              <a:t>hyperdactyly</a:t>
            </a:r>
            <a:r>
              <a:rPr lang="en-US" sz="1800" dirty="0" smtClean="0">
                <a:latin typeface="Arial" charset="0"/>
                <a:ea typeface="Arial" charset="0"/>
                <a:cs typeface="Arial" charset="0"/>
              </a:rPr>
              <a:t> and </a:t>
            </a:r>
            <a:r>
              <a:rPr lang="en-US" sz="1800" dirty="0" err="1" smtClean="0">
                <a:latin typeface="Arial" charset="0"/>
                <a:ea typeface="Arial" charset="0"/>
                <a:cs typeface="Arial" charset="0"/>
              </a:rPr>
              <a:t>hyperphalangy</a:t>
            </a:r>
            <a:endParaRPr lang="en-US" sz="1800" dirty="0" smtClean="0">
              <a:latin typeface="Arial" charset="0"/>
              <a:ea typeface="Arial" charset="0"/>
              <a:cs typeface="Arial" charset="0"/>
            </a:endParaRPr>
          </a:p>
          <a:p>
            <a:pPr marL="0" indent="0">
              <a:lnSpc>
                <a:spcPct val="150000"/>
              </a:lnSpc>
              <a:buNone/>
            </a:pPr>
            <a:r>
              <a:rPr lang="en-US" sz="1800" dirty="0" smtClean="0">
                <a:latin typeface="Arial" charset="0"/>
                <a:ea typeface="Arial" charset="0"/>
                <a:cs typeface="Arial" charset="0"/>
              </a:rPr>
              <a:t>Dorsal &amp; caudal fins present</a:t>
            </a:r>
          </a:p>
          <a:p>
            <a:pPr marL="0" indent="0">
              <a:lnSpc>
                <a:spcPct val="150000"/>
              </a:lnSpc>
              <a:buNone/>
            </a:pPr>
            <a:endParaRPr lang="en-US" sz="1800" dirty="0" smtClean="0">
              <a:latin typeface="Arial" charset="0"/>
              <a:ea typeface="Arial"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38400" y="3581400"/>
            <a:ext cx="4252210" cy="2819400"/>
          </a:xfrm>
          <a:prstGeom prst="rect">
            <a:avLst/>
          </a:prstGeom>
        </p:spPr>
      </p:pic>
    </p:spTree>
    <p:extLst>
      <p:ext uri="{BB962C8B-B14F-4D97-AF65-F5344CB8AC3E}">
        <p14:creationId xmlns:p14="http://schemas.microsoft.com/office/powerpoint/2010/main" xmlns="" val="846797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itchFamily="34" charset="0"/>
                <a:cs typeface="Arial" pitchFamily="34" charset="0"/>
              </a:rPr>
              <a:t>Subclass III </a:t>
            </a:r>
            <a:r>
              <a:rPr lang="en-US" sz="3200" dirty="0" err="1" smtClean="0">
                <a:latin typeface="Arial" pitchFamily="34" charset="0"/>
                <a:cs typeface="Arial" pitchFamily="34" charset="0"/>
              </a:rPr>
              <a:t>Diapsida</a:t>
            </a:r>
            <a:endParaRPr lang="en-IN" sz="3200" dirty="0">
              <a:latin typeface="Arial" pitchFamily="34" charset="0"/>
              <a:cs typeface="Arial" pitchFamily="34" charset="0"/>
            </a:endParaRPr>
          </a:p>
        </p:txBody>
      </p:sp>
      <p:sp>
        <p:nvSpPr>
          <p:cNvPr id="43" name="Content Placeholder 3"/>
          <p:cNvSpPr txBox="1">
            <a:spLocks noGrp="1"/>
          </p:cNvSpPr>
          <p:nvPr>
            <p:ph idx="1"/>
          </p:nvPr>
        </p:nvSpPr>
        <p:spPr>
          <a:xfrm>
            <a:off x="342900" y="1066800"/>
            <a:ext cx="8458200" cy="4690515"/>
          </a:xfrm>
          <a:prstGeom prst="rect">
            <a:avLst/>
          </a:prstGeom>
          <a:noFill/>
        </p:spPr>
        <p:txBody>
          <a:bodyPr wrap="square" rtlCol="0">
            <a:spAutoFit/>
          </a:bodyPr>
          <a:lstStyle/>
          <a:p>
            <a:pPr marL="0" indent="0">
              <a:lnSpc>
                <a:spcPct val="150000"/>
              </a:lnSpc>
              <a:buNone/>
            </a:pPr>
            <a:r>
              <a:rPr lang="en-US" sz="1800" dirty="0" smtClean="0">
                <a:latin typeface="Arial" charset="0"/>
                <a:ea typeface="Arial" charset="0"/>
                <a:cs typeface="Arial" charset="0"/>
              </a:rPr>
              <a:t>Consists of </a:t>
            </a:r>
            <a:r>
              <a:rPr lang="en-US" sz="1800" dirty="0" err="1" smtClean="0">
                <a:latin typeface="Arial" charset="0"/>
                <a:ea typeface="Arial" charset="0"/>
                <a:cs typeface="Arial" charset="0"/>
              </a:rPr>
              <a:t>supratemporal</a:t>
            </a:r>
            <a:r>
              <a:rPr lang="en-US" sz="1800" dirty="0" smtClean="0">
                <a:latin typeface="Arial" charset="0"/>
                <a:ea typeface="Arial" charset="0"/>
                <a:cs typeface="Arial" charset="0"/>
              </a:rPr>
              <a:t> and infratemporal fossae &amp; separated by postorbital &amp; squamosal bones</a:t>
            </a:r>
          </a:p>
          <a:p>
            <a:pPr marL="0" indent="0">
              <a:lnSpc>
                <a:spcPct val="150000"/>
              </a:lnSpc>
              <a:buNone/>
            </a:pPr>
            <a:r>
              <a:rPr lang="en-US" sz="1800" dirty="0" err="1" smtClean="0">
                <a:latin typeface="Arial" charset="0"/>
                <a:ea typeface="Arial" charset="0"/>
                <a:cs typeface="Arial" charset="0"/>
              </a:rPr>
              <a:t>Infratemporal</a:t>
            </a:r>
            <a:r>
              <a:rPr lang="en-US" sz="1800" dirty="0" smtClean="0">
                <a:latin typeface="Arial" charset="0"/>
                <a:ea typeface="Arial" charset="0"/>
                <a:cs typeface="Arial" charset="0"/>
              </a:rPr>
              <a:t> fossa bounded below by </a:t>
            </a:r>
            <a:r>
              <a:rPr lang="en-US" sz="1800" dirty="0" err="1" smtClean="0">
                <a:latin typeface="Arial" charset="0"/>
                <a:ea typeface="Arial" charset="0"/>
                <a:cs typeface="Arial" charset="0"/>
              </a:rPr>
              <a:t>quadratojugal</a:t>
            </a:r>
            <a:r>
              <a:rPr lang="en-US" sz="1800" dirty="0" smtClean="0">
                <a:latin typeface="Arial" charset="0"/>
                <a:ea typeface="Arial" charset="0"/>
                <a:cs typeface="Arial" charset="0"/>
              </a:rPr>
              <a:t> &amp; </a:t>
            </a:r>
            <a:r>
              <a:rPr lang="en-US" sz="1800" dirty="0" err="1" smtClean="0">
                <a:latin typeface="Arial" charset="0"/>
                <a:ea typeface="Arial" charset="0"/>
                <a:cs typeface="Arial" charset="0"/>
              </a:rPr>
              <a:t>jugal</a:t>
            </a:r>
            <a:r>
              <a:rPr lang="en-US" sz="1800" dirty="0" smtClean="0">
                <a:latin typeface="Arial" charset="0"/>
                <a:ea typeface="Arial" charset="0"/>
                <a:cs typeface="Arial" charset="0"/>
              </a:rPr>
              <a:t> bones</a:t>
            </a:r>
          </a:p>
          <a:p>
            <a:pPr marL="0" indent="0">
              <a:lnSpc>
                <a:spcPct val="150000"/>
              </a:lnSpc>
              <a:buNone/>
            </a:pPr>
            <a:r>
              <a:rPr lang="en-US" sz="1800" dirty="0" smtClean="0">
                <a:latin typeface="Arial" charset="0"/>
                <a:ea typeface="Arial" charset="0"/>
                <a:cs typeface="Arial" charset="0"/>
              </a:rPr>
              <a:t>3 orders</a:t>
            </a:r>
          </a:p>
          <a:p>
            <a:pPr marL="0" indent="0">
              <a:lnSpc>
                <a:spcPct val="150000"/>
              </a:lnSpc>
              <a:buNone/>
            </a:pPr>
            <a:r>
              <a:rPr lang="en-US" sz="1800" dirty="0" err="1" smtClean="0">
                <a:latin typeface="Arial" charset="0"/>
                <a:ea typeface="Arial" charset="0"/>
                <a:cs typeface="Arial" charset="0"/>
              </a:rPr>
              <a:t>Squamata</a:t>
            </a:r>
            <a:endParaRPr lang="en-US" sz="1800" dirty="0" smtClean="0">
              <a:latin typeface="Arial" charset="0"/>
              <a:ea typeface="Arial" charset="0"/>
              <a:cs typeface="Arial" charset="0"/>
            </a:endParaRPr>
          </a:p>
          <a:p>
            <a:pPr marL="0" indent="0">
              <a:lnSpc>
                <a:spcPct val="150000"/>
              </a:lnSpc>
              <a:buNone/>
            </a:pPr>
            <a:r>
              <a:rPr lang="en-US" sz="1800" dirty="0" err="1" smtClean="0">
                <a:latin typeface="Arial" charset="0"/>
                <a:ea typeface="Arial" charset="0"/>
                <a:cs typeface="Arial" charset="0"/>
              </a:rPr>
              <a:t>Rhynchocephalia</a:t>
            </a:r>
            <a:endParaRPr lang="en-US" sz="1800" dirty="0" smtClean="0">
              <a:latin typeface="Arial" charset="0"/>
              <a:ea typeface="Arial" charset="0"/>
              <a:cs typeface="Arial" charset="0"/>
            </a:endParaRPr>
          </a:p>
          <a:p>
            <a:pPr marL="0" indent="0">
              <a:lnSpc>
                <a:spcPct val="150000"/>
              </a:lnSpc>
              <a:buNone/>
            </a:pPr>
            <a:r>
              <a:rPr lang="en-US" sz="1800" dirty="0" err="1" smtClean="0">
                <a:latin typeface="Arial" charset="0"/>
                <a:ea typeface="Arial" charset="0"/>
                <a:cs typeface="Arial" charset="0"/>
              </a:rPr>
              <a:t>Crocodilia</a:t>
            </a:r>
            <a:endParaRPr lang="en-US" sz="1800" dirty="0" smtClean="0">
              <a:latin typeface="Arial" charset="0"/>
              <a:ea typeface="Arial" charset="0"/>
              <a:cs typeface="Arial" charset="0"/>
            </a:endParaRPr>
          </a:p>
          <a:p>
            <a:pPr marL="0" indent="0">
              <a:lnSpc>
                <a:spcPct val="150000"/>
              </a:lnSpc>
              <a:buNone/>
            </a:pPr>
            <a:endParaRPr lang="en-US" sz="1800" dirty="0" smtClean="0">
              <a:latin typeface="Arial" charset="0"/>
              <a:ea typeface="Arial" charset="0"/>
              <a:cs typeface="Arial" charset="0"/>
            </a:endParaRPr>
          </a:p>
          <a:p>
            <a:pPr marL="0" indent="0">
              <a:lnSpc>
                <a:spcPct val="150000"/>
              </a:lnSpc>
              <a:buNone/>
            </a:pPr>
            <a:endParaRPr lang="en-US" sz="1800" dirty="0" smtClean="0">
              <a:latin typeface="Arial" charset="0"/>
              <a:ea typeface="Arial" charset="0"/>
              <a:cs typeface="Arial" charset="0"/>
            </a:endParaRPr>
          </a:p>
          <a:p>
            <a:pPr marL="0" indent="0">
              <a:lnSpc>
                <a:spcPct val="150000"/>
              </a:lnSpc>
              <a:buNone/>
            </a:pPr>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xmlns="" val="1295299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itchFamily="34" charset="0"/>
                <a:cs typeface="Arial" pitchFamily="34" charset="0"/>
              </a:rPr>
              <a:t>Subclass III </a:t>
            </a:r>
            <a:r>
              <a:rPr lang="en-US" sz="3200" dirty="0" err="1" smtClean="0">
                <a:latin typeface="Arial" pitchFamily="34" charset="0"/>
                <a:cs typeface="Arial" pitchFamily="34" charset="0"/>
              </a:rPr>
              <a:t>Diapsida</a:t>
            </a:r>
            <a:endParaRPr lang="en-IN" sz="3200" dirty="0">
              <a:latin typeface="Arial" pitchFamily="34" charset="0"/>
              <a:cs typeface="Arial" pitchFamily="34" charset="0"/>
            </a:endParaRPr>
          </a:p>
        </p:txBody>
      </p:sp>
      <p:sp>
        <p:nvSpPr>
          <p:cNvPr id="43" name="Content Placeholder 3"/>
          <p:cNvSpPr txBox="1">
            <a:spLocks noGrp="1"/>
          </p:cNvSpPr>
          <p:nvPr>
            <p:ph idx="1"/>
          </p:nvPr>
        </p:nvSpPr>
        <p:spPr>
          <a:xfrm>
            <a:off x="342900" y="1066800"/>
            <a:ext cx="8458200" cy="5355312"/>
          </a:xfrm>
          <a:prstGeom prst="rect">
            <a:avLst/>
          </a:prstGeom>
          <a:noFill/>
        </p:spPr>
        <p:txBody>
          <a:bodyPr wrap="square" rtlCol="0">
            <a:spAutoFit/>
          </a:bodyPr>
          <a:lstStyle/>
          <a:p>
            <a:pPr marL="0" indent="0">
              <a:lnSpc>
                <a:spcPct val="150000"/>
              </a:lnSpc>
              <a:buNone/>
            </a:pPr>
            <a:r>
              <a:rPr lang="en-US" sz="2400" dirty="0" smtClean="0">
                <a:latin typeface="Arial" charset="0"/>
                <a:ea typeface="Arial" charset="0"/>
                <a:cs typeface="Arial" charset="0"/>
              </a:rPr>
              <a:t>Order I : </a:t>
            </a:r>
            <a:r>
              <a:rPr lang="en-US" sz="2400" dirty="0" err="1" smtClean="0">
                <a:latin typeface="Arial" charset="0"/>
                <a:ea typeface="Arial" charset="0"/>
                <a:cs typeface="Arial" charset="0"/>
              </a:rPr>
              <a:t>Rhynchocephalia</a:t>
            </a:r>
            <a:endParaRPr lang="en-US" sz="2400" dirty="0" smtClean="0">
              <a:latin typeface="Arial" charset="0"/>
              <a:ea typeface="Arial" charset="0"/>
              <a:cs typeface="Arial" charset="0"/>
            </a:endParaRPr>
          </a:p>
          <a:p>
            <a:pPr marL="0" indent="0">
              <a:lnSpc>
                <a:spcPct val="150000"/>
              </a:lnSpc>
              <a:buNone/>
            </a:pPr>
            <a:r>
              <a:rPr lang="en-US" sz="1800" dirty="0" smtClean="0">
                <a:latin typeface="Arial" charset="0"/>
                <a:ea typeface="Arial" charset="0"/>
                <a:cs typeface="Arial" charset="0"/>
              </a:rPr>
              <a:t>Body small, elongated &amp; lizard like</a:t>
            </a:r>
          </a:p>
          <a:p>
            <a:pPr marL="0" indent="0">
              <a:lnSpc>
                <a:spcPct val="150000"/>
              </a:lnSpc>
              <a:buNone/>
            </a:pPr>
            <a:r>
              <a:rPr lang="en-US" sz="1800" dirty="0" err="1" smtClean="0">
                <a:latin typeface="Arial" charset="0"/>
                <a:ea typeface="Arial" charset="0"/>
                <a:cs typeface="Arial" charset="0"/>
              </a:rPr>
              <a:t>Diapsid</a:t>
            </a:r>
            <a:r>
              <a:rPr lang="en-US" sz="1800" dirty="0" smtClean="0">
                <a:latin typeface="Arial" charset="0"/>
                <a:ea typeface="Arial" charset="0"/>
                <a:cs typeface="Arial" charset="0"/>
              </a:rPr>
              <a:t> skull, quadrate fixed</a:t>
            </a:r>
          </a:p>
          <a:p>
            <a:pPr marL="0" indent="0">
              <a:lnSpc>
                <a:spcPct val="150000"/>
              </a:lnSpc>
              <a:buNone/>
            </a:pPr>
            <a:r>
              <a:rPr lang="en-US" sz="1800" dirty="0" smtClean="0">
                <a:latin typeface="Arial" charset="0"/>
                <a:ea typeface="Arial" charset="0"/>
                <a:cs typeface="Arial" charset="0"/>
              </a:rPr>
              <a:t>Skin covered with scales &amp; mid dorsal spines</a:t>
            </a:r>
          </a:p>
          <a:p>
            <a:pPr marL="0" indent="0">
              <a:lnSpc>
                <a:spcPct val="150000"/>
              </a:lnSpc>
              <a:buNone/>
            </a:pPr>
            <a:r>
              <a:rPr lang="en-US" sz="1800" dirty="0" smtClean="0">
                <a:latin typeface="Arial" charset="0"/>
                <a:ea typeface="Arial" charset="0"/>
                <a:cs typeface="Arial" charset="0"/>
              </a:rPr>
              <a:t>Limbs </a:t>
            </a:r>
            <a:r>
              <a:rPr lang="en-US" sz="1800" dirty="0" err="1" smtClean="0">
                <a:latin typeface="Arial" charset="0"/>
                <a:ea typeface="Arial" charset="0"/>
                <a:cs typeface="Arial" charset="0"/>
              </a:rPr>
              <a:t>pentadactyl</a:t>
            </a:r>
            <a:r>
              <a:rPr lang="en-US" sz="1800" dirty="0" smtClean="0">
                <a:latin typeface="Arial" charset="0"/>
                <a:ea typeface="Arial" charset="0"/>
                <a:cs typeface="Arial" charset="0"/>
              </a:rPr>
              <a:t>, clawed &amp; burrowing</a:t>
            </a:r>
          </a:p>
          <a:p>
            <a:pPr marL="0" indent="0">
              <a:lnSpc>
                <a:spcPct val="150000"/>
              </a:lnSpc>
              <a:buNone/>
            </a:pPr>
            <a:r>
              <a:rPr lang="en-US" sz="1800" dirty="0" smtClean="0">
                <a:latin typeface="Arial" charset="0"/>
                <a:ea typeface="Arial" charset="0"/>
                <a:cs typeface="Arial" charset="0"/>
              </a:rPr>
              <a:t>A parietal foramen with vestigial pineal eyes present</a:t>
            </a:r>
          </a:p>
          <a:p>
            <a:pPr marL="0" indent="0">
              <a:lnSpc>
                <a:spcPct val="150000"/>
              </a:lnSpc>
              <a:buNone/>
            </a:pPr>
            <a:r>
              <a:rPr lang="en-US" sz="1800" dirty="0" smtClean="0">
                <a:latin typeface="Arial" charset="0"/>
                <a:ea typeface="Arial" charset="0"/>
                <a:cs typeface="Arial" charset="0"/>
              </a:rPr>
              <a:t>Represented by only one genus</a:t>
            </a:r>
            <a:r>
              <a:rPr lang="en-US" sz="1800" dirty="0" smtClean="0">
                <a:latin typeface="Arial" charset="0"/>
                <a:ea typeface="Arial" charset="0"/>
                <a:cs typeface="Arial" charset="0"/>
                <a:sym typeface="Wingdings"/>
              </a:rPr>
              <a:t> </a:t>
            </a:r>
            <a:r>
              <a:rPr lang="en-US" sz="1800" b="1" i="1" dirty="0" err="1" smtClean="0">
                <a:latin typeface="Arial" charset="0"/>
                <a:ea typeface="Arial" charset="0"/>
                <a:cs typeface="Arial" charset="0"/>
                <a:sym typeface="Wingdings"/>
              </a:rPr>
              <a:t>Sphenodon</a:t>
            </a:r>
            <a:r>
              <a:rPr lang="en-US" sz="1800" b="1" i="1" dirty="0" smtClean="0">
                <a:latin typeface="Arial" charset="0"/>
                <a:ea typeface="Arial" charset="0"/>
                <a:cs typeface="Arial" charset="0"/>
                <a:sym typeface="Wingdings"/>
              </a:rPr>
              <a:t> (Tuatara)</a:t>
            </a:r>
            <a:endParaRPr lang="en-US" sz="1800" b="1" i="1" dirty="0" smtClean="0">
              <a:latin typeface="Arial" charset="0"/>
              <a:ea typeface="Arial" charset="0"/>
              <a:cs typeface="Arial" charset="0"/>
            </a:endParaRPr>
          </a:p>
          <a:p>
            <a:pPr marL="0" indent="0">
              <a:lnSpc>
                <a:spcPct val="150000"/>
              </a:lnSpc>
              <a:buNone/>
            </a:pPr>
            <a:endParaRPr lang="en-US" sz="1800" dirty="0" smtClean="0">
              <a:latin typeface="Arial" charset="0"/>
              <a:ea typeface="Arial" charset="0"/>
              <a:cs typeface="Arial" charset="0"/>
            </a:endParaRPr>
          </a:p>
          <a:p>
            <a:pPr marL="0" indent="0">
              <a:lnSpc>
                <a:spcPct val="150000"/>
              </a:lnSpc>
              <a:buNone/>
            </a:pPr>
            <a:endParaRPr lang="en-US" sz="1800" dirty="0" smtClean="0">
              <a:latin typeface="Arial" charset="0"/>
              <a:ea typeface="Arial" charset="0"/>
              <a:cs typeface="Arial" charset="0"/>
            </a:endParaRPr>
          </a:p>
          <a:p>
            <a:pPr marL="0" indent="0">
              <a:lnSpc>
                <a:spcPct val="150000"/>
              </a:lnSpc>
              <a:buNone/>
            </a:pPr>
            <a:endParaRPr lang="en-US" sz="1800" dirty="0" smtClean="0">
              <a:latin typeface="Arial" charset="0"/>
              <a:ea typeface="Arial" charset="0"/>
              <a:cs typeface="Arial" charset="0"/>
            </a:endParaRPr>
          </a:p>
          <a:p>
            <a:pPr marL="0" indent="0">
              <a:lnSpc>
                <a:spcPct val="150000"/>
              </a:lnSpc>
              <a:buNone/>
            </a:pPr>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xmlns="" val="1580519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72200" y="4343400"/>
            <a:ext cx="2343520" cy="1559506"/>
          </a:xfrm>
          <a:prstGeom prst="rect">
            <a:avLst/>
          </a:prstGeom>
        </p:spPr>
      </p:pic>
      <p:sp>
        <p:nvSpPr>
          <p:cNvPr id="5" name="Rectangle 4"/>
          <p:cNvSpPr/>
          <p:nvPr/>
        </p:nvSpPr>
        <p:spPr>
          <a:xfrm>
            <a:off x="0" y="0"/>
            <a:ext cx="9144000" cy="609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itchFamily="34" charset="0"/>
                <a:cs typeface="Arial" pitchFamily="34" charset="0"/>
              </a:rPr>
              <a:t>Subclass III </a:t>
            </a:r>
            <a:r>
              <a:rPr lang="en-US" sz="3200" dirty="0" err="1" smtClean="0">
                <a:latin typeface="Arial" pitchFamily="34" charset="0"/>
                <a:cs typeface="Arial" pitchFamily="34" charset="0"/>
              </a:rPr>
              <a:t>Diapsida</a:t>
            </a:r>
            <a:endParaRPr lang="en-IN" sz="3200" dirty="0">
              <a:latin typeface="Arial" pitchFamily="34" charset="0"/>
              <a:cs typeface="Arial" pitchFamily="34" charset="0"/>
            </a:endParaRPr>
          </a:p>
        </p:txBody>
      </p:sp>
      <p:sp>
        <p:nvSpPr>
          <p:cNvPr id="43" name="Content Placeholder 3"/>
          <p:cNvSpPr txBox="1">
            <a:spLocks noGrp="1"/>
          </p:cNvSpPr>
          <p:nvPr>
            <p:ph idx="1"/>
          </p:nvPr>
        </p:nvSpPr>
        <p:spPr>
          <a:xfrm>
            <a:off x="342900" y="1066800"/>
            <a:ext cx="8458200" cy="5069080"/>
          </a:xfrm>
          <a:prstGeom prst="rect">
            <a:avLst/>
          </a:prstGeom>
          <a:noFill/>
        </p:spPr>
        <p:txBody>
          <a:bodyPr wrap="square" rtlCol="0">
            <a:spAutoFit/>
          </a:bodyPr>
          <a:lstStyle/>
          <a:p>
            <a:pPr marL="0" indent="0">
              <a:lnSpc>
                <a:spcPct val="150000"/>
              </a:lnSpc>
              <a:buNone/>
            </a:pPr>
            <a:r>
              <a:rPr lang="en-US" dirty="0" err="1" smtClean="0">
                <a:latin typeface="Arial" charset="0"/>
                <a:ea typeface="Arial" charset="0"/>
                <a:cs typeface="Arial" charset="0"/>
              </a:rPr>
              <a:t>Sphenodon</a:t>
            </a:r>
            <a:endParaRPr lang="en-US" dirty="0" smtClean="0">
              <a:latin typeface="Arial" charset="0"/>
              <a:ea typeface="Arial" charset="0"/>
              <a:cs typeface="Arial" charset="0"/>
            </a:endParaRPr>
          </a:p>
          <a:p>
            <a:pPr marL="0" indent="0">
              <a:lnSpc>
                <a:spcPct val="150000"/>
              </a:lnSpc>
              <a:buNone/>
            </a:pPr>
            <a:r>
              <a:rPr lang="en-US" sz="1800" dirty="0" smtClean="0">
                <a:latin typeface="Arial" charset="0"/>
                <a:ea typeface="Arial" charset="0"/>
                <a:cs typeface="Arial" charset="0"/>
              </a:rPr>
              <a:t>Rare </a:t>
            </a:r>
            <a:r>
              <a:rPr lang="en-US" sz="1800" dirty="0">
                <a:latin typeface="Arial" charset="0"/>
                <a:ea typeface="Arial" charset="0"/>
                <a:cs typeface="Arial" charset="0"/>
              </a:rPr>
              <a:t>group of reptiles that inhabit the rocky islands off the coast of New </a:t>
            </a:r>
            <a:r>
              <a:rPr lang="en-US" sz="1800" dirty="0" smtClean="0">
                <a:latin typeface="Arial" charset="0"/>
                <a:ea typeface="Arial" charset="0"/>
                <a:cs typeface="Arial" charset="0"/>
              </a:rPr>
              <a:t>Zealand</a:t>
            </a:r>
          </a:p>
          <a:p>
            <a:pPr marL="0" indent="0">
              <a:lnSpc>
                <a:spcPct val="150000"/>
              </a:lnSpc>
              <a:buNone/>
            </a:pPr>
            <a:r>
              <a:rPr lang="en-US" sz="1800" dirty="0">
                <a:latin typeface="Arial" charset="0"/>
                <a:ea typeface="Arial" charset="0"/>
                <a:cs typeface="Arial" charset="0"/>
              </a:rPr>
              <a:t>They are cold-blooded and live in cool habitats</a:t>
            </a:r>
          </a:p>
          <a:p>
            <a:pPr marL="0" indent="0">
              <a:lnSpc>
                <a:spcPct val="150000"/>
              </a:lnSpc>
              <a:buNone/>
            </a:pPr>
            <a:r>
              <a:rPr lang="en-US" sz="1800" dirty="0">
                <a:latin typeface="Arial" charset="0"/>
                <a:ea typeface="Arial" charset="0"/>
                <a:cs typeface="Arial" charset="0"/>
              </a:rPr>
              <a:t>They grow slowly and have a long lifespan. Reproduce until 60 years old</a:t>
            </a:r>
          </a:p>
          <a:p>
            <a:pPr marL="0" indent="0">
              <a:lnSpc>
                <a:spcPct val="150000"/>
              </a:lnSpc>
              <a:buNone/>
            </a:pPr>
            <a:r>
              <a:rPr lang="en-US" sz="1800" dirty="0" smtClean="0">
                <a:latin typeface="Arial" charset="0"/>
                <a:ea typeface="Arial" charset="0"/>
                <a:cs typeface="Arial" charset="0"/>
              </a:rPr>
              <a:t>Posses two </a:t>
            </a:r>
            <a:r>
              <a:rPr lang="en-US" sz="1800" dirty="0">
                <a:latin typeface="Arial" charset="0"/>
                <a:ea typeface="Arial" charset="0"/>
                <a:cs typeface="Arial" charset="0"/>
              </a:rPr>
              <a:t>rows of teeth in their upper jaw and one row of teeth in their lower jaw</a:t>
            </a:r>
          </a:p>
          <a:p>
            <a:pPr marL="0" indent="0">
              <a:lnSpc>
                <a:spcPct val="150000"/>
              </a:lnSpc>
              <a:buNone/>
            </a:pPr>
            <a:r>
              <a:rPr lang="en-US" sz="1800" dirty="0" err="1">
                <a:latin typeface="Arial" charset="0"/>
                <a:ea typeface="Arial" charset="0"/>
                <a:cs typeface="Arial" charset="0"/>
              </a:rPr>
              <a:t>D</a:t>
            </a:r>
            <a:r>
              <a:rPr lang="en-US" sz="1800" dirty="0" err="1" smtClean="0">
                <a:latin typeface="Arial" charset="0"/>
                <a:ea typeface="Arial" charset="0"/>
                <a:cs typeface="Arial" charset="0"/>
              </a:rPr>
              <a:t>iapsid</a:t>
            </a:r>
            <a:r>
              <a:rPr lang="en-US" sz="1800" dirty="0" smtClean="0">
                <a:latin typeface="Arial" charset="0"/>
                <a:ea typeface="Arial" charset="0"/>
                <a:cs typeface="Arial" charset="0"/>
              </a:rPr>
              <a:t> </a:t>
            </a:r>
            <a:r>
              <a:rPr lang="en-US" sz="1800" dirty="0">
                <a:latin typeface="Arial" charset="0"/>
                <a:ea typeface="Arial" charset="0"/>
                <a:cs typeface="Arial" charset="0"/>
              </a:rPr>
              <a:t>skull with two temporal </a:t>
            </a:r>
            <a:r>
              <a:rPr lang="en-US" sz="1800" dirty="0" smtClean="0">
                <a:latin typeface="Arial" charset="0"/>
                <a:ea typeface="Arial" charset="0"/>
                <a:cs typeface="Arial" charset="0"/>
              </a:rPr>
              <a:t>openings, </a:t>
            </a:r>
            <a:r>
              <a:rPr lang="en-US" sz="1800" dirty="0" err="1" smtClean="0">
                <a:latin typeface="Arial" charset="0"/>
                <a:ea typeface="Arial" charset="0"/>
                <a:cs typeface="Arial" charset="0"/>
              </a:rPr>
              <a:t>Amphicoelous</a:t>
            </a:r>
            <a:r>
              <a:rPr lang="en-US" sz="1800" dirty="0" smtClean="0">
                <a:latin typeface="Arial" charset="0"/>
                <a:ea typeface="Arial" charset="0"/>
                <a:cs typeface="Arial" charset="0"/>
              </a:rPr>
              <a:t> vertebrae</a:t>
            </a:r>
            <a:endParaRPr lang="en-US" sz="1800" dirty="0">
              <a:latin typeface="Arial" charset="0"/>
              <a:ea typeface="Arial" charset="0"/>
              <a:cs typeface="Arial" charset="0"/>
            </a:endParaRPr>
          </a:p>
          <a:p>
            <a:pPr marL="0" indent="0">
              <a:lnSpc>
                <a:spcPct val="150000"/>
              </a:lnSpc>
              <a:buNone/>
            </a:pPr>
            <a:r>
              <a:rPr lang="en-US" sz="1800" dirty="0" smtClean="0">
                <a:latin typeface="Arial" charset="0"/>
                <a:ea typeface="Arial" charset="0"/>
                <a:cs typeface="Arial" charset="0"/>
              </a:rPr>
              <a:t>Prominent </a:t>
            </a:r>
            <a:r>
              <a:rPr lang="en-US" sz="1800" dirty="0">
                <a:latin typeface="Arial" charset="0"/>
                <a:ea typeface="Arial" charset="0"/>
                <a:cs typeface="Arial" charset="0"/>
              </a:rPr>
              <a:t>parietal eye on top of head</a:t>
            </a:r>
          </a:p>
          <a:p>
            <a:pPr marL="0" indent="0">
              <a:lnSpc>
                <a:spcPct val="150000"/>
              </a:lnSpc>
              <a:buNone/>
            </a:pPr>
            <a:r>
              <a:rPr lang="en-US" sz="1800" dirty="0" smtClean="0">
                <a:latin typeface="Arial" charset="0"/>
                <a:ea typeface="Arial" charset="0"/>
                <a:cs typeface="Arial" charset="0"/>
              </a:rPr>
              <a:t>First </a:t>
            </a:r>
            <a:r>
              <a:rPr lang="en-US" sz="1800" dirty="0">
                <a:latin typeface="Arial" charset="0"/>
                <a:ea typeface="Arial" charset="0"/>
                <a:cs typeface="Arial" charset="0"/>
              </a:rPr>
              <a:t>tuatara appeared during the Mesozoic Era, </a:t>
            </a:r>
            <a:endParaRPr lang="en-US" sz="1800" dirty="0" smtClean="0">
              <a:latin typeface="Arial" charset="0"/>
              <a:ea typeface="Arial" charset="0"/>
              <a:cs typeface="Arial" charset="0"/>
            </a:endParaRPr>
          </a:p>
          <a:p>
            <a:pPr marL="0" indent="0">
              <a:lnSpc>
                <a:spcPct val="150000"/>
              </a:lnSpc>
              <a:buNone/>
            </a:pPr>
            <a:r>
              <a:rPr lang="en-US" sz="1800" dirty="0" smtClean="0">
                <a:latin typeface="Arial" charset="0"/>
                <a:ea typeface="Arial" charset="0"/>
                <a:cs typeface="Arial" charset="0"/>
              </a:rPr>
              <a:t>about </a:t>
            </a:r>
            <a:r>
              <a:rPr lang="en-US" sz="1800" dirty="0">
                <a:latin typeface="Arial" charset="0"/>
                <a:ea typeface="Arial" charset="0"/>
                <a:cs typeface="Arial" charset="0"/>
              </a:rPr>
              <a:t>220 million years ago &amp; has not undergone </a:t>
            </a:r>
            <a:endParaRPr lang="en-US" sz="1800" dirty="0" smtClean="0">
              <a:latin typeface="Arial" charset="0"/>
              <a:ea typeface="Arial" charset="0"/>
              <a:cs typeface="Arial" charset="0"/>
            </a:endParaRPr>
          </a:p>
          <a:p>
            <a:pPr marL="0" indent="0">
              <a:lnSpc>
                <a:spcPct val="150000"/>
              </a:lnSpc>
              <a:buNone/>
            </a:pPr>
            <a:r>
              <a:rPr lang="en-US" sz="1800" dirty="0" smtClean="0">
                <a:latin typeface="Arial" charset="0"/>
                <a:ea typeface="Arial" charset="0"/>
                <a:cs typeface="Arial" charset="0"/>
              </a:rPr>
              <a:t>much </a:t>
            </a:r>
            <a:r>
              <a:rPr lang="en-US" sz="1800" dirty="0">
                <a:latin typeface="Arial" charset="0"/>
                <a:ea typeface="Arial" charset="0"/>
                <a:cs typeface="Arial" charset="0"/>
              </a:rPr>
              <a:t>evolutionary changes </a:t>
            </a:r>
            <a:r>
              <a:rPr lang="en-US" sz="1800" dirty="0">
                <a:latin typeface="Arial" charset="0"/>
                <a:ea typeface="Arial" charset="0"/>
                <a:cs typeface="Arial" charset="0"/>
                <a:sym typeface="Wingdings"/>
              </a:rPr>
              <a:t> </a:t>
            </a:r>
            <a:r>
              <a:rPr lang="en-US" sz="1800" b="1" dirty="0">
                <a:latin typeface="Arial" charset="0"/>
                <a:ea typeface="Arial" charset="0"/>
                <a:cs typeface="Arial" charset="0"/>
                <a:sym typeface="Wingdings"/>
              </a:rPr>
              <a:t>Living fossil </a:t>
            </a:r>
            <a:endParaRPr lang="en-US" sz="1800" b="1" dirty="0">
              <a:latin typeface="Arial" charset="0"/>
              <a:ea typeface="Arial" charset="0"/>
              <a:cs typeface="Arial" charset="0"/>
            </a:endParaRPr>
          </a:p>
        </p:txBody>
      </p:sp>
    </p:spTree>
    <p:extLst>
      <p:ext uri="{BB962C8B-B14F-4D97-AF65-F5344CB8AC3E}">
        <p14:creationId xmlns:p14="http://schemas.microsoft.com/office/powerpoint/2010/main" xmlns="" val="1008854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itchFamily="34" charset="0"/>
                <a:cs typeface="Arial" pitchFamily="34" charset="0"/>
              </a:rPr>
              <a:t>Subclass III </a:t>
            </a:r>
            <a:r>
              <a:rPr lang="en-US" sz="3200" dirty="0" err="1" smtClean="0">
                <a:latin typeface="Arial" pitchFamily="34" charset="0"/>
                <a:cs typeface="Arial" pitchFamily="34" charset="0"/>
              </a:rPr>
              <a:t>Diapsida</a:t>
            </a:r>
            <a:endParaRPr lang="en-IN" sz="3200" dirty="0">
              <a:latin typeface="Arial" pitchFamily="34" charset="0"/>
              <a:cs typeface="Arial" pitchFamily="34" charset="0"/>
            </a:endParaRPr>
          </a:p>
        </p:txBody>
      </p:sp>
      <p:sp>
        <p:nvSpPr>
          <p:cNvPr id="43" name="Content Placeholder 3"/>
          <p:cNvSpPr txBox="1">
            <a:spLocks noGrp="1"/>
          </p:cNvSpPr>
          <p:nvPr>
            <p:ph idx="1"/>
          </p:nvPr>
        </p:nvSpPr>
        <p:spPr>
          <a:xfrm>
            <a:off x="342900" y="1066800"/>
            <a:ext cx="8458200" cy="5687711"/>
          </a:xfrm>
          <a:prstGeom prst="rect">
            <a:avLst/>
          </a:prstGeom>
          <a:noFill/>
        </p:spPr>
        <p:txBody>
          <a:bodyPr wrap="square" rtlCol="0">
            <a:spAutoFit/>
          </a:bodyPr>
          <a:lstStyle/>
          <a:p>
            <a:pPr marL="0" indent="0">
              <a:lnSpc>
                <a:spcPct val="150000"/>
              </a:lnSpc>
              <a:buNone/>
            </a:pPr>
            <a:r>
              <a:rPr lang="en-US" sz="2400" dirty="0" smtClean="0">
                <a:latin typeface="Arial" charset="0"/>
                <a:ea typeface="Arial" charset="0"/>
                <a:cs typeface="Arial" charset="0"/>
              </a:rPr>
              <a:t>Order II : </a:t>
            </a:r>
            <a:r>
              <a:rPr lang="en-US" sz="2400" dirty="0" err="1" smtClean="0">
                <a:latin typeface="Arial" charset="0"/>
                <a:ea typeface="Arial" charset="0"/>
                <a:cs typeface="Arial" charset="0"/>
              </a:rPr>
              <a:t>Squamata</a:t>
            </a:r>
            <a:endParaRPr lang="en-US" sz="2400" dirty="0" smtClean="0">
              <a:latin typeface="Arial" charset="0"/>
              <a:ea typeface="Arial" charset="0"/>
              <a:cs typeface="Arial" charset="0"/>
            </a:endParaRPr>
          </a:p>
          <a:p>
            <a:pPr marL="0" indent="0">
              <a:lnSpc>
                <a:spcPct val="150000"/>
              </a:lnSpc>
              <a:buNone/>
            </a:pPr>
            <a:r>
              <a:rPr lang="en-US" sz="1800" dirty="0" err="1" smtClean="0">
                <a:latin typeface="Arial" charset="0"/>
                <a:ea typeface="Arial" charset="0"/>
                <a:cs typeface="Arial" charset="0"/>
              </a:rPr>
              <a:t>Diapsid</a:t>
            </a:r>
            <a:r>
              <a:rPr lang="en-US" sz="1800" dirty="0" smtClean="0">
                <a:latin typeface="Arial" charset="0"/>
                <a:ea typeface="Arial" charset="0"/>
                <a:cs typeface="Arial" charset="0"/>
              </a:rPr>
              <a:t> skull, quadrate movable</a:t>
            </a:r>
          </a:p>
          <a:p>
            <a:pPr marL="0" indent="0">
              <a:lnSpc>
                <a:spcPct val="150000"/>
              </a:lnSpc>
              <a:buNone/>
            </a:pPr>
            <a:r>
              <a:rPr lang="en-US" sz="1800" dirty="0" smtClean="0">
                <a:latin typeface="Arial" charset="0"/>
                <a:ea typeface="Arial" charset="0"/>
                <a:cs typeface="Arial" charset="0"/>
              </a:rPr>
              <a:t>Skin </a:t>
            </a:r>
            <a:r>
              <a:rPr lang="en-US" sz="1800" dirty="0" smtClean="0">
                <a:latin typeface="Arial" charset="0"/>
                <a:ea typeface="Arial" charset="0"/>
                <a:cs typeface="Arial" charset="0"/>
                <a:sym typeface="Wingdings"/>
              </a:rPr>
              <a:t> horny epidermal scales, shields, spines</a:t>
            </a:r>
          </a:p>
          <a:p>
            <a:pPr marL="0" indent="0">
              <a:lnSpc>
                <a:spcPct val="150000"/>
              </a:lnSpc>
              <a:buNone/>
            </a:pPr>
            <a:r>
              <a:rPr lang="en-US" sz="1800" dirty="0" smtClean="0">
                <a:latin typeface="Arial" charset="0"/>
                <a:ea typeface="Arial" charset="0"/>
                <a:cs typeface="Arial" charset="0"/>
                <a:sym typeface="Wingdings"/>
              </a:rPr>
              <a:t>Elongated &amp; cylindrical body, long tail</a:t>
            </a:r>
          </a:p>
          <a:p>
            <a:pPr marL="0" indent="0">
              <a:lnSpc>
                <a:spcPct val="150000"/>
              </a:lnSpc>
              <a:buNone/>
            </a:pPr>
            <a:r>
              <a:rPr lang="en-US" sz="1800" dirty="0" smtClean="0">
                <a:latin typeface="Arial" charset="0"/>
                <a:ea typeface="Arial" charset="0"/>
                <a:cs typeface="Arial" charset="0"/>
                <a:sym typeface="Wingdings"/>
              </a:rPr>
              <a:t>Limbs present/ absent</a:t>
            </a:r>
          </a:p>
          <a:p>
            <a:pPr marL="0" indent="0">
              <a:lnSpc>
                <a:spcPct val="150000"/>
              </a:lnSpc>
              <a:buNone/>
            </a:pPr>
            <a:r>
              <a:rPr lang="en-US" sz="1800" dirty="0" smtClean="0">
                <a:latin typeface="Arial" charset="0"/>
                <a:ea typeface="Arial" charset="0"/>
                <a:cs typeface="Arial" charset="0"/>
                <a:sym typeface="Wingdings"/>
              </a:rPr>
              <a:t>Vertebrae  </a:t>
            </a:r>
            <a:r>
              <a:rPr lang="en-US" sz="1800" dirty="0" err="1" smtClean="0">
                <a:latin typeface="Arial" charset="0"/>
                <a:ea typeface="Arial" charset="0"/>
                <a:cs typeface="Arial" charset="0"/>
                <a:sym typeface="Wingdings"/>
              </a:rPr>
              <a:t>procoelous</a:t>
            </a:r>
            <a:r>
              <a:rPr lang="en-US" sz="1800" dirty="0" smtClean="0">
                <a:latin typeface="Arial" charset="0"/>
                <a:ea typeface="Arial" charset="0"/>
                <a:cs typeface="Arial" charset="0"/>
                <a:sym typeface="Wingdings"/>
              </a:rPr>
              <a:t>, Ribs  single headed</a:t>
            </a:r>
          </a:p>
          <a:p>
            <a:pPr marL="0" indent="0">
              <a:lnSpc>
                <a:spcPct val="150000"/>
              </a:lnSpc>
              <a:buNone/>
            </a:pPr>
            <a:r>
              <a:rPr lang="en-US" sz="1800" dirty="0" err="1" smtClean="0">
                <a:latin typeface="Arial" charset="0"/>
                <a:ea typeface="Arial" charset="0"/>
                <a:cs typeface="Arial" charset="0"/>
                <a:sym typeface="Wingdings"/>
              </a:rPr>
              <a:t>Cloacal</a:t>
            </a:r>
            <a:r>
              <a:rPr lang="en-US" sz="1800" dirty="0" smtClean="0">
                <a:latin typeface="Arial" charset="0"/>
                <a:ea typeface="Arial" charset="0"/>
                <a:cs typeface="Arial" charset="0"/>
                <a:sym typeface="Wingdings"/>
              </a:rPr>
              <a:t> opening is a transverse slit</a:t>
            </a:r>
          </a:p>
          <a:p>
            <a:pPr marL="0" indent="0">
              <a:lnSpc>
                <a:spcPct val="150000"/>
              </a:lnSpc>
              <a:buNone/>
            </a:pPr>
            <a:r>
              <a:rPr lang="en-US" sz="1800" dirty="0" smtClean="0">
                <a:latin typeface="Arial" charset="0"/>
                <a:ea typeface="Arial" charset="0"/>
                <a:cs typeface="Arial" charset="0"/>
                <a:sym typeface="Wingdings"/>
              </a:rPr>
              <a:t>Male  Double </a:t>
            </a:r>
            <a:r>
              <a:rPr lang="en-US" sz="1800" dirty="0" err="1" smtClean="0">
                <a:latin typeface="Arial" charset="0"/>
                <a:ea typeface="Arial" charset="0"/>
                <a:cs typeface="Arial" charset="0"/>
                <a:sym typeface="Wingdings"/>
              </a:rPr>
              <a:t>copulatory</a:t>
            </a:r>
            <a:r>
              <a:rPr lang="en-US" sz="1800" dirty="0" smtClean="0">
                <a:latin typeface="Arial" charset="0"/>
                <a:ea typeface="Arial" charset="0"/>
                <a:cs typeface="Arial" charset="0"/>
                <a:sym typeface="Wingdings"/>
              </a:rPr>
              <a:t> organ </a:t>
            </a:r>
          </a:p>
          <a:p>
            <a:pPr marL="0" indent="0">
              <a:lnSpc>
                <a:spcPct val="150000"/>
              </a:lnSpc>
              <a:buNone/>
            </a:pPr>
            <a:r>
              <a:rPr lang="en-US" sz="1800" dirty="0" smtClean="0">
                <a:latin typeface="Arial" charset="0"/>
                <a:ea typeface="Arial" charset="0"/>
                <a:cs typeface="Arial" charset="0"/>
                <a:sym typeface="Wingdings"/>
              </a:rPr>
              <a:t>Represented by Lizards &amp; Snakes</a:t>
            </a:r>
            <a:endParaRPr lang="en-US" sz="1800" dirty="0" smtClean="0">
              <a:latin typeface="Arial" charset="0"/>
              <a:ea typeface="Arial" charset="0"/>
              <a:cs typeface="Arial" charset="0"/>
            </a:endParaRPr>
          </a:p>
          <a:p>
            <a:pPr marL="0" indent="0">
              <a:buNone/>
            </a:pPr>
            <a:r>
              <a:rPr lang="en-US" sz="1800" dirty="0" smtClean="0"/>
              <a:t>    </a:t>
            </a:r>
            <a:endParaRPr lang="en-US" sz="1800" dirty="0" smtClean="0">
              <a:latin typeface="Arial" charset="0"/>
              <a:ea typeface="Arial" charset="0"/>
              <a:cs typeface="Arial" charset="0"/>
            </a:endParaRPr>
          </a:p>
          <a:p>
            <a:pPr marL="0" indent="0">
              <a:lnSpc>
                <a:spcPct val="150000"/>
              </a:lnSpc>
              <a:buNone/>
            </a:pPr>
            <a:endParaRPr lang="en-US" sz="1800" dirty="0" smtClean="0">
              <a:latin typeface="Arial" charset="0"/>
              <a:ea typeface="Arial" charset="0"/>
              <a:cs typeface="Arial" charset="0"/>
            </a:endParaRPr>
          </a:p>
          <a:p>
            <a:pPr marL="0" indent="0">
              <a:lnSpc>
                <a:spcPct val="150000"/>
              </a:lnSpc>
              <a:buNone/>
            </a:pPr>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xmlns="" val="1496587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itchFamily="34" charset="0"/>
                <a:cs typeface="Arial" pitchFamily="34" charset="0"/>
              </a:rPr>
              <a:t>Subclass III </a:t>
            </a:r>
            <a:r>
              <a:rPr lang="en-US" sz="3200" dirty="0" err="1" smtClean="0">
                <a:latin typeface="Arial" pitchFamily="34" charset="0"/>
                <a:cs typeface="Arial" pitchFamily="34" charset="0"/>
              </a:rPr>
              <a:t>Diapsida</a:t>
            </a:r>
            <a:endParaRPr lang="en-IN" sz="3200" dirty="0">
              <a:latin typeface="Arial" pitchFamily="34" charset="0"/>
              <a:cs typeface="Arial" pitchFamily="34" charset="0"/>
            </a:endParaRPr>
          </a:p>
        </p:txBody>
      </p:sp>
      <p:sp>
        <p:nvSpPr>
          <p:cNvPr id="43" name="Content Placeholder 3"/>
          <p:cNvSpPr txBox="1">
            <a:spLocks noGrp="1"/>
          </p:cNvSpPr>
          <p:nvPr>
            <p:ph idx="1"/>
          </p:nvPr>
        </p:nvSpPr>
        <p:spPr>
          <a:xfrm>
            <a:off x="342900" y="1066800"/>
            <a:ext cx="8458200" cy="2751522"/>
          </a:xfrm>
          <a:prstGeom prst="rect">
            <a:avLst/>
          </a:prstGeom>
          <a:noFill/>
        </p:spPr>
        <p:txBody>
          <a:bodyPr wrap="square" rtlCol="0">
            <a:spAutoFit/>
          </a:bodyPr>
          <a:lstStyle/>
          <a:p>
            <a:r>
              <a:rPr lang="en-US" sz="1800" dirty="0" err="1" smtClean="0">
                <a:latin typeface="Arial" charset="0"/>
                <a:ea typeface="Arial" charset="0"/>
                <a:cs typeface="Arial" charset="0"/>
              </a:rPr>
              <a:t>Lacertilia</a:t>
            </a:r>
            <a:r>
              <a:rPr lang="en-US" sz="1800" dirty="0" smtClean="0">
                <a:latin typeface="Arial" charset="0"/>
                <a:ea typeface="Arial" charset="0"/>
                <a:cs typeface="Arial" charset="0"/>
              </a:rPr>
              <a:t> – Lizards </a:t>
            </a:r>
            <a:r>
              <a:rPr lang="en-US" sz="1800" dirty="0" smtClean="0">
                <a:latin typeface="Arial" charset="0"/>
                <a:ea typeface="Arial" charset="0"/>
                <a:cs typeface="Arial" charset="0"/>
                <a:sym typeface="Wingdings"/>
              </a:rPr>
              <a:t> </a:t>
            </a:r>
            <a:r>
              <a:rPr lang="en-US" sz="1800" dirty="0" smtClean="0">
                <a:latin typeface="Arial" charset="0"/>
                <a:ea typeface="Arial" charset="0"/>
                <a:cs typeface="Arial" charset="0"/>
              </a:rPr>
              <a:t>There </a:t>
            </a:r>
            <a:r>
              <a:rPr lang="en-US" sz="1800" dirty="0">
                <a:latin typeface="Arial" charset="0"/>
                <a:ea typeface="Arial" charset="0"/>
                <a:cs typeface="Arial" charset="0"/>
              </a:rPr>
              <a:t>are more than 4,500 species of lizards alive today, making them the most diverse group of all </a:t>
            </a:r>
            <a:r>
              <a:rPr lang="en-US" sz="1800" dirty="0" err="1">
                <a:latin typeface="Arial" charset="0"/>
                <a:ea typeface="Arial" charset="0"/>
                <a:cs typeface="Arial" charset="0"/>
              </a:rPr>
              <a:t>squamates</a:t>
            </a:r>
            <a:r>
              <a:rPr lang="en-US" sz="1800" dirty="0">
                <a:latin typeface="Arial" charset="0"/>
                <a:ea typeface="Arial" charset="0"/>
                <a:cs typeface="Arial" charset="0"/>
              </a:rPr>
              <a:t>. </a:t>
            </a:r>
            <a:endParaRPr lang="en-US" sz="1800" dirty="0" smtClean="0">
              <a:latin typeface="Arial" charset="0"/>
              <a:ea typeface="Arial" charset="0"/>
              <a:cs typeface="Arial" charset="0"/>
            </a:endParaRPr>
          </a:p>
          <a:p>
            <a:r>
              <a:rPr lang="en-US" sz="1800" dirty="0" smtClean="0">
                <a:latin typeface="Arial" charset="0"/>
                <a:ea typeface="Arial" charset="0"/>
                <a:cs typeface="Arial" charset="0"/>
              </a:rPr>
              <a:t>Members </a:t>
            </a:r>
            <a:r>
              <a:rPr lang="en-US" sz="1800" dirty="0">
                <a:latin typeface="Arial" charset="0"/>
                <a:ea typeface="Arial" charset="0"/>
                <a:cs typeface="Arial" charset="0"/>
              </a:rPr>
              <a:t>of this group include </a:t>
            </a:r>
            <a:r>
              <a:rPr lang="en-US" sz="1800" dirty="0" smtClean="0">
                <a:latin typeface="Arial" charset="0"/>
                <a:ea typeface="Arial" charset="0"/>
                <a:cs typeface="Arial" charset="0"/>
              </a:rPr>
              <a:t>chameleons</a:t>
            </a:r>
            <a:r>
              <a:rPr lang="en-US" sz="1800" dirty="0">
                <a:latin typeface="Arial" charset="0"/>
                <a:ea typeface="Arial" charset="0"/>
                <a:cs typeface="Arial" charset="0"/>
              </a:rPr>
              <a:t>, geckos, night lizards, blind lizards, </a:t>
            </a:r>
            <a:r>
              <a:rPr lang="en-US" sz="1800" dirty="0" smtClean="0">
                <a:latin typeface="Arial" charset="0"/>
                <a:ea typeface="Arial" charset="0"/>
                <a:cs typeface="Arial" charset="0"/>
              </a:rPr>
              <a:t>skinks</a:t>
            </a:r>
            <a:endParaRPr lang="en-US" sz="1800" dirty="0">
              <a:latin typeface="Arial" charset="0"/>
              <a:ea typeface="Arial" charset="0"/>
              <a:cs typeface="Arial" charset="0"/>
            </a:endParaRPr>
          </a:p>
          <a:p>
            <a:r>
              <a:rPr lang="en-US" sz="1800" dirty="0" err="1" smtClean="0">
                <a:latin typeface="Arial" charset="0"/>
                <a:ea typeface="Arial" charset="0"/>
                <a:cs typeface="Arial" charset="0"/>
              </a:rPr>
              <a:t>Ophidia</a:t>
            </a:r>
            <a:r>
              <a:rPr lang="en-US" sz="1800" dirty="0" smtClean="0">
                <a:latin typeface="Arial" charset="0"/>
                <a:ea typeface="Arial" charset="0"/>
                <a:cs typeface="Arial" charset="0"/>
              </a:rPr>
              <a:t>- Snakes </a:t>
            </a:r>
            <a:r>
              <a:rPr lang="en-US" sz="1800" dirty="0" smtClean="0">
                <a:latin typeface="Arial" charset="0"/>
                <a:ea typeface="Arial" charset="0"/>
                <a:cs typeface="Arial" charset="0"/>
                <a:sym typeface="Wingdings"/>
              </a:rPr>
              <a:t> </a:t>
            </a:r>
            <a:r>
              <a:rPr lang="en-US" sz="1800" dirty="0" smtClean="0">
                <a:latin typeface="Arial" charset="0"/>
                <a:ea typeface="Arial" charset="0"/>
                <a:cs typeface="Arial" charset="0"/>
              </a:rPr>
              <a:t>There </a:t>
            </a:r>
            <a:r>
              <a:rPr lang="en-US" sz="1800" dirty="0">
                <a:latin typeface="Arial" charset="0"/>
                <a:ea typeface="Arial" charset="0"/>
                <a:cs typeface="Arial" charset="0"/>
              </a:rPr>
              <a:t>are about 2,900 species of snakes alive today. Members of this group </a:t>
            </a:r>
            <a:r>
              <a:rPr lang="en-US" sz="1800">
                <a:latin typeface="Arial" charset="0"/>
                <a:ea typeface="Arial" charset="0"/>
                <a:cs typeface="Arial" charset="0"/>
              </a:rPr>
              <a:t>include </a:t>
            </a:r>
            <a:r>
              <a:rPr lang="en-US" sz="1800" smtClean="0">
                <a:latin typeface="Arial" charset="0"/>
                <a:ea typeface="Arial" charset="0"/>
                <a:cs typeface="Arial" charset="0"/>
              </a:rPr>
              <a:t>pythons</a:t>
            </a:r>
            <a:r>
              <a:rPr lang="en-US" sz="1800" dirty="0">
                <a:latin typeface="Arial" charset="0"/>
                <a:ea typeface="Arial" charset="0"/>
                <a:cs typeface="Arial" charset="0"/>
              </a:rPr>
              <a:t>, vipers, blind snakes, mole vipers and sunbeam snakes</a:t>
            </a:r>
            <a:r>
              <a:rPr lang="en-US" sz="1800">
                <a:latin typeface="Arial" charset="0"/>
                <a:ea typeface="Arial" charset="0"/>
                <a:cs typeface="Arial" charset="0"/>
              </a:rPr>
              <a:t>. </a:t>
            </a:r>
            <a:endParaRPr lang="en-US" sz="1800" smtClean="0">
              <a:latin typeface="Arial" charset="0"/>
              <a:ea typeface="Arial" charset="0"/>
              <a:cs typeface="Arial" charset="0"/>
            </a:endParaRPr>
          </a:p>
          <a:p>
            <a:r>
              <a:rPr lang="en-US" sz="1800" smtClean="0">
                <a:latin typeface="Arial" charset="0"/>
                <a:ea typeface="Arial" charset="0"/>
                <a:cs typeface="Arial" charset="0"/>
              </a:rPr>
              <a:t>Snakes </a:t>
            </a:r>
            <a:r>
              <a:rPr lang="en-US" sz="1800" dirty="0">
                <a:latin typeface="Arial" charset="0"/>
                <a:ea typeface="Arial" charset="0"/>
                <a:cs typeface="Arial" charset="0"/>
              </a:rPr>
              <a:t>have no limbs but their legless nature doesn't stop them from being among the world's most formidable reptilian predators.		</a:t>
            </a:r>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xmlns="" val="247635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800" dirty="0" smtClean="0">
                <a:latin typeface="Rosewood Std Regular" pitchFamily="50" charset="0"/>
              </a:rPr>
              <a:t>                   </a:t>
            </a:r>
          </a:p>
          <a:p>
            <a:pPr marL="0" indent="0">
              <a:buNone/>
            </a:pPr>
            <a:r>
              <a:rPr lang="en-US" sz="4800" dirty="0">
                <a:solidFill>
                  <a:srgbClr val="7030A0"/>
                </a:solidFill>
                <a:latin typeface="Rosewood Std Regular" pitchFamily="50" charset="0"/>
              </a:rPr>
              <a:t> </a:t>
            </a:r>
            <a:r>
              <a:rPr lang="en-US" sz="4800" dirty="0" smtClean="0">
                <a:solidFill>
                  <a:srgbClr val="7030A0"/>
                </a:solidFill>
                <a:latin typeface="Rosewood Std Regular" pitchFamily="50" charset="0"/>
              </a:rPr>
              <a:t>                                    Thank You</a:t>
            </a:r>
            <a:endParaRPr lang="en-IN" sz="4800" dirty="0">
              <a:solidFill>
                <a:srgbClr val="7030A0"/>
              </a:solidFill>
              <a:latin typeface="Rosewood Std Regular" pitchFamily="50" charset="0"/>
            </a:endParaRPr>
          </a:p>
        </p:txBody>
      </p:sp>
      <p:sp>
        <p:nvSpPr>
          <p:cNvPr id="2" name="Title 1"/>
          <p:cNvSpPr>
            <a:spLocks noGrp="1"/>
          </p:cNvSpPr>
          <p:nvPr>
            <p:ph type="title"/>
          </p:nvPr>
        </p:nvSpPr>
        <p:spPr/>
        <p:txBody>
          <a:bodyPr/>
          <a:lstStyle/>
          <a:p>
            <a:endParaRPr lang="en-IN" dirty="0"/>
          </a:p>
        </p:txBody>
      </p:sp>
    </p:spTree>
    <p:extLst>
      <p:ext uri="{BB962C8B-B14F-4D97-AF65-F5344CB8AC3E}">
        <p14:creationId xmlns:p14="http://schemas.microsoft.com/office/powerpoint/2010/main" xmlns="" val="290290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1219200"/>
            <a:ext cx="8458200" cy="3665619"/>
          </a:xfrm>
          <a:prstGeom prst="rect">
            <a:avLst/>
          </a:prstGeom>
          <a:noFill/>
        </p:spPr>
        <p:txBody>
          <a:bodyPr wrap="square" rtlCol="0">
            <a:spAutoFit/>
          </a:bodyPr>
          <a:lstStyle/>
          <a:p>
            <a:pPr marL="0" indent="0">
              <a:lnSpc>
                <a:spcPct val="150000"/>
              </a:lnSpc>
              <a:buNone/>
            </a:pPr>
            <a:r>
              <a:rPr lang="en-US" sz="1800" dirty="0" smtClean="0">
                <a:latin typeface="Arial" charset="0"/>
                <a:ea typeface="Arial" charset="0"/>
                <a:cs typeface="Arial" charset="0"/>
              </a:rPr>
              <a:t>• </a:t>
            </a:r>
            <a:r>
              <a:rPr lang="en-US" sz="1800" dirty="0" err="1">
                <a:latin typeface="Arial" charset="0"/>
                <a:ea typeface="Arial" charset="0"/>
                <a:cs typeface="Arial" charset="0"/>
              </a:rPr>
              <a:t>Metanephric</a:t>
            </a:r>
            <a:r>
              <a:rPr lang="en-US" sz="1800" dirty="0">
                <a:latin typeface="Arial" charset="0"/>
                <a:ea typeface="Arial" charset="0"/>
                <a:cs typeface="Arial" charset="0"/>
              </a:rPr>
              <a:t> </a:t>
            </a:r>
            <a:r>
              <a:rPr lang="en-US" sz="1800" dirty="0" smtClean="0">
                <a:latin typeface="Arial" charset="0"/>
                <a:ea typeface="Arial" charset="0"/>
                <a:cs typeface="Arial" charset="0"/>
              </a:rPr>
              <a:t>kidney</a:t>
            </a:r>
          </a:p>
          <a:p>
            <a:pPr marL="0" indent="0">
              <a:lnSpc>
                <a:spcPct val="150000"/>
              </a:lnSpc>
              <a:buNone/>
            </a:pPr>
            <a:r>
              <a:rPr lang="en-US" sz="1800" dirty="0" smtClean="0">
                <a:latin typeface="Arial" charset="0"/>
                <a:ea typeface="Arial" charset="0"/>
                <a:cs typeface="Arial" charset="0"/>
              </a:rPr>
              <a:t>• </a:t>
            </a:r>
            <a:r>
              <a:rPr lang="en-US" sz="1800" dirty="0">
                <a:latin typeface="Arial" charset="0"/>
                <a:ea typeface="Arial" charset="0"/>
                <a:cs typeface="Arial" charset="0"/>
              </a:rPr>
              <a:t>Cranial nerves 12 pairs (except snakes which have 10 pairs</a:t>
            </a:r>
            <a:r>
              <a:rPr lang="en-US" sz="1800" dirty="0" smtClean="0">
                <a:latin typeface="Arial" charset="0"/>
                <a:ea typeface="Arial" charset="0"/>
                <a:cs typeface="Arial" charset="0"/>
              </a:rPr>
              <a:t>)</a:t>
            </a:r>
          </a:p>
          <a:p>
            <a:pPr marL="0" indent="0">
              <a:lnSpc>
                <a:spcPct val="150000"/>
              </a:lnSpc>
              <a:buNone/>
            </a:pPr>
            <a:r>
              <a:rPr lang="en-US" sz="1800" dirty="0" smtClean="0">
                <a:latin typeface="Arial" charset="0"/>
                <a:ea typeface="Arial" charset="0"/>
                <a:cs typeface="Arial" charset="0"/>
              </a:rPr>
              <a:t>• </a:t>
            </a:r>
            <a:r>
              <a:rPr lang="en-US" sz="1800" dirty="0">
                <a:latin typeface="Arial" charset="0"/>
                <a:ea typeface="Arial" charset="0"/>
                <a:cs typeface="Arial" charset="0"/>
              </a:rPr>
              <a:t>Sexual dimorphism </a:t>
            </a:r>
            <a:r>
              <a:rPr lang="en-US" sz="1800" dirty="0" smtClean="0">
                <a:latin typeface="Arial" charset="0"/>
                <a:ea typeface="Arial" charset="0"/>
                <a:cs typeface="Arial" charset="0"/>
              </a:rPr>
              <a:t>present</a:t>
            </a:r>
          </a:p>
          <a:p>
            <a:pPr marL="0" indent="0">
              <a:lnSpc>
                <a:spcPct val="150000"/>
              </a:lnSpc>
              <a:buNone/>
            </a:pPr>
            <a:r>
              <a:rPr lang="en-US" sz="1800" dirty="0" smtClean="0">
                <a:latin typeface="Arial" charset="0"/>
                <a:ea typeface="Arial" charset="0"/>
                <a:cs typeface="Arial" charset="0"/>
              </a:rPr>
              <a:t>• Fertilization internal</a:t>
            </a:r>
          </a:p>
          <a:p>
            <a:pPr marL="0" indent="0">
              <a:lnSpc>
                <a:spcPct val="150000"/>
              </a:lnSpc>
              <a:buNone/>
            </a:pPr>
            <a:r>
              <a:rPr lang="en-US" sz="1800" dirty="0" smtClean="0">
                <a:latin typeface="Arial" charset="0"/>
                <a:ea typeface="Arial" charset="0"/>
                <a:cs typeface="Arial" charset="0"/>
              </a:rPr>
              <a:t>• </a:t>
            </a:r>
            <a:r>
              <a:rPr lang="en-US" sz="1800" dirty="0">
                <a:latin typeface="Arial" charset="0"/>
                <a:ea typeface="Arial" charset="0"/>
                <a:cs typeface="Arial" charset="0"/>
              </a:rPr>
              <a:t>Eggs are </a:t>
            </a:r>
            <a:r>
              <a:rPr lang="en-US" sz="1800" dirty="0" err="1" smtClean="0">
                <a:latin typeface="Arial" charset="0"/>
                <a:ea typeface="Arial" charset="0"/>
                <a:cs typeface="Arial" charset="0"/>
              </a:rPr>
              <a:t>cleidoic</a:t>
            </a:r>
            <a:r>
              <a:rPr lang="en-US" sz="1800" dirty="0" smtClean="0">
                <a:latin typeface="Arial" charset="0"/>
                <a:ea typeface="Arial" charset="0"/>
                <a:cs typeface="Arial" charset="0"/>
              </a:rPr>
              <a:t> (</a:t>
            </a:r>
            <a:r>
              <a:rPr lang="en-US" sz="1800" dirty="0">
                <a:latin typeface="Arial" charset="0"/>
                <a:ea typeface="Arial" charset="0"/>
                <a:cs typeface="Arial" charset="0"/>
              </a:rPr>
              <a:t>large yolky eggs with calcareous shell</a:t>
            </a:r>
            <a:r>
              <a:rPr lang="en-US" sz="1800" dirty="0" smtClean="0">
                <a:latin typeface="Arial" charset="0"/>
                <a:ea typeface="Arial" charset="0"/>
                <a:cs typeface="Arial" charset="0"/>
              </a:rPr>
              <a:t>)</a:t>
            </a:r>
          </a:p>
          <a:p>
            <a:pPr marL="0" indent="0">
              <a:lnSpc>
                <a:spcPct val="150000"/>
              </a:lnSpc>
              <a:buNone/>
            </a:pPr>
            <a:r>
              <a:rPr lang="en-US" sz="1800" dirty="0" smtClean="0">
                <a:latin typeface="Arial" charset="0"/>
                <a:ea typeface="Arial" charset="0"/>
                <a:cs typeface="Arial" charset="0"/>
              </a:rPr>
              <a:t>• </a:t>
            </a:r>
            <a:r>
              <a:rPr lang="en-US" sz="1800" dirty="0">
                <a:latin typeface="Arial" charset="0"/>
                <a:ea typeface="Arial" charset="0"/>
                <a:cs typeface="Arial" charset="0"/>
              </a:rPr>
              <a:t>No larval </a:t>
            </a:r>
            <a:r>
              <a:rPr lang="en-US" sz="1800" dirty="0" smtClean="0">
                <a:latin typeface="Arial" charset="0"/>
                <a:ea typeface="Arial" charset="0"/>
                <a:cs typeface="Arial" charset="0"/>
              </a:rPr>
              <a:t>stage</a:t>
            </a:r>
          </a:p>
          <a:p>
            <a:pPr marL="0" indent="0">
              <a:lnSpc>
                <a:spcPct val="150000"/>
              </a:lnSpc>
              <a:buNone/>
            </a:pPr>
            <a:r>
              <a:rPr lang="en-US" sz="1800" dirty="0" smtClean="0">
                <a:latin typeface="Arial" charset="0"/>
                <a:ea typeface="Arial" charset="0"/>
                <a:cs typeface="Arial" charset="0"/>
              </a:rPr>
              <a:t>• Amniotes (</a:t>
            </a:r>
            <a:r>
              <a:rPr lang="en-US" sz="1800" dirty="0">
                <a:latin typeface="Arial" charset="0"/>
                <a:ea typeface="Arial" charset="0"/>
                <a:cs typeface="Arial" charset="0"/>
              </a:rPr>
              <a:t>all 4extra-embryonic membranes present)</a:t>
            </a:r>
          </a:p>
          <a:p>
            <a:pPr marL="0" indent="0">
              <a:buNone/>
            </a:pPr>
            <a:r>
              <a:rPr lang="en-US" sz="1800" dirty="0">
                <a:latin typeface="Arial" charset="0"/>
                <a:ea typeface="Arial" charset="0"/>
                <a:cs typeface="Arial" charset="0"/>
              </a:rPr>
              <a:t>	</a:t>
            </a:r>
          </a:p>
        </p:txBody>
      </p:sp>
      <p:sp>
        <p:nvSpPr>
          <p:cNvPr id="5" name="Rectangle 4"/>
          <p:cNvSpPr/>
          <p:nvPr/>
        </p:nvSpPr>
        <p:spPr>
          <a:xfrm>
            <a:off x="0" y="0"/>
            <a:ext cx="9144000" cy="609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itchFamily="34" charset="0"/>
                <a:cs typeface="Arial" pitchFamily="34" charset="0"/>
              </a:rPr>
              <a:t>Salient Features</a:t>
            </a:r>
            <a:endParaRPr lang="en-IN" sz="3200" dirty="0">
              <a:latin typeface="Arial" pitchFamily="34" charset="0"/>
              <a:cs typeface="Arial" pitchFamily="34" charset="0"/>
            </a:endParaRPr>
          </a:p>
        </p:txBody>
      </p:sp>
    </p:spTree>
    <p:extLst>
      <p:ext uri="{BB962C8B-B14F-4D97-AF65-F5344CB8AC3E}">
        <p14:creationId xmlns:p14="http://schemas.microsoft.com/office/powerpoint/2010/main" xmlns="" val="47476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itchFamily="34" charset="0"/>
                <a:cs typeface="Arial" pitchFamily="34" charset="0"/>
              </a:rPr>
              <a:t>Classification</a:t>
            </a:r>
            <a:endParaRPr lang="en-IN" sz="3200" dirty="0">
              <a:latin typeface="Arial" pitchFamily="34" charset="0"/>
              <a:cs typeface="Arial" pitchFamily="34" charset="0"/>
            </a:endParaRPr>
          </a:p>
        </p:txBody>
      </p:sp>
      <p:grpSp>
        <p:nvGrpSpPr>
          <p:cNvPr id="89" name="Group 88"/>
          <p:cNvGrpSpPr/>
          <p:nvPr/>
        </p:nvGrpSpPr>
        <p:grpSpPr>
          <a:xfrm>
            <a:off x="1106417" y="982069"/>
            <a:ext cx="6742183" cy="4428131"/>
            <a:chOff x="423250" y="960965"/>
            <a:chExt cx="6742183" cy="4428131"/>
          </a:xfrm>
        </p:grpSpPr>
        <p:grpSp>
          <p:nvGrpSpPr>
            <p:cNvPr id="7" name="Group 6"/>
            <p:cNvGrpSpPr/>
            <p:nvPr/>
          </p:nvGrpSpPr>
          <p:grpSpPr>
            <a:xfrm>
              <a:off x="766752" y="960965"/>
              <a:ext cx="5646390" cy="1626604"/>
              <a:chOff x="842952" y="838200"/>
              <a:chExt cx="5646390" cy="1626604"/>
            </a:xfrm>
          </p:grpSpPr>
          <p:sp>
            <p:nvSpPr>
              <p:cNvPr id="30" name="TextBox 29"/>
              <p:cNvSpPr txBox="1"/>
              <p:nvPr/>
            </p:nvSpPr>
            <p:spPr>
              <a:xfrm>
                <a:off x="3505200" y="838200"/>
                <a:ext cx="1018228" cy="584775"/>
              </a:xfrm>
              <a:prstGeom prst="rect">
                <a:avLst/>
              </a:prstGeom>
              <a:noFill/>
            </p:spPr>
            <p:txBody>
              <a:bodyPr wrap="none" rtlCol="0">
                <a:spAutoFit/>
              </a:bodyPr>
              <a:lstStyle/>
              <a:p>
                <a:pPr algn="ctr"/>
                <a:r>
                  <a:rPr lang="en-US" sz="1400" dirty="0" smtClean="0">
                    <a:latin typeface="Arial" pitchFamily="34" charset="0"/>
                    <a:cs typeface="Arial" pitchFamily="34" charset="0"/>
                  </a:rPr>
                  <a:t>Class </a:t>
                </a:r>
              </a:p>
              <a:p>
                <a:pPr algn="ctr"/>
                <a:r>
                  <a:rPr lang="en-US" b="1" dirty="0" err="1" smtClean="0">
                    <a:latin typeface="Arial" pitchFamily="34" charset="0"/>
                    <a:cs typeface="Arial" pitchFamily="34" charset="0"/>
                  </a:rPr>
                  <a:t>Reptilia</a:t>
                </a:r>
                <a:endParaRPr lang="en-IN" b="1" dirty="0">
                  <a:latin typeface="Arial" pitchFamily="34" charset="0"/>
                  <a:cs typeface="Arial" pitchFamily="34" charset="0"/>
                </a:endParaRPr>
              </a:p>
            </p:txBody>
          </p:sp>
          <p:grpSp>
            <p:nvGrpSpPr>
              <p:cNvPr id="31" name="Group 30"/>
              <p:cNvGrpSpPr/>
              <p:nvPr/>
            </p:nvGrpSpPr>
            <p:grpSpPr>
              <a:xfrm>
                <a:off x="1371600" y="1295400"/>
                <a:ext cx="4649788" cy="618131"/>
                <a:chOff x="1371600" y="1295400"/>
                <a:chExt cx="4649788" cy="618131"/>
              </a:xfrm>
            </p:grpSpPr>
            <p:cxnSp>
              <p:nvCxnSpPr>
                <p:cNvPr id="35" name="Straight Connector 34"/>
                <p:cNvCxnSpPr/>
                <p:nvPr/>
              </p:nvCxnSpPr>
              <p:spPr>
                <a:xfrm>
                  <a:off x="1371600" y="1600200"/>
                  <a:ext cx="4648200" cy="1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2199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8869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868194" y="1760337"/>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3886994" y="1447006"/>
                  <a:ext cx="304800"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842952" y="1905000"/>
                <a:ext cx="989374" cy="523220"/>
              </a:xfrm>
              <a:prstGeom prst="rect">
                <a:avLst/>
              </a:prstGeom>
              <a:noFill/>
            </p:spPr>
            <p:txBody>
              <a:bodyPr wrap="none" rtlCol="0">
                <a:spAutoFit/>
              </a:bodyPr>
              <a:lstStyle/>
              <a:p>
                <a:pPr algn="ctr"/>
                <a:r>
                  <a:rPr lang="en-US" sz="1400" dirty="0">
                    <a:latin typeface="Arial" pitchFamily="34" charset="0"/>
                    <a:cs typeface="Arial" pitchFamily="34" charset="0"/>
                  </a:rPr>
                  <a:t>Subclass</a:t>
                </a:r>
              </a:p>
              <a:p>
                <a:pPr algn="ctr"/>
                <a:r>
                  <a:rPr lang="en-US" sz="1400" b="1" dirty="0" err="1" smtClean="0">
                    <a:latin typeface="Arial" pitchFamily="34" charset="0"/>
                    <a:cs typeface="Arial" pitchFamily="34" charset="0"/>
                  </a:rPr>
                  <a:t>Anapsida</a:t>
                </a:r>
                <a:endParaRPr lang="en-IN" sz="1400" b="1" dirty="0">
                  <a:latin typeface="Arial" pitchFamily="34" charset="0"/>
                  <a:cs typeface="Arial" pitchFamily="34" charset="0"/>
                </a:endParaRPr>
              </a:p>
            </p:txBody>
          </p:sp>
          <p:sp>
            <p:nvSpPr>
              <p:cNvPr id="33" name="TextBox 32"/>
              <p:cNvSpPr txBox="1"/>
              <p:nvPr/>
            </p:nvSpPr>
            <p:spPr>
              <a:xfrm>
                <a:off x="3660576" y="1905000"/>
                <a:ext cx="930063" cy="523220"/>
              </a:xfrm>
              <a:prstGeom prst="rect">
                <a:avLst/>
              </a:prstGeom>
              <a:noFill/>
            </p:spPr>
            <p:txBody>
              <a:bodyPr wrap="none" rtlCol="0">
                <a:spAutoFit/>
              </a:bodyPr>
              <a:lstStyle/>
              <a:p>
                <a:pPr algn="ctr"/>
                <a:r>
                  <a:rPr lang="en-US" sz="1400" dirty="0">
                    <a:latin typeface="Arial" pitchFamily="34" charset="0"/>
                    <a:cs typeface="Arial" pitchFamily="34" charset="0"/>
                  </a:rPr>
                  <a:t>Subclass</a:t>
                </a:r>
              </a:p>
              <a:p>
                <a:pPr algn="ctr"/>
                <a:r>
                  <a:rPr lang="en-US" sz="1400" b="1" dirty="0" err="1" smtClean="0">
                    <a:latin typeface="Arial" pitchFamily="34" charset="0"/>
                    <a:cs typeface="Arial" pitchFamily="34" charset="0"/>
                  </a:rPr>
                  <a:t>Diapsida</a:t>
                </a:r>
                <a:endParaRPr lang="en-IN" sz="1400" b="1" dirty="0">
                  <a:latin typeface="Arial" pitchFamily="34" charset="0"/>
                  <a:cs typeface="Arial" pitchFamily="34" charset="0"/>
                </a:endParaRPr>
              </a:p>
            </p:txBody>
          </p:sp>
          <p:sp>
            <p:nvSpPr>
              <p:cNvPr id="34" name="TextBox 33"/>
              <p:cNvSpPr txBox="1"/>
              <p:nvPr/>
            </p:nvSpPr>
            <p:spPr>
              <a:xfrm>
                <a:off x="5410200" y="1941584"/>
                <a:ext cx="1079142" cy="523220"/>
              </a:xfrm>
              <a:prstGeom prst="rect">
                <a:avLst/>
              </a:prstGeom>
              <a:noFill/>
            </p:spPr>
            <p:txBody>
              <a:bodyPr wrap="none" rtlCol="0">
                <a:spAutoFit/>
              </a:bodyPr>
              <a:lstStyle/>
              <a:p>
                <a:pPr algn="ctr"/>
                <a:r>
                  <a:rPr lang="en-US" sz="1400" dirty="0">
                    <a:latin typeface="Arial" pitchFamily="34" charset="0"/>
                    <a:cs typeface="Arial" pitchFamily="34" charset="0"/>
                  </a:rPr>
                  <a:t>Subclass</a:t>
                </a:r>
              </a:p>
              <a:p>
                <a:pPr algn="ctr"/>
                <a:r>
                  <a:rPr lang="en-US" sz="1400" b="1" dirty="0" err="1" smtClean="0">
                    <a:latin typeface="Arial" pitchFamily="34" charset="0"/>
                    <a:cs typeface="Arial" pitchFamily="34" charset="0"/>
                  </a:rPr>
                  <a:t>Synapsida</a:t>
                </a:r>
                <a:endParaRPr lang="en-IN" sz="1400" b="1" dirty="0">
                  <a:latin typeface="Arial" pitchFamily="34" charset="0"/>
                  <a:cs typeface="Arial" pitchFamily="34" charset="0"/>
                </a:endParaRPr>
              </a:p>
            </p:txBody>
          </p:sp>
        </p:grpSp>
        <p:cxnSp>
          <p:nvCxnSpPr>
            <p:cNvPr id="8" name="Straight Connector 7"/>
            <p:cNvCxnSpPr/>
            <p:nvPr/>
          </p:nvCxnSpPr>
          <p:spPr>
            <a:xfrm flipH="1">
              <a:off x="4034106" y="2408765"/>
              <a:ext cx="4493" cy="410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5212" y="2742573"/>
              <a:ext cx="4954588" cy="51143"/>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3250" y="2971800"/>
              <a:ext cx="970137" cy="738664"/>
            </a:xfrm>
            <a:prstGeom prst="rect">
              <a:avLst/>
            </a:prstGeom>
            <a:noFill/>
          </p:spPr>
          <p:txBody>
            <a:bodyPr wrap="none" rtlCol="0">
              <a:spAutoFit/>
            </a:bodyPr>
            <a:lstStyle/>
            <a:p>
              <a:pPr algn="ctr"/>
              <a:r>
                <a:rPr lang="en-US" sz="1400" dirty="0">
                  <a:latin typeface="Arial" pitchFamily="34" charset="0"/>
                  <a:cs typeface="Arial" pitchFamily="34" charset="0"/>
                </a:rPr>
                <a:t>Order</a:t>
              </a:r>
            </a:p>
            <a:p>
              <a:pPr algn="ctr"/>
              <a:r>
                <a:rPr lang="en-US" sz="1400" b="1" dirty="0" err="1" smtClean="0">
                  <a:latin typeface="Arial" pitchFamily="34" charset="0"/>
                  <a:cs typeface="Arial" pitchFamily="34" charset="0"/>
                </a:rPr>
                <a:t>Chelonia</a:t>
              </a:r>
              <a:endParaRPr lang="en-US" sz="1400" b="1" dirty="0" smtClean="0">
                <a:latin typeface="Arial" pitchFamily="34" charset="0"/>
                <a:cs typeface="Arial" pitchFamily="34" charset="0"/>
              </a:endParaRPr>
            </a:p>
            <a:p>
              <a:pPr algn="ctr"/>
              <a:r>
                <a:rPr lang="en-US" sz="1400" i="1" dirty="0" smtClean="0">
                  <a:latin typeface="Arial" pitchFamily="34" charset="0"/>
                  <a:cs typeface="Arial" pitchFamily="34" charset="0"/>
                </a:rPr>
                <a:t>(</a:t>
              </a:r>
              <a:r>
                <a:rPr lang="en-US" sz="1400" i="1" dirty="0" err="1" smtClean="0">
                  <a:latin typeface="Arial" pitchFamily="34" charset="0"/>
                  <a:cs typeface="Arial" pitchFamily="34" charset="0"/>
                </a:rPr>
                <a:t>Chelone</a:t>
              </a:r>
              <a:r>
                <a:rPr lang="en-US" sz="1400" i="1" dirty="0" smtClean="0">
                  <a:latin typeface="Arial" pitchFamily="34" charset="0"/>
                  <a:cs typeface="Arial" pitchFamily="34" charset="0"/>
                </a:rPr>
                <a:t>)</a:t>
              </a:r>
              <a:endParaRPr lang="en-IN" sz="1400" i="1" dirty="0">
                <a:latin typeface="Arial" pitchFamily="34" charset="0"/>
                <a:cs typeface="Arial" pitchFamily="34" charset="0"/>
              </a:endParaRPr>
            </a:p>
          </p:txBody>
        </p:sp>
        <p:sp>
          <p:nvSpPr>
            <p:cNvPr id="13" name="TextBox 12"/>
            <p:cNvSpPr txBox="1"/>
            <p:nvPr/>
          </p:nvSpPr>
          <p:spPr>
            <a:xfrm>
              <a:off x="5195135" y="3065933"/>
              <a:ext cx="1358064" cy="954107"/>
            </a:xfrm>
            <a:prstGeom prst="rect">
              <a:avLst/>
            </a:prstGeom>
            <a:noFill/>
          </p:spPr>
          <p:txBody>
            <a:bodyPr wrap="none" rtlCol="0">
              <a:spAutoFit/>
            </a:bodyPr>
            <a:lstStyle/>
            <a:p>
              <a:pPr algn="ctr"/>
              <a:r>
                <a:rPr lang="en-US" sz="1400" dirty="0">
                  <a:latin typeface="Arial" pitchFamily="34" charset="0"/>
                  <a:cs typeface="Arial" pitchFamily="34" charset="0"/>
                </a:rPr>
                <a:t>Order</a:t>
              </a:r>
            </a:p>
            <a:p>
              <a:pPr algn="ctr"/>
              <a:r>
                <a:rPr lang="en-US" sz="1400" b="1" dirty="0" err="1" smtClean="0">
                  <a:latin typeface="Arial" pitchFamily="34" charset="0"/>
                  <a:cs typeface="Arial" pitchFamily="34" charset="0"/>
                </a:rPr>
                <a:t>Therapsida</a:t>
              </a:r>
              <a:endParaRPr lang="en-US" sz="1400" b="1" dirty="0">
                <a:latin typeface="Arial" pitchFamily="34" charset="0"/>
                <a:cs typeface="Arial" pitchFamily="34" charset="0"/>
              </a:endParaRPr>
            </a:p>
            <a:p>
              <a:pPr algn="ctr"/>
              <a:r>
                <a:rPr lang="en-US" sz="1400" i="1" dirty="0" smtClean="0">
                  <a:latin typeface="Arial" pitchFamily="34" charset="0"/>
                  <a:cs typeface="Arial" pitchFamily="34" charset="0"/>
                </a:rPr>
                <a:t>(</a:t>
              </a:r>
              <a:r>
                <a:rPr lang="en-US" sz="1400" i="1" dirty="0" err="1" smtClean="0">
                  <a:latin typeface="Arial" pitchFamily="34" charset="0"/>
                  <a:cs typeface="Arial" pitchFamily="34" charset="0"/>
                </a:rPr>
                <a:t>Cynognathus</a:t>
              </a:r>
              <a:r>
                <a:rPr lang="en-US" sz="1400" i="1" dirty="0" smtClean="0">
                  <a:latin typeface="Arial" pitchFamily="34" charset="0"/>
                  <a:cs typeface="Arial" pitchFamily="34" charset="0"/>
                </a:rPr>
                <a:t>)</a:t>
              </a:r>
              <a:endParaRPr lang="en-US" sz="1400" b="1" dirty="0" smtClean="0">
                <a:latin typeface="Arial" pitchFamily="34" charset="0"/>
                <a:cs typeface="Arial" pitchFamily="34" charset="0"/>
              </a:endParaRPr>
            </a:p>
            <a:p>
              <a:pPr algn="ctr"/>
              <a:endParaRPr lang="en-IN" sz="1400" b="1" dirty="0">
                <a:latin typeface="Arial" pitchFamily="34" charset="0"/>
                <a:cs typeface="Arial" pitchFamily="34" charset="0"/>
              </a:endParaRPr>
            </a:p>
          </p:txBody>
        </p:sp>
        <p:cxnSp>
          <p:nvCxnSpPr>
            <p:cNvPr id="40" name="Straight Connector 39"/>
            <p:cNvCxnSpPr/>
            <p:nvPr/>
          </p:nvCxnSpPr>
          <p:spPr>
            <a:xfrm rot="5400000">
              <a:off x="2365381" y="1904206"/>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007330" y="2067580"/>
              <a:ext cx="1040670" cy="523220"/>
            </a:xfrm>
            <a:prstGeom prst="rect">
              <a:avLst/>
            </a:prstGeom>
            <a:noFill/>
          </p:spPr>
          <p:txBody>
            <a:bodyPr wrap="none" rtlCol="0">
              <a:spAutoFit/>
            </a:bodyPr>
            <a:lstStyle/>
            <a:p>
              <a:pPr algn="ctr"/>
              <a:r>
                <a:rPr lang="en-US" sz="1400" dirty="0">
                  <a:latin typeface="Arial" pitchFamily="34" charset="0"/>
                  <a:cs typeface="Arial" pitchFamily="34" charset="0"/>
                </a:rPr>
                <a:t>Subclass</a:t>
              </a:r>
            </a:p>
            <a:p>
              <a:pPr algn="ctr"/>
              <a:r>
                <a:rPr lang="en-US" sz="1400" b="1" dirty="0" err="1" smtClean="0">
                  <a:latin typeface="Arial" pitchFamily="34" charset="0"/>
                  <a:cs typeface="Arial" pitchFamily="34" charset="0"/>
                </a:rPr>
                <a:t>Parapsida</a:t>
              </a:r>
              <a:endParaRPr lang="en-IN" sz="1400" b="1" dirty="0">
                <a:latin typeface="Arial" pitchFamily="34" charset="0"/>
                <a:cs typeface="Arial" pitchFamily="34" charset="0"/>
              </a:endParaRPr>
            </a:p>
          </p:txBody>
        </p:sp>
        <p:cxnSp>
          <p:nvCxnSpPr>
            <p:cNvPr id="42" name="Straight Connector 41"/>
            <p:cNvCxnSpPr/>
            <p:nvPr/>
          </p:nvCxnSpPr>
          <p:spPr>
            <a:xfrm flipH="1">
              <a:off x="4034106" y="2787989"/>
              <a:ext cx="4494" cy="1555411"/>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773174" y="2977005"/>
              <a:ext cx="1417376" cy="738664"/>
            </a:xfrm>
            <a:prstGeom prst="rect">
              <a:avLst/>
            </a:prstGeom>
            <a:noFill/>
          </p:spPr>
          <p:txBody>
            <a:bodyPr wrap="none" rtlCol="0">
              <a:spAutoFit/>
            </a:bodyPr>
            <a:lstStyle/>
            <a:p>
              <a:pPr algn="ctr"/>
              <a:r>
                <a:rPr lang="en-US" sz="1400" dirty="0">
                  <a:latin typeface="Arial" pitchFamily="34" charset="0"/>
                  <a:cs typeface="Arial" pitchFamily="34" charset="0"/>
                </a:rPr>
                <a:t>Order</a:t>
              </a:r>
            </a:p>
            <a:p>
              <a:pPr algn="ctr"/>
              <a:r>
                <a:rPr lang="en-US" sz="1400" b="1" dirty="0" err="1">
                  <a:latin typeface="Arial" pitchFamily="34" charset="0"/>
                  <a:cs typeface="Arial" pitchFamily="34" charset="0"/>
                </a:rPr>
                <a:t>Ichthyosauria</a:t>
              </a:r>
              <a:endParaRPr lang="en-US" sz="1400" b="1" dirty="0">
                <a:latin typeface="Arial" pitchFamily="34" charset="0"/>
                <a:cs typeface="Arial" pitchFamily="34" charset="0"/>
              </a:endParaRPr>
            </a:p>
            <a:p>
              <a:pPr algn="ctr"/>
              <a:r>
                <a:rPr lang="en-US" sz="1400" i="1" dirty="0">
                  <a:latin typeface="Arial" pitchFamily="34" charset="0"/>
                  <a:cs typeface="Arial" pitchFamily="34" charset="0"/>
                </a:rPr>
                <a:t>(</a:t>
              </a:r>
              <a:r>
                <a:rPr lang="en-US" sz="1400" i="1" dirty="0" smtClean="0">
                  <a:latin typeface="Arial" pitchFamily="34" charset="0"/>
                  <a:cs typeface="Arial" pitchFamily="34" charset="0"/>
                </a:rPr>
                <a:t>Ichthyosaurus)</a:t>
              </a:r>
              <a:endParaRPr lang="en-IN" sz="1400" i="1" dirty="0">
                <a:latin typeface="Arial" pitchFamily="34" charset="0"/>
                <a:cs typeface="Arial" pitchFamily="34" charset="0"/>
              </a:endParaRPr>
            </a:p>
          </p:txBody>
        </p:sp>
        <p:cxnSp>
          <p:nvCxnSpPr>
            <p:cNvPr id="49" name="Straight Connector 48"/>
            <p:cNvCxnSpPr/>
            <p:nvPr/>
          </p:nvCxnSpPr>
          <p:spPr>
            <a:xfrm flipH="1">
              <a:off x="1065212" y="2491081"/>
              <a:ext cx="1588" cy="252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515008" y="2756530"/>
              <a:ext cx="0" cy="192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19800" y="2816424"/>
              <a:ext cx="0" cy="192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19800" y="2758481"/>
              <a:ext cx="0" cy="192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522335" y="4327072"/>
              <a:ext cx="5030864" cy="16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066800" y="2743200"/>
              <a:ext cx="0" cy="192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522335" y="4343400"/>
              <a:ext cx="0" cy="192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038600" y="4327071"/>
              <a:ext cx="0" cy="192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553199" y="4327072"/>
              <a:ext cx="0" cy="192215"/>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84889" y="4650432"/>
              <a:ext cx="1664238" cy="738664"/>
            </a:xfrm>
            <a:prstGeom prst="rect">
              <a:avLst/>
            </a:prstGeom>
            <a:noFill/>
          </p:spPr>
          <p:txBody>
            <a:bodyPr wrap="none" rtlCol="0">
              <a:spAutoFit/>
            </a:bodyPr>
            <a:lstStyle/>
            <a:p>
              <a:pPr algn="ctr"/>
              <a:r>
                <a:rPr lang="en-US" sz="1400" dirty="0">
                  <a:latin typeface="Arial" pitchFamily="34" charset="0"/>
                  <a:cs typeface="Arial" pitchFamily="34" charset="0"/>
                </a:rPr>
                <a:t>Order</a:t>
              </a:r>
            </a:p>
            <a:p>
              <a:pPr algn="ctr"/>
              <a:r>
                <a:rPr lang="en-US" sz="1400" b="1" dirty="0" err="1" smtClean="0">
                  <a:latin typeface="Arial" pitchFamily="34" charset="0"/>
                  <a:cs typeface="Arial" pitchFamily="34" charset="0"/>
                </a:rPr>
                <a:t>Rhynchocephalia</a:t>
              </a:r>
              <a:endParaRPr lang="en-US" sz="1400" b="1" dirty="0">
                <a:latin typeface="Arial" pitchFamily="34" charset="0"/>
                <a:cs typeface="Arial" pitchFamily="34" charset="0"/>
              </a:endParaRPr>
            </a:p>
            <a:p>
              <a:pPr algn="ctr"/>
              <a:r>
                <a:rPr lang="en-US" sz="1400" i="1" dirty="0" smtClean="0">
                  <a:latin typeface="Arial" pitchFamily="34" charset="0"/>
                  <a:cs typeface="Arial" pitchFamily="34" charset="0"/>
                </a:rPr>
                <a:t>(</a:t>
              </a:r>
              <a:r>
                <a:rPr lang="en-US" sz="1400" i="1" dirty="0" err="1" smtClean="0">
                  <a:latin typeface="Arial" pitchFamily="34" charset="0"/>
                  <a:cs typeface="Arial" pitchFamily="34" charset="0"/>
                </a:rPr>
                <a:t>Sphenodon</a:t>
              </a:r>
              <a:r>
                <a:rPr lang="en-US" sz="1400" i="1" dirty="0" smtClean="0">
                  <a:latin typeface="Arial" pitchFamily="34" charset="0"/>
                  <a:cs typeface="Arial" pitchFamily="34" charset="0"/>
                </a:rPr>
                <a:t>)</a:t>
              </a:r>
              <a:endParaRPr lang="en-IN" sz="1400" i="1" dirty="0">
                <a:latin typeface="Arial" pitchFamily="34" charset="0"/>
                <a:cs typeface="Arial" pitchFamily="34" charset="0"/>
              </a:endParaRPr>
            </a:p>
          </p:txBody>
        </p:sp>
        <p:sp>
          <p:nvSpPr>
            <p:cNvPr id="87" name="TextBox 86"/>
            <p:cNvSpPr txBox="1"/>
            <p:nvPr/>
          </p:nvSpPr>
          <p:spPr>
            <a:xfrm>
              <a:off x="3151565" y="4648200"/>
              <a:ext cx="1795684" cy="738664"/>
            </a:xfrm>
            <a:prstGeom prst="rect">
              <a:avLst/>
            </a:prstGeom>
            <a:noFill/>
          </p:spPr>
          <p:txBody>
            <a:bodyPr wrap="none" rtlCol="0">
              <a:spAutoFit/>
            </a:bodyPr>
            <a:lstStyle/>
            <a:p>
              <a:pPr algn="ctr"/>
              <a:r>
                <a:rPr lang="en-US" sz="1400" dirty="0">
                  <a:latin typeface="Arial" pitchFamily="34" charset="0"/>
                  <a:cs typeface="Arial" pitchFamily="34" charset="0"/>
                </a:rPr>
                <a:t>Order</a:t>
              </a:r>
            </a:p>
            <a:p>
              <a:pPr algn="ctr"/>
              <a:r>
                <a:rPr lang="en-US" sz="1400" b="1" dirty="0" err="1" smtClean="0">
                  <a:latin typeface="Arial" pitchFamily="34" charset="0"/>
                  <a:cs typeface="Arial" pitchFamily="34" charset="0"/>
                </a:rPr>
                <a:t>Squamata</a:t>
              </a:r>
              <a:endParaRPr lang="en-US" sz="1400" b="1" dirty="0">
                <a:latin typeface="Arial" pitchFamily="34" charset="0"/>
                <a:cs typeface="Arial" pitchFamily="34" charset="0"/>
              </a:endParaRPr>
            </a:p>
            <a:p>
              <a:pPr algn="ctr"/>
              <a:r>
                <a:rPr lang="en-US" sz="1400" i="1" dirty="0" smtClean="0">
                  <a:latin typeface="Arial" pitchFamily="34" charset="0"/>
                  <a:cs typeface="Arial" pitchFamily="34" charset="0"/>
                </a:rPr>
                <a:t>(</a:t>
              </a:r>
              <a:r>
                <a:rPr lang="en-US" sz="1400" i="1" dirty="0" err="1" smtClean="0">
                  <a:latin typeface="Arial" pitchFamily="34" charset="0"/>
                  <a:cs typeface="Arial" pitchFamily="34" charset="0"/>
                </a:rPr>
                <a:t>Chamaelon</a:t>
              </a:r>
              <a:r>
                <a:rPr lang="en-US" sz="1400" i="1" dirty="0" smtClean="0">
                  <a:latin typeface="Arial" pitchFamily="34" charset="0"/>
                  <a:cs typeface="Arial" pitchFamily="34" charset="0"/>
                </a:rPr>
                <a:t>, Draco)</a:t>
              </a:r>
              <a:endParaRPr lang="en-IN" sz="1400" i="1" dirty="0">
                <a:latin typeface="Arial" pitchFamily="34" charset="0"/>
                <a:cs typeface="Arial" pitchFamily="34" charset="0"/>
              </a:endParaRPr>
            </a:p>
          </p:txBody>
        </p:sp>
        <p:sp>
          <p:nvSpPr>
            <p:cNvPr id="88" name="TextBox 87"/>
            <p:cNvSpPr txBox="1"/>
            <p:nvPr/>
          </p:nvSpPr>
          <p:spPr>
            <a:xfrm>
              <a:off x="6105527" y="4648200"/>
              <a:ext cx="1059906" cy="738664"/>
            </a:xfrm>
            <a:prstGeom prst="rect">
              <a:avLst/>
            </a:prstGeom>
            <a:noFill/>
          </p:spPr>
          <p:txBody>
            <a:bodyPr wrap="none" rtlCol="0">
              <a:spAutoFit/>
            </a:bodyPr>
            <a:lstStyle/>
            <a:p>
              <a:pPr algn="ctr"/>
              <a:r>
                <a:rPr lang="en-US" sz="1400" dirty="0">
                  <a:latin typeface="Arial" pitchFamily="34" charset="0"/>
                  <a:cs typeface="Arial" pitchFamily="34" charset="0"/>
                </a:rPr>
                <a:t>Order</a:t>
              </a:r>
            </a:p>
            <a:p>
              <a:pPr algn="ctr"/>
              <a:r>
                <a:rPr lang="en-US" sz="1400" b="1" dirty="0" err="1" smtClean="0">
                  <a:latin typeface="Arial" pitchFamily="34" charset="0"/>
                  <a:cs typeface="Arial" pitchFamily="34" charset="0"/>
                </a:rPr>
                <a:t>Crocodilia</a:t>
              </a:r>
              <a:endParaRPr lang="en-US" sz="1400" b="1" dirty="0">
                <a:latin typeface="Arial" pitchFamily="34" charset="0"/>
                <a:cs typeface="Arial" pitchFamily="34" charset="0"/>
              </a:endParaRPr>
            </a:p>
            <a:p>
              <a:pPr algn="ctr"/>
              <a:r>
                <a:rPr lang="en-US" sz="1400" i="1" dirty="0" smtClean="0">
                  <a:latin typeface="Arial" pitchFamily="34" charset="0"/>
                  <a:cs typeface="Arial" pitchFamily="34" charset="0"/>
                </a:rPr>
                <a:t>(Crocodile)</a:t>
              </a:r>
              <a:endParaRPr lang="en-IN" sz="1400" i="1" dirty="0">
                <a:latin typeface="Arial" pitchFamily="34" charset="0"/>
                <a:cs typeface="Arial" pitchFamily="34" charset="0"/>
              </a:endParaRPr>
            </a:p>
          </p:txBody>
        </p:sp>
      </p:grpSp>
    </p:spTree>
    <p:extLst>
      <p:ext uri="{BB962C8B-B14F-4D97-AF65-F5344CB8AC3E}">
        <p14:creationId xmlns:p14="http://schemas.microsoft.com/office/powerpoint/2010/main" xmlns="" val="419186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3733800" y="381000"/>
            <a:ext cx="236289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800" b="1" dirty="0"/>
              <a:t>Skull Structure</a:t>
            </a:r>
          </a:p>
        </p:txBody>
      </p:sp>
      <p:pic>
        <p:nvPicPr>
          <p:cNvPr id="53254" name="Picture 6" descr="fenestrati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l="8167" t="3444" r="6720" b="10474"/>
          <a:stretch>
            <a:fillRect/>
          </a:stretch>
        </p:blipFill>
        <p:spPr bwMode="auto">
          <a:xfrm>
            <a:off x="990600" y="3810000"/>
            <a:ext cx="4038600" cy="2744788"/>
          </a:xfrm>
          <a:prstGeom prst="rect">
            <a:avLst/>
          </a:prstGeom>
          <a:noFill/>
          <a:extLst>
            <a:ext uri="{909E8E84-426E-40DD-AFC4-6F175D3DCCD1}">
              <a14:hiddenFill xmlns:a14="http://schemas.microsoft.com/office/drawing/2010/main" xmlns="">
                <a:solidFill>
                  <a:srgbClr val="FFFFFF"/>
                </a:solidFill>
              </a14:hiddenFill>
            </a:ext>
          </a:extLst>
        </p:spPr>
      </p:pic>
      <p:sp>
        <p:nvSpPr>
          <p:cNvPr id="53255" name="Text Box 7"/>
          <p:cNvSpPr txBox="1">
            <a:spLocks noChangeArrowheads="1"/>
          </p:cNvSpPr>
          <p:nvPr/>
        </p:nvSpPr>
        <p:spPr bwMode="auto">
          <a:xfrm>
            <a:off x="1778000" y="4646613"/>
            <a:ext cx="7588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b="1">
                <a:solidFill>
                  <a:schemeClr val="tx1"/>
                </a:solidFill>
              </a:rPr>
              <a:t>PO</a:t>
            </a:r>
            <a:endParaRPr lang="en-CA" altLang="x-none" b="1">
              <a:solidFill>
                <a:schemeClr val="tx1"/>
              </a:solidFill>
            </a:endParaRPr>
          </a:p>
        </p:txBody>
      </p:sp>
      <p:sp>
        <p:nvSpPr>
          <p:cNvPr id="53256" name="Text Box 8"/>
          <p:cNvSpPr txBox="1">
            <a:spLocks noChangeArrowheads="1"/>
          </p:cNvSpPr>
          <p:nvPr/>
        </p:nvSpPr>
        <p:spPr bwMode="auto">
          <a:xfrm>
            <a:off x="1174750" y="4665663"/>
            <a:ext cx="76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b="1">
                <a:solidFill>
                  <a:schemeClr val="tx1"/>
                </a:solidFill>
              </a:rPr>
              <a:t>SQ</a:t>
            </a:r>
            <a:endParaRPr lang="en-CA" altLang="x-none" b="1">
              <a:solidFill>
                <a:schemeClr val="tx1"/>
              </a:solidFill>
            </a:endParaRPr>
          </a:p>
        </p:txBody>
      </p:sp>
      <p:sp>
        <p:nvSpPr>
          <p:cNvPr id="53257" name="Text Box 9"/>
          <p:cNvSpPr txBox="1">
            <a:spLocks noChangeArrowheads="1"/>
          </p:cNvSpPr>
          <p:nvPr/>
        </p:nvSpPr>
        <p:spPr bwMode="auto">
          <a:xfrm>
            <a:off x="685800" y="1143000"/>
            <a:ext cx="792480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ltLang="x-none" sz="2000" dirty="0" smtClean="0"/>
          </a:p>
          <a:p>
            <a:r>
              <a:rPr lang="en-US" altLang="x-none" sz="2000" dirty="0" smtClean="0"/>
              <a:t>The number and arrangement of holes (temporal fenestrae) behind the eye socket in the skull</a:t>
            </a:r>
          </a:p>
          <a:p>
            <a:endParaRPr lang="en-US" altLang="x-none" sz="2000" dirty="0"/>
          </a:p>
          <a:p>
            <a:r>
              <a:rPr lang="en-US" altLang="x-none" sz="2000" dirty="0"/>
              <a:t>With respect to these fenestrae, the most important bones are the POST-ORBITAL  and SQUAMOSAL bones. </a:t>
            </a:r>
            <a:endParaRPr lang="en-CA" altLang="x-none" sz="2000" dirty="0"/>
          </a:p>
        </p:txBody>
      </p:sp>
      <p:sp>
        <p:nvSpPr>
          <p:cNvPr id="53258" name="Text Box 10"/>
          <p:cNvSpPr txBox="1">
            <a:spLocks noChangeArrowheads="1"/>
          </p:cNvSpPr>
          <p:nvPr/>
        </p:nvSpPr>
        <p:spPr bwMode="auto">
          <a:xfrm>
            <a:off x="5105400" y="4284663"/>
            <a:ext cx="2743200" cy="191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b="1">
                <a:solidFill>
                  <a:srgbClr val="FFFFFF"/>
                </a:solidFill>
              </a:rPr>
              <a:t>PO = post orbital 	bone</a:t>
            </a:r>
          </a:p>
          <a:p>
            <a:endParaRPr lang="en-US" altLang="x-none" b="1">
              <a:solidFill>
                <a:srgbClr val="FFFFFF"/>
              </a:solidFill>
            </a:endParaRPr>
          </a:p>
          <a:p>
            <a:r>
              <a:rPr lang="en-US" altLang="x-none" b="1">
                <a:solidFill>
                  <a:srgbClr val="FFFFFF"/>
                </a:solidFill>
              </a:rPr>
              <a:t>SQ = squamosal 	bone</a:t>
            </a:r>
            <a:endParaRPr lang="en-CA" altLang="x-none" b="1">
              <a:solidFill>
                <a:srgbClr val="FFFFFF"/>
              </a:solidFill>
            </a:endParaRPr>
          </a:p>
        </p:txBody>
      </p:sp>
    </p:spTree>
    <p:extLst>
      <p:ext uri="{BB962C8B-B14F-4D97-AF65-F5344CB8AC3E}">
        <p14:creationId xmlns:p14="http://schemas.microsoft.com/office/powerpoint/2010/main" xmlns="" val="1858256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fenestrati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l="8167" t="3444" r="6720" b="10474"/>
          <a:stretch>
            <a:fillRect/>
          </a:stretch>
        </p:blipFill>
        <p:spPr bwMode="auto">
          <a:xfrm>
            <a:off x="685800" y="1066800"/>
            <a:ext cx="3429000" cy="2406650"/>
          </a:xfrm>
          <a:prstGeom prst="rect">
            <a:avLst/>
          </a:prstGeom>
          <a:noFill/>
          <a:extLst>
            <a:ext uri="{909E8E84-426E-40DD-AFC4-6F175D3DCCD1}">
              <a14:hiddenFill xmlns:a14="http://schemas.microsoft.com/office/drawing/2010/main" xmlns="">
                <a:solidFill>
                  <a:srgbClr val="FFFFFF"/>
                </a:solidFill>
              </a14:hiddenFill>
            </a:ext>
          </a:extLst>
        </p:spPr>
      </p:pic>
      <p:sp>
        <p:nvSpPr>
          <p:cNvPr id="34824" name="Text Box 8"/>
          <p:cNvSpPr txBox="1">
            <a:spLocks noChangeArrowheads="1"/>
          </p:cNvSpPr>
          <p:nvPr/>
        </p:nvSpPr>
        <p:spPr bwMode="auto">
          <a:xfrm>
            <a:off x="3810000" y="381000"/>
            <a:ext cx="191885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3600" b="1" dirty="0"/>
              <a:t>Anapsids</a:t>
            </a:r>
            <a:endParaRPr lang="en-CA" altLang="x-none" sz="3600" b="1" dirty="0"/>
          </a:p>
        </p:txBody>
      </p:sp>
      <p:sp>
        <p:nvSpPr>
          <p:cNvPr id="34825" name="Text Box 9"/>
          <p:cNvSpPr txBox="1">
            <a:spLocks noChangeArrowheads="1"/>
          </p:cNvSpPr>
          <p:nvPr/>
        </p:nvSpPr>
        <p:spPr bwMode="auto">
          <a:xfrm>
            <a:off x="4038600" y="1143000"/>
            <a:ext cx="4130675"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a:t>The anapsid condition is characterized by the absence of temporal fenestrae.</a:t>
            </a:r>
          </a:p>
          <a:p>
            <a:endParaRPr lang="en-US" altLang="x-none"/>
          </a:p>
          <a:p>
            <a:r>
              <a:rPr lang="en-US" altLang="x-none"/>
              <a:t>It is the most primitive skull type among the amniotes.</a:t>
            </a:r>
            <a:endParaRPr lang="en-CA" altLang="x-none"/>
          </a:p>
        </p:txBody>
      </p:sp>
      <p:sp>
        <p:nvSpPr>
          <p:cNvPr id="34826" name="Text Box 10"/>
          <p:cNvSpPr txBox="1">
            <a:spLocks noChangeArrowheads="1"/>
          </p:cNvSpPr>
          <p:nvPr/>
        </p:nvSpPr>
        <p:spPr bwMode="auto">
          <a:xfrm>
            <a:off x="1344613" y="1790700"/>
            <a:ext cx="7588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sz="2000" b="1">
                <a:solidFill>
                  <a:schemeClr val="tx1"/>
                </a:solidFill>
              </a:rPr>
              <a:t>PO</a:t>
            </a:r>
            <a:endParaRPr lang="en-CA" altLang="x-none" sz="2000" b="1">
              <a:solidFill>
                <a:schemeClr val="tx1"/>
              </a:solidFill>
            </a:endParaRPr>
          </a:p>
        </p:txBody>
      </p:sp>
      <p:sp>
        <p:nvSpPr>
          <p:cNvPr id="34827" name="Text Box 11"/>
          <p:cNvSpPr txBox="1">
            <a:spLocks noChangeArrowheads="1"/>
          </p:cNvSpPr>
          <p:nvPr/>
        </p:nvSpPr>
        <p:spPr bwMode="auto">
          <a:xfrm>
            <a:off x="776288" y="1828800"/>
            <a:ext cx="762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sz="2000" b="1">
                <a:solidFill>
                  <a:schemeClr val="tx1"/>
                </a:solidFill>
              </a:rPr>
              <a:t>SQ</a:t>
            </a:r>
            <a:endParaRPr lang="en-CA" altLang="x-none" sz="2000" b="1">
              <a:solidFill>
                <a:schemeClr val="tx1"/>
              </a:solidFill>
            </a:endParaRPr>
          </a:p>
        </p:txBody>
      </p:sp>
      <p:pic>
        <p:nvPicPr>
          <p:cNvPr id="34828" name="Picture 12" descr="Amniota_fenestration"/>
          <p:cNvPicPr>
            <a:picLocks noChangeAspect="1" noChangeArrowheads="1"/>
          </p:cNvPicPr>
          <p:nvPr/>
        </p:nvPicPr>
        <p:blipFill>
          <a:blip r:embed="rId3">
            <a:extLst>
              <a:ext uri="{28A0092B-C50C-407E-A947-70E740481C1C}">
                <a14:useLocalDpi xmlns:a14="http://schemas.microsoft.com/office/drawing/2010/main" xmlns="" val="0"/>
              </a:ext>
            </a:extLst>
          </a:blip>
          <a:srcRect l="49117" b="62584"/>
          <a:stretch>
            <a:fillRect/>
          </a:stretch>
        </p:blipFill>
        <p:spPr bwMode="auto">
          <a:xfrm>
            <a:off x="2590800" y="4343400"/>
            <a:ext cx="3962400" cy="1620838"/>
          </a:xfrm>
          <a:prstGeom prst="rect">
            <a:avLst/>
          </a:prstGeom>
          <a:solidFill>
            <a:schemeClr val="bg1"/>
          </a:solidFill>
        </p:spPr>
      </p:pic>
    </p:spTree>
    <p:extLst>
      <p:ext uri="{BB962C8B-B14F-4D97-AF65-F5344CB8AC3E}">
        <p14:creationId xmlns:p14="http://schemas.microsoft.com/office/powerpoint/2010/main" xmlns="" val="863157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3725862" y="302780"/>
            <a:ext cx="191885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3600" b="1" dirty="0"/>
              <a:t>Anapsids</a:t>
            </a:r>
            <a:endParaRPr lang="en-CA" altLang="x-none" sz="3600" b="1" dirty="0"/>
          </a:p>
        </p:txBody>
      </p:sp>
      <p:sp>
        <p:nvSpPr>
          <p:cNvPr id="36869" name="Text Box 5"/>
          <p:cNvSpPr txBox="1">
            <a:spLocks noChangeArrowheads="1"/>
          </p:cNvSpPr>
          <p:nvPr/>
        </p:nvSpPr>
        <p:spPr bwMode="auto">
          <a:xfrm>
            <a:off x="685800" y="1143000"/>
            <a:ext cx="7635875"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a:t>The anapsid group includes the earliest “stem” reptiles (captorhinomorphs) and perhaps the turtles and tortoises (although this is debated).</a:t>
            </a:r>
            <a:endParaRPr lang="en-CA" altLang="x-none"/>
          </a:p>
        </p:txBody>
      </p:sp>
      <p:pic>
        <p:nvPicPr>
          <p:cNvPr id="36870" name="Picture 6" descr="sm1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000" y="2667000"/>
            <a:ext cx="3733800" cy="2805113"/>
          </a:xfrm>
          <a:prstGeom prst="rect">
            <a:avLst/>
          </a:prstGeom>
          <a:noFill/>
          <a:extLst>
            <a:ext uri="{909E8E84-426E-40DD-AFC4-6F175D3DCCD1}">
              <a14:hiddenFill xmlns:a14="http://schemas.microsoft.com/office/drawing/2010/main" xmlns="">
                <a:solidFill>
                  <a:srgbClr val="FFFFFF"/>
                </a:solidFill>
              </a14:hiddenFill>
            </a:ext>
          </a:extLst>
        </p:spPr>
      </p:pic>
      <p:sp>
        <p:nvSpPr>
          <p:cNvPr id="36871" name="Text Box 7"/>
          <p:cNvSpPr txBox="1">
            <a:spLocks noChangeArrowheads="1"/>
          </p:cNvSpPr>
          <p:nvPr/>
        </p:nvSpPr>
        <p:spPr bwMode="auto">
          <a:xfrm>
            <a:off x="1676400" y="5638800"/>
            <a:ext cx="24749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a:t>captorhinomorph</a:t>
            </a:r>
          </a:p>
        </p:txBody>
      </p:sp>
      <p:pic>
        <p:nvPicPr>
          <p:cNvPr id="36872" name="Picture 8" descr="P_136577_151521"/>
          <p:cNvPicPr>
            <a:picLocks noChangeAspect="1" noChangeArrowheads="1"/>
          </p:cNvPicPr>
          <p:nvPr/>
        </p:nvPicPr>
        <p:blipFill>
          <a:blip r:embed="rId3">
            <a:extLst>
              <a:ext uri="{28A0092B-C50C-407E-A947-70E740481C1C}">
                <a14:useLocalDpi xmlns:a14="http://schemas.microsoft.com/office/drawing/2010/main" xmlns="" val="0"/>
              </a:ext>
            </a:extLst>
          </a:blip>
          <a:srcRect l="6000" r="13000"/>
          <a:stretch>
            <a:fillRect/>
          </a:stretch>
        </p:blipFill>
        <p:spPr bwMode="auto">
          <a:xfrm>
            <a:off x="4800600" y="2743200"/>
            <a:ext cx="3276600" cy="2730500"/>
          </a:xfrm>
          <a:prstGeom prst="rect">
            <a:avLst/>
          </a:prstGeom>
          <a:noFill/>
          <a:extLst>
            <a:ext uri="{909E8E84-426E-40DD-AFC4-6F175D3DCCD1}">
              <a14:hiddenFill xmlns:a14="http://schemas.microsoft.com/office/drawing/2010/main" xmlns="">
                <a:solidFill>
                  <a:srgbClr val="FFFFFF"/>
                </a:solidFill>
              </a14:hiddenFill>
            </a:ext>
          </a:extLst>
        </p:spPr>
      </p:pic>
      <p:sp>
        <p:nvSpPr>
          <p:cNvPr id="36873" name="Text Box 9"/>
          <p:cNvSpPr txBox="1">
            <a:spLocks noChangeArrowheads="1"/>
          </p:cNvSpPr>
          <p:nvPr/>
        </p:nvSpPr>
        <p:spPr bwMode="auto">
          <a:xfrm>
            <a:off x="5715000" y="5638800"/>
            <a:ext cx="862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a:t>turtle</a:t>
            </a:r>
          </a:p>
        </p:txBody>
      </p:sp>
    </p:spTree>
    <p:extLst>
      <p:ext uri="{BB962C8B-B14F-4D97-AF65-F5344CB8AC3E}">
        <p14:creationId xmlns:p14="http://schemas.microsoft.com/office/powerpoint/2010/main" xmlns="" val="836554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Amniota_fenestration"/>
          <p:cNvPicPr>
            <a:picLocks noChangeAspect="1" noChangeArrowheads="1"/>
          </p:cNvPicPr>
          <p:nvPr/>
        </p:nvPicPr>
        <p:blipFill>
          <a:blip r:embed="rId2">
            <a:extLst>
              <a:ext uri="{28A0092B-C50C-407E-A947-70E740481C1C}">
                <a14:useLocalDpi xmlns:a14="http://schemas.microsoft.com/office/drawing/2010/main" xmlns="" val="0"/>
              </a:ext>
            </a:extLst>
          </a:blip>
          <a:srcRect r="49396" b="57239"/>
          <a:stretch>
            <a:fillRect/>
          </a:stretch>
        </p:blipFill>
        <p:spPr bwMode="auto">
          <a:xfrm>
            <a:off x="1828800" y="4038600"/>
            <a:ext cx="4724400" cy="2222500"/>
          </a:xfrm>
          <a:prstGeom prst="rect">
            <a:avLst/>
          </a:prstGeom>
          <a:solidFill>
            <a:schemeClr val="bg1"/>
          </a:solidFill>
        </p:spPr>
      </p:pic>
      <p:sp>
        <p:nvSpPr>
          <p:cNvPr id="37893" name="Text Box 5"/>
          <p:cNvSpPr txBox="1">
            <a:spLocks noChangeArrowheads="1"/>
          </p:cNvSpPr>
          <p:nvPr/>
        </p:nvSpPr>
        <p:spPr bwMode="auto">
          <a:xfrm>
            <a:off x="3943350" y="515938"/>
            <a:ext cx="206787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3600" b="1" dirty="0" err="1"/>
              <a:t>Synapsids</a:t>
            </a:r>
            <a:endParaRPr lang="en-CA" altLang="x-none" sz="3600" b="1" dirty="0"/>
          </a:p>
        </p:txBody>
      </p:sp>
      <p:pic>
        <p:nvPicPr>
          <p:cNvPr id="37894" name="Picture 6" descr="fenestrati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l="8167" t="3444" r="6720" b="10474"/>
          <a:stretch>
            <a:fillRect/>
          </a:stretch>
        </p:blipFill>
        <p:spPr bwMode="auto">
          <a:xfrm>
            <a:off x="685800" y="1066800"/>
            <a:ext cx="3429000" cy="2406650"/>
          </a:xfrm>
          <a:prstGeom prst="rect">
            <a:avLst/>
          </a:prstGeom>
          <a:noFill/>
          <a:extLst>
            <a:ext uri="{909E8E84-426E-40DD-AFC4-6F175D3DCCD1}">
              <a14:hiddenFill xmlns:a14="http://schemas.microsoft.com/office/drawing/2010/main" xmlns="">
                <a:solidFill>
                  <a:srgbClr val="FFFFFF"/>
                </a:solidFill>
              </a14:hiddenFill>
            </a:ext>
          </a:extLst>
        </p:spPr>
      </p:pic>
      <p:sp>
        <p:nvSpPr>
          <p:cNvPr id="37895" name="Text Box 7"/>
          <p:cNvSpPr txBox="1">
            <a:spLocks noChangeArrowheads="1"/>
          </p:cNvSpPr>
          <p:nvPr/>
        </p:nvSpPr>
        <p:spPr bwMode="auto">
          <a:xfrm>
            <a:off x="1309688" y="1776413"/>
            <a:ext cx="7588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sz="2000" b="1">
                <a:solidFill>
                  <a:schemeClr val="tx1"/>
                </a:solidFill>
              </a:rPr>
              <a:t>PO</a:t>
            </a:r>
            <a:endParaRPr lang="en-CA" altLang="x-none" sz="2000" b="1">
              <a:solidFill>
                <a:schemeClr val="tx1"/>
              </a:solidFill>
            </a:endParaRPr>
          </a:p>
        </p:txBody>
      </p:sp>
      <p:sp>
        <p:nvSpPr>
          <p:cNvPr id="37896" name="Text Box 8"/>
          <p:cNvSpPr txBox="1">
            <a:spLocks noChangeArrowheads="1"/>
          </p:cNvSpPr>
          <p:nvPr/>
        </p:nvSpPr>
        <p:spPr bwMode="auto">
          <a:xfrm>
            <a:off x="812800" y="1809750"/>
            <a:ext cx="762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sz="2000" b="1">
                <a:solidFill>
                  <a:schemeClr val="tx1"/>
                </a:solidFill>
              </a:rPr>
              <a:t>SQ</a:t>
            </a:r>
            <a:endParaRPr lang="en-CA" altLang="x-none" sz="2000" b="1">
              <a:solidFill>
                <a:schemeClr val="tx1"/>
              </a:solidFill>
            </a:endParaRPr>
          </a:p>
        </p:txBody>
      </p:sp>
      <p:sp>
        <p:nvSpPr>
          <p:cNvPr id="37897" name="Text Box 9"/>
          <p:cNvSpPr txBox="1">
            <a:spLocks noChangeArrowheads="1"/>
          </p:cNvSpPr>
          <p:nvPr/>
        </p:nvSpPr>
        <p:spPr bwMode="auto">
          <a:xfrm>
            <a:off x="4038600" y="1295400"/>
            <a:ext cx="4130675" cy="2282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a:t>The synapsid condition is characterized by a single opening below the junction of the post orbital and squamosal bones.  </a:t>
            </a:r>
          </a:p>
          <a:p>
            <a:endParaRPr lang="en-US" altLang="x-none"/>
          </a:p>
        </p:txBody>
      </p:sp>
      <p:sp>
        <p:nvSpPr>
          <p:cNvPr id="37898" name="Line 10"/>
          <p:cNvSpPr>
            <a:spLocks noChangeShapeType="1"/>
          </p:cNvSpPr>
          <p:nvPr/>
        </p:nvSpPr>
        <p:spPr bwMode="auto">
          <a:xfrm flipV="1">
            <a:off x="1219200" y="4876800"/>
            <a:ext cx="1905000" cy="533400"/>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899" name="Oval 11"/>
          <p:cNvSpPr>
            <a:spLocks noChangeArrowheads="1"/>
          </p:cNvSpPr>
          <p:nvPr/>
        </p:nvSpPr>
        <p:spPr bwMode="auto">
          <a:xfrm>
            <a:off x="1295400" y="21336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xmlns="" val="394666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p:cNvSpPr txBox="1">
            <a:spLocks noChangeArrowheads="1"/>
          </p:cNvSpPr>
          <p:nvPr/>
        </p:nvSpPr>
        <p:spPr bwMode="auto">
          <a:xfrm>
            <a:off x="3886200" y="304800"/>
            <a:ext cx="206787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3600" b="1" dirty="0" err="1"/>
              <a:t>Synapsids</a:t>
            </a:r>
            <a:endParaRPr lang="en-CA" altLang="x-none" sz="3600" b="1" dirty="0"/>
          </a:p>
        </p:txBody>
      </p:sp>
      <p:sp>
        <p:nvSpPr>
          <p:cNvPr id="38918" name="Text Box 6"/>
          <p:cNvSpPr txBox="1">
            <a:spLocks noChangeArrowheads="1"/>
          </p:cNvSpPr>
          <p:nvPr/>
        </p:nvSpPr>
        <p:spPr bwMode="auto">
          <a:xfrm>
            <a:off x="533400" y="914400"/>
            <a:ext cx="7635875" cy="556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x-none"/>
              <a:t>The synapsid  group includes:</a:t>
            </a:r>
          </a:p>
          <a:p>
            <a:endParaRPr lang="en-US" altLang="x-none"/>
          </a:p>
          <a:p>
            <a:endParaRPr lang="en-US" altLang="x-none"/>
          </a:p>
          <a:p>
            <a:r>
              <a:rPr lang="en-US" altLang="x-none"/>
              <a:t>Pelycosaurs</a:t>
            </a:r>
          </a:p>
          <a:p>
            <a:r>
              <a:rPr lang="en-US" altLang="x-none"/>
              <a:t>(sail-backed reptiles)</a:t>
            </a:r>
          </a:p>
          <a:p>
            <a:endParaRPr lang="en-US" altLang="x-none"/>
          </a:p>
          <a:p>
            <a:endParaRPr lang="en-US" altLang="x-none"/>
          </a:p>
          <a:p>
            <a:endParaRPr lang="en-US" altLang="x-none"/>
          </a:p>
          <a:p>
            <a:r>
              <a:rPr lang="en-US" altLang="x-none"/>
              <a:t>Mammal-like reptiles </a:t>
            </a:r>
          </a:p>
          <a:p>
            <a:r>
              <a:rPr lang="en-US" altLang="x-none"/>
              <a:t>(therapsids)</a:t>
            </a:r>
          </a:p>
          <a:p>
            <a:endParaRPr lang="en-US" altLang="x-none"/>
          </a:p>
          <a:p>
            <a:endParaRPr lang="en-US" altLang="x-none"/>
          </a:p>
          <a:p>
            <a:endParaRPr lang="en-US" altLang="x-none"/>
          </a:p>
          <a:p>
            <a:r>
              <a:rPr lang="en-US" altLang="x-none"/>
              <a:t>True mammals</a:t>
            </a:r>
          </a:p>
          <a:p>
            <a:r>
              <a:rPr lang="en-US" altLang="x-none"/>
              <a:t> </a:t>
            </a:r>
            <a:endParaRPr lang="en-CA" altLang="x-none"/>
          </a:p>
        </p:txBody>
      </p:sp>
      <p:pic>
        <p:nvPicPr>
          <p:cNvPr id="38919" name="Picture 7" descr="pop_pic838"/>
          <p:cNvPicPr>
            <a:picLocks noChangeAspect="1" noChangeArrowheads="1"/>
          </p:cNvPicPr>
          <p:nvPr/>
        </p:nvPicPr>
        <p:blipFill>
          <a:blip r:embed="rId2">
            <a:extLst>
              <a:ext uri="{28A0092B-C50C-407E-A947-70E740481C1C}">
                <a14:useLocalDpi xmlns:a14="http://schemas.microsoft.com/office/drawing/2010/main" xmlns="" val="0"/>
              </a:ext>
            </a:extLst>
          </a:blip>
          <a:srcRect t="13196" b="9322"/>
          <a:stretch>
            <a:fillRect/>
          </a:stretch>
        </p:blipFill>
        <p:spPr bwMode="auto">
          <a:xfrm>
            <a:off x="4191000" y="1447800"/>
            <a:ext cx="3581400" cy="2009775"/>
          </a:xfrm>
          <a:prstGeom prst="rect">
            <a:avLst/>
          </a:prstGeom>
          <a:noFill/>
          <a:extLst>
            <a:ext uri="{909E8E84-426E-40DD-AFC4-6F175D3DCCD1}">
              <a14:hiddenFill xmlns:a14="http://schemas.microsoft.com/office/drawing/2010/main" xmlns="">
                <a:solidFill>
                  <a:srgbClr val="FFFFFF"/>
                </a:solidFill>
              </a14:hiddenFill>
            </a:ext>
          </a:extLst>
        </p:spPr>
      </p:pic>
      <p:pic>
        <p:nvPicPr>
          <p:cNvPr id="38920" name="Picture 8" descr="kf_29"/>
          <p:cNvPicPr>
            <a:picLocks noChangeAspect="1" noChangeArrowheads="1"/>
          </p:cNvPicPr>
          <p:nvPr/>
        </p:nvPicPr>
        <p:blipFill>
          <a:blip r:embed="rId3">
            <a:extLst>
              <a:ext uri="{28A0092B-C50C-407E-A947-70E740481C1C}">
                <a14:useLocalDpi xmlns:a14="http://schemas.microsoft.com/office/drawing/2010/main" xmlns="" val="0"/>
              </a:ext>
            </a:extLst>
          </a:blip>
          <a:srcRect r="38667" b="58040"/>
          <a:stretch>
            <a:fillRect/>
          </a:stretch>
        </p:blipFill>
        <p:spPr bwMode="auto">
          <a:xfrm>
            <a:off x="4191000" y="3429000"/>
            <a:ext cx="3581400" cy="1625600"/>
          </a:xfrm>
          <a:prstGeom prst="rect">
            <a:avLst/>
          </a:prstGeom>
          <a:solidFill>
            <a:schemeClr val="bg1"/>
          </a:solidFill>
        </p:spPr>
      </p:pic>
      <p:pic>
        <p:nvPicPr>
          <p:cNvPr id="38921" name="Picture 9" descr="rabbi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91000" y="5029200"/>
            <a:ext cx="3581400" cy="16970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89685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3564</TotalTime>
  <Words>1711</Words>
  <Application>Microsoft Office PowerPoint</Application>
  <PresentationFormat>On-screen Show (4:3)</PresentationFormat>
  <Paragraphs>296</Paragraphs>
  <Slides>28</Slides>
  <Notes>13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Waveform</vt:lpstr>
      <vt:lpstr>Classification of Reptilia  Dr. Shilly Elizabeth David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234</cp:revision>
  <dcterms:created xsi:type="dcterms:W3CDTF">2006-08-16T00:00:00Z</dcterms:created>
  <dcterms:modified xsi:type="dcterms:W3CDTF">2019-07-15T12:14:43Z</dcterms:modified>
</cp:coreProperties>
</file>