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93" r:id="rId2"/>
    <p:sldId id="256" r:id="rId3"/>
    <p:sldId id="257" r:id="rId4"/>
    <p:sldId id="258" r:id="rId5"/>
    <p:sldId id="259" r:id="rId6"/>
    <p:sldId id="261" r:id="rId7"/>
    <p:sldId id="286" r:id="rId8"/>
    <p:sldId id="292" r:id="rId9"/>
    <p:sldId id="287" r:id="rId10"/>
    <p:sldId id="288" r:id="rId11"/>
    <p:sldId id="289" r:id="rId12"/>
    <p:sldId id="291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99"/>
    <a:srgbClr val="0033CC"/>
    <a:srgbClr val="3333CC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D9D301-42F4-4C75-B245-1E8F3281E747}">
  <a:tblStyle styleId="{6AD9D301-42F4-4C75-B245-1E8F3281E747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41" autoAdjust="0"/>
  </p:normalViewPr>
  <p:slideViewPr>
    <p:cSldViewPr snapToGrid="0"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0860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685016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62083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894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1737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2096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33151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63679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014560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5049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72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812" y="938541"/>
            <a:ext cx="7615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C0C0C"/>
              </a:buClr>
              <a:buSzPct val="25000"/>
            </a:pPr>
            <a:r>
              <a:rPr lang="en-US" sz="3200" b="1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LICHEN FLORA OF LOW LAND AREA OF PATHANAMTHITTA DISTRICT</a:t>
            </a:r>
            <a:endParaRPr lang="en-US" sz="3200" b="1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3226" y="3400425"/>
            <a:ext cx="3211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Prof. Sonia Anna Zachariah</a:t>
            </a:r>
          </a:p>
          <a:p>
            <a:pPr algn="ctr"/>
            <a:r>
              <a:rPr lang="en-US" sz="1800" dirty="0" smtClean="0"/>
              <a:t>Assistant Professor</a:t>
            </a:r>
          </a:p>
          <a:p>
            <a:pPr algn="ctr"/>
            <a:r>
              <a:rPr lang="en-US" sz="1800" dirty="0" smtClean="0"/>
              <a:t>Department of Chemistry</a:t>
            </a:r>
          </a:p>
          <a:p>
            <a:pPr algn="ctr"/>
            <a:r>
              <a:rPr lang="en-US" sz="1800" dirty="0" smtClean="0"/>
              <a:t>Mar </a:t>
            </a:r>
            <a:r>
              <a:rPr lang="en-US" sz="1800" dirty="0" err="1" smtClean="0"/>
              <a:t>Thoma</a:t>
            </a:r>
            <a:r>
              <a:rPr lang="en-US" sz="1800" dirty="0" smtClean="0"/>
              <a:t> College, </a:t>
            </a:r>
            <a:r>
              <a:rPr lang="en-US" sz="1800" dirty="0" err="1" smtClean="0"/>
              <a:t>Tiruvalla</a:t>
            </a:r>
            <a:endParaRPr lang="en-IN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156675" y="261075"/>
            <a:ext cx="1828800" cy="1569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Trees with diverse lichen species</a:t>
            </a:r>
          </a:p>
        </p:txBody>
      </p:sp>
      <p:graphicFrame>
        <p:nvGraphicFramePr>
          <p:cNvPr id="380" name="Shape 380"/>
          <p:cNvGraphicFramePr/>
          <p:nvPr>
            <p:extLst>
              <p:ext uri="{D42A27DB-BD31-4B8C-83A1-F6EECF244321}">
                <p14:modId xmlns="" xmlns:p14="http://schemas.microsoft.com/office/powerpoint/2010/main" val="751881814"/>
              </p:ext>
            </p:extLst>
          </p:nvPr>
        </p:nvGraphicFramePr>
        <p:xfrm>
          <a:off x="4458325" y="343875"/>
          <a:ext cx="4542400" cy="3306870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190050"/>
                <a:gridCol w="3352350"/>
              </a:tblGrid>
              <a:tr h="238125">
                <a:tc rowSpan="7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Cocos 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nucifera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Bacidia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Chrysothrix chlorina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Graphis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Leptogium austro americanum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asiatica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cocoes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81" name="Shape 381"/>
          <p:cNvGraphicFramePr/>
          <p:nvPr>
            <p:extLst>
              <p:ext uri="{D42A27DB-BD31-4B8C-83A1-F6EECF244321}">
                <p14:modId xmlns="" xmlns:p14="http://schemas.microsoft.com/office/powerpoint/2010/main" val="1241205530"/>
              </p:ext>
            </p:extLst>
          </p:nvPr>
        </p:nvGraphicFramePr>
        <p:xfrm>
          <a:off x="82775" y="2197550"/>
          <a:ext cx="4229100" cy="4304730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416325"/>
                <a:gridCol w="2812775"/>
              </a:tblGrid>
              <a:tr h="326425">
                <a:tc rowSpan="9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Swietenia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mahagony</a:t>
                      </a:r>
                      <a:endParaRPr lang="en-US" sz="1900" b="1" i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Anisomeridium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2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Bacidia psorina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2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Bacidia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2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Graphis angustata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2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Graphis scripta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2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Graphis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2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Parmotrema cristiferum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2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cocoes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2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" name="Shape 387"/>
          <p:cNvGraphicFramePr/>
          <p:nvPr>
            <p:extLst>
              <p:ext uri="{D42A27DB-BD31-4B8C-83A1-F6EECF244321}">
                <p14:modId xmlns="" xmlns:p14="http://schemas.microsoft.com/office/powerpoint/2010/main" val="606602318"/>
              </p:ext>
            </p:extLst>
          </p:nvPr>
        </p:nvGraphicFramePr>
        <p:xfrm>
          <a:off x="152400" y="274250"/>
          <a:ext cx="4229100" cy="2834460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990725"/>
                <a:gridCol w="2238375"/>
              </a:tblGrid>
              <a:tr h="238125">
                <a:tc rowSpan="6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Areca catechu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Graphis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Parmotrema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cocoes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consocians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subcinerea</a:t>
                      </a:r>
                      <a:endParaRPr lang="en-US" sz="1900" b="1" i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88" name="Shape 388"/>
          <p:cNvGraphicFramePr/>
          <p:nvPr>
            <p:extLst>
              <p:ext uri="{D42A27DB-BD31-4B8C-83A1-F6EECF244321}">
                <p14:modId xmlns="" xmlns:p14="http://schemas.microsoft.com/office/powerpoint/2010/main" val="3214853148"/>
              </p:ext>
            </p:extLst>
          </p:nvPr>
        </p:nvGraphicFramePr>
        <p:xfrm>
          <a:off x="4538750" y="448300"/>
          <a:ext cx="4229100" cy="4724100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990725"/>
                <a:gridCol w="2238375"/>
              </a:tblGrid>
              <a:tr h="266700">
                <a:tc rowSpan="3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Mangifera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indica</a:t>
                      </a:r>
                      <a:endParaRPr lang="en-US" sz="1900" b="1" i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Graphis scripta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cocoes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Pyxine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66700">
                <a:tc rowSpan="7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Artocarpus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heterophyllus</a:t>
                      </a:r>
                      <a:endParaRPr lang="en-US" sz="1900" b="1" i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Bacidia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Dirinaria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Graphis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Ocellularia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cocoes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Strigula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89" name="Shape 389"/>
          <p:cNvGraphicFramePr/>
          <p:nvPr>
            <p:extLst>
              <p:ext uri="{D42A27DB-BD31-4B8C-83A1-F6EECF244321}">
                <p14:modId xmlns="" xmlns:p14="http://schemas.microsoft.com/office/powerpoint/2010/main" val="2707937035"/>
              </p:ext>
            </p:extLst>
          </p:nvPr>
        </p:nvGraphicFramePr>
        <p:xfrm>
          <a:off x="152400" y="3946925"/>
          <a:ext cx="4229100" cy="2362050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625200"/>
                <a:gridCol w="2603900"/>
              </a:tblGrid>
              <a:tr h="266700">
                <a:tc rowSpan="5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Polyalthia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longifolia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Ocellularia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Parmotrema dilatatum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cocoes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</a:t>
                      </a: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9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Graphis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</a:t>
                      </a:r>
                      <a:r>
                        <a:rPr lang="en-US" sz="19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Shape 402" descr="Download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71500"/>
            <a:ext cx="7619999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990600" y="838200"/>
            <a:ext cx="1981199" cy="523219"/>
          </a:xfrm>
          <a:prstGeom prst="rect">
            <a:avLst/>
          </a:prstGeom>
          <a:solidFill>
            <a:srgbClr val="523126"/>
          </a:soli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3124200" y="457200"/>
            <a:ext cx="2666999" cy="461664"/>
          </a:xfrm>
          <a:prstGeom prst="rect">
            <a:avLst/>
          </a:prstGeom>
          <a:solidFill>
            <a:srgbClr val="F5E3D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problem</a:t>
            </a:r>
          </a:p>
        </p:txBody>
      </p:sp>
      <p:sp>
        <p:nvSpPr>
          <p:cNvPr id="89" name="Shape 89"/>
          <p:cNvSpPr/>
          <p:nvPr/>
        </p:nvSpPr>
        <p:spPr>
          <a:xfrm>
            <a:off x="6019800" y="2286000"/>
            <a:ext cx="2743199" cy="2677656"/>
          </a:xfrm>
          <a:prstGeom prst="rect">
            <a:avLst/>
          </a:prstGeom>
          <a:solidFill>
            <a:srgbClr val="271D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 quality determines the growth of lichens and lichens in turn serve as good indicators of pollution</a:t>
            </a:r>
          </a:p>
        </p:txBody>
      </p:sp>
      <p:sp>
        <p:nvSpPr>
          <p:cNvPr id="90" name="Shape 90"/>
          <p:cNvSpPr/>
          <p:nvPr/>
        </p:nvSpPr>
        <p:spPr>
          <a:xfrm>
            <a:off x="3810000" y="5257800"/>
            <a:ext cx="4724400" cy="1200329"/>
          </a:xfrm>
          <a:prstGeom prst="rect">
            <a:avLst/>
          </a:prstGeom>
          <a:solidFill>
            <a:srgbClr val="271D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area with the cleanest air is supposed to be rich in lichen diversity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l="6000" t="42969" r="4667" b="46094"/>
          <a:stretch/>
        </p:blipFill>
        <p:spPr>
          <a:xfrm>
            <a:off x="381000" y="990600"/>
            <a:ext cx="6248399" cy="130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l="1999" t="14844" r="5999" b="60156"/>
          <a:stretch/>
        </p:blipFill>
        <p:spPr>
          <a:xfrm>
            <a:off x="457200" y="2362200"/>
            <a:ext cx="5257799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30161" y="2836607"/>
            <a:ext cx="8077199" cy="1015662"/>
          </a:xfrm>
          <a:prstGeom prst="rect">
            <a:avLst/>
          </a:prstGeom>
          <a:solidFill>
            <a:srgbClr val="F5E3D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Times New Roman"/>
              <a:buNone/>
            </a:pPr>
            <a:r>
              <a:rPr lang="en-US" sz="3000" b="1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LICHEN FLORA OF LOW LAND AREA OF PATHANAMTHITTA DISTRICT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descr="Downloads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71500"/>
            <a:ext cx="7619999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1066800" y="762000"/>
            <a:ext cx="6629400" cy="738664"/>
          </a:xfrm>
          <a:prstGeom prst="rect">
            <a:avLst/>
          </a:prstGeom>
          <a:solidFill>
            <a:srgbClr val="F5E3D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 b="1" i="0" u="none" strike="noStrike" cap="none">
                <a:solidFill>
                  <a:srgbClr val="603A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LICHENS : THE SUCCESSFUL SYMBIONTS WITH PHYCOBIONT AND MYCOBIONT PARTNERS</a:t>
            </a:r>
          </a:p>
        </p:txBody>
      </p:sp>
      <p:sp>
        <p:nvSpPr>
          <p:cNvPr id="105" name="Shape 105"/>
          <p:cNvSpPr/>
          <p:nvPr/>
        </p:nvSpPr>
        <p:spPr>
          <a:xfrm>
            <a:off x="1143000" y="1905000"/>
            <a:ext cx="4115165" cy="415498"/>
          </a:xfrm>
          <a:prstGeom prst="rect">
            <a:avLst/>
          </a:prstGeom>
          <a:solidFill>
            <a:srgbClr val="F5E3D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 i="0" u="none" strike="noStrike" cap="none">
                <a:solidFill>
                  <a:srgbClr val="603A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GROWTH FORMS</a:t>
            </a:r>
          </a:p>
        </p:txBody>
      </p:sp>
      <p:sp>
        <p:nvSpPr>
          <p:cNvPr id="106" name="Shape 106"/>
          <p:cNvSpPr/>
          <p:nvPr/>
        </p:nvSpPr>
        <p:spPr>
          <a:xfrm>
            <a:off x="5257800" y="2362200"/>
            <a:ext cx="1295400" cy="1015662"/>
          </a:xfrm>
          <a:prstGeom prst="rect">
            <a:avLst/>
          </a:prstGeom>
          <a:solidFill>
            <a:srgbClr val="ECE9E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rgbClr val="603A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Crustose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603A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Foliose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rgbClr val="603A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Fruticose </a:t>
            </a:r>
          </a:p>
        </p:txBody>
      </p:sp>
      <p:sp>
        <p:nvSpPr>
          <p:cNvPr id="107" name="Shape 107" descr="https://lh3.googleusercontent.com/TN22IEboXvfZs3gRwNgjs_8jOQYU0MakjvL8QgLLsLV3uprBkwILfeXo7ZatDOTLBnFzqNBI4IaNBDJabSn_KkDJYCmFmih4Oav8qGdSxur3Xv9Ewnx0OP4FS1_2AJ50TkrHscqYb40eX7UYwbx_2eNl4Bssx7WvbLaVE18LE-wsp6gVpTBRhbfRfcTYAxlrBLcMr5XUWaqFrF4Im6ivnasmhJTM4BsDYXvmE7wlvK45Uj6ULgCZcyZTL_eE6vTq8ie9u5awMkqjovY4CjOCViZsA2_OzzaA3P-89IxwyvQ8PtmeqWe2TrBzP9dbRmT9k8jP7zced1Xu7Ka2m5xZqUrHxvN8cKQ6JS08lNcJ7j3YR-ycw0_-iNywB6TEo8NQOhGj0n6meaqSFn3en44ioZ74JzJgcw5RiOPuUwhHh_9HuZvaccMHV7EeqU8bZ3BL4NftVnz6K29zAnG5QlnShWnac1o3zAebBB_kh2rlEOr9OTamIq-j2vY8-mWOB1YCjRXCUePKz5tNBgD0tIAPZiWmSrLnBDgo3igKiNlVbcnPDtaXnYn7fw5MKapNcb_ImKLCqLTMswke9rkNHRWolFCEWwVYeJ-AZrO-H08w9QRRr_T8=w831-h623-no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 descr="Downloads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71500"/>
            <a:ext cx="7619999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990600" y="1295400"/>
            <a:ext cx="2170787" cy="415498"/>
          </a:xfrm>
          <a:prstGeom prst="rect">
            <a:avLst/>
          </a:prstGeom>
          <a:solidFill>
            <a:srgbClr val="F5E3D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>
                <a:solidFill>
                  <a:srgbClr val="603A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SIGNIFICANCE</a:t>
            </a:r>
          </a:p>
        </p:txBody>
      </p:sp>
      <p:sp>
        <p:nvSpPr>
          <p:cNvPr id="114" name="Shape 114"/>
          <p:cNvSpPr/>
          <p:nvPr/>
        </p:nvSpPr>
        <p:spPr>
          <a:xfrm>
            <a:off x="990600" y="2133600"/>
            <a:ext cx="2359877" cy="415498"/>
          </a:xfrm>
          <a:prstGeom prst="rect">
            <a:avLst/>
          </a:prstGeom>
          <a:solidFill>
            <a:srgbClr val="ECE9E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>
                <a:solidFill>
                  <a:srgbClr val="524B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Pioneer Colonizers</a:t>
            </a:r>
          </a:p>
        </p:txBody>
      </p:sp>
      <p:sp>
        <p:nvSpPr>
          <p:cNvPr id="115" name="Shape 115"/>
          <p:cNvSpPr/>
          <p:nvPr/>
        </p:nvSpPr>
        <p:spPr>
          <a:xfrm>
            <a:off x="990600" y="2743200"/>
            <a:ext cx="2481768" cy="415498"/>
          </a:xfrm>
          <a:prstGeom prst="rect">
            <a:avLst/>
          </a:prstGeom>
          <a:solidFill>
            <a:srgbClr val="ECE9E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>
                <a:solidFill>
                  <a:srgbClr val="524B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Pollution Indicators</a:t>
            </a:r>
          </a:p>
        </p:txBody>
      </p:sp>
      <p:sp>
        <p:nvSpPr>
          <p:cNvPr id="116" name="Shape 116"/>
          <p:cNvSpPr/>
          <p:nvPr/>
        </p:nvSpPr>
        <p:spPr>
          <a:xfrm>
            <a:off x="990600" y="3352800"/>
            <a:ext cx="2173992" cy="415498"/>
          </a:xfrm>
          <a:prstGeom prst="rect">
            <a:avLst/>
          </a:prstGeom>
          <a:solidFill>
            <a:srgbClr val="ECE9E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>
                <a:solidFill>
                  <a:srgbClr val="524B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and Fodder</a:t>
            </a:r>
          </a:p>
        </p:txBody>
      </p:sp>
      <p:sp>
        <p:nvSpPr>
          <p:cNvPr id="117" name="Shape 117"/>
          <p:cNvSpPr/>
          <p:nvPr/>
        </p:nvSpPr>
        <p:spPr>
          <a:xfrm>
            <a:off x="4724400" y="3962400"/>
            <a:ext cx="2500941" cy="415498"/>
          </a:xfrm>
          <a:prstGeom prst="rect">
            <a:avLst/>
          </a:prstGeom>
          <a:solidFill>
            <a:srgbClr val="ECE9E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>
                <a:solidFill>
                  <a:srgbClr val="524B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of Medicines</a:t>
            </a:r>
          </a:p>
        </p:txBody>
      </p:sp>
      <p:sp>
        <p:nvSpPr>
          <p:cNvPr id="118" name="Shape 118"/>
          <p:cNvSpPr/>
          <p:nvPr/>
        </p:nvSpPr>
        <p:spPr>
          <a:xfrm>
            <a:off x="5334000" y="4648200"/>
            <a:ext cx="1252265" cy="415498"/>
          </a:xfrm>
          <a:prstGeom prst="rect">
            <a:avLst/>
          </a:prstGeom>
          <a:solidFill>
            <a:srgbClr val="ECE9E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>
                <a:solidFill>
                  <a:srgbClr val="524B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Industry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Downloads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71500"/>
            <a:ext cx="7619999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1981200" y="685800"/>
            <a:ext cx="5342615" cy="523219"/>
          </a:xfrm>
          <a:prstGeom prst="rect">
            <a:avLst/>
          </a:prstGeom>
          <a:solidFill>
            <a:srgbClr val="FCECD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855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 FOLLOWED</a:t>
            </a:r>
          </a:p>
        </p:txBody>
      </p:sp>
      <p:sp>
        <p:nvSpPr>
          <p:cNvPr id="134" name="Shape 134"/>
          <p:cNvSpPr/>
          <p:nvPr/>
        </p:nvSpPr>
        <p:spPr>
          <a:xfrm>
            <a:off x="762000" y="1371600"/>
            <a:ext cx="2008882" cy="415498"/>
          </a:xfrm>
          <a:prstGeom prst="rect">
            <a:avLst/>
          </a:prstGeom>
          <a:gradFill>
            <a:gsLst>
              <a:gs pos="0">
                <a:srgbClr val="FFD180"/>
              </a:gs>
              <a:gs pos="35000">
                <a:srgbClr val="FFDCA5"/>
              </a:gs>
              <a:gs pos="100000">
                <a:srgbClr val="FFF1D9"/>
              </a:gs>
            </a:gsLst>
            <a:lin ang="16200000" scaled="0"/>
          </a:gradFill>
          <a:ln w="9525" cap="flat" cmpd="sng">
            <a:solidFill>
              <a:srgbClr val="EE9E27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>
                <a:solidFill>
                  <a:srgbClr val="855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COLLECTION</a:t>
            </a:r>
          </a:p>
        </p:txBody>
      </p:sp>
      <p:sp>
        <p:nvSpPr>
          <p:cNvPr id="135" name="Shape 135"/>
          <p:cNvSpPr/>
          <p:nvPr/>
        </p:nvSpPr>
        <p:spPr>
          <a:xfrm>
            <a:off x="762000" y="2133600"/>
            <a:ext cx="3727302" cy="415498"/>
          </a:xfrm>
          <a:prstGeom prst="rect">
            <a:avLst/>
          </a:prstGeom>
          <a:gradFill>
            <a:gsLst>
              <a:gs pos="0">
                <a:srgbClr val="FFD180"/>
              </a:gs>
              <a:gs pos="35000">
                <a:srgbClr val="FFDCA5"/>
              </a:gs>
              <a:gs pos="100000">
                <a:srgbClr val="FFF1D9"/>
              </a:gs>
            </a:gsLst>
            <a:lin ang="16200000" scaled="0"/>
          </a:gradFill>
          <a:ln w="9525" cap="flat" cmpd="sng">
            <a:solidFill>
              <a:srgbClr val="EE9E27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>
                <a:solidFill>
                  <a:srgbClr val="855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RECORDING FIELD NOTES</a:t>
            </a:r>
          </a:p>
        </p:txBody>
      </p:sp>
      <p:sp>
        <p:nvSpPr>
          <p:cNvPr id="136" name="Shape 136"/>
          <p:cNvSpPr/>
          <p:nvPr/>
        </p:nvSpPr>
        <p:spPr>
          <a:xfrm>
            <a:off x="762000" y="2895600"/>
            <a:ext cx="5838392" cy="415498"/>
          </a:xfrm>
          <a:prstGeom prst="rect">
            <a:avLst/>
          </a:prstGeom>
          <a:gradFill>
            <a:gsLst>
              <a:gs pos="0">
                <a:srgbClr val="FFD180"/>
              </a:gs>
              <a:gs pos="35000">
                <a:srgbClr val="FFDCA5"/>
              </a:gs>
              <a:gs pos="100000">
                <a:srgbClr val="FFF1D9"/>
              </a:gs>
            </a:gsLst>
            <a:lin ang="16200000" scaled="0"/>
          </a:gradFill>
          <a:ln w="9525" cap="flat" cmpd="sng">
            <a:solidFill>
              <a:srgbClr val="EE9E27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>
                <a:solidFill>
                  <a:srgbClr val="855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EXAMINING THE COLLECTED SPECIMENS</a:t>
            </a:r>
          </a:p>
        </p:txBody>
      </p:sp>
      <p:sp>
        <p:nvSpPr>
          <p:cNvPr id="137" name="Shape 137"/>
          <p:cNvSpPr/>
          <p:nvPr/>
        </p:nvSpPr>
        <p:spPr>
          <a:xfrm>
            <a:off x="762001" y="3657599"/>
            <a:ext cx="4403124" cy="415499"/>
          </a:xfrm>
          <a:prstGeom prst="rect">
            <a:avLst/>
          </a:prstGeom>
          <a:gradFill>
            <a:gsLst>
              <a:gs pos="0">
                <a:srgbClr val="FFD180"/>
              </a:gs>
              <a:gs pos="35000">
                <a:srgbClr val="FFDCA5"/>
              </a:gs>
              <a:gs pos="100000">
                <a:srgbClr val="FFF1D9"/>
              </a:gs>
            </a:gsLst>
            <a:lin ang="16200000" scaled="0"/>
          </a:gradFill>
          <a:ln w="9525" cap="flat" cmpd="sng">
            <a:solidFill>
              <a:srgbClr val="EE9E27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100" b="1" dirty="0" smtClean="0">
                <a:solidFill>
                  <a:srgbClr val="855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PRESERVATION </a:t>
            </a:r>
            <a:r>
              <a:rPr lang="en-US" sz="2100" b="1" dirty="0">
                <a:solidFill>
                  <a:srgbClr val="855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PRESSING</a:t>
            </a:r>
          </a:p>
        </p:txBody>
      </p:sp>
      <p:sp>
        <p:nvSpPr>
          <p:cNvPr id="138" name="Shape 138"/>
          <p:cNvSpPr/>
          <p:nvPr/>
        </p:nvSpPr>
        <p:spPr>
          <a:xfrm>
            <a:off x="762000" y="4419600"/>
            <a:ext cx="4057135" cy="399535"/>
          </a:xfrm>
          <a:prstGeom prst="rect">
            <a:avLst/>
          </a:prstGeom>
          <a:gradFill>
            <a:gsLst>
              <a:gs pos="0">
                <a:srgbClr val="FFD180"/>
              </a:gs>
              <a:gs pos="35000">
                <a:srgbClr val="FFDCA5"/>
              </a:gs>
              <a:gs pos="100000">
                <a:srgbClr val="FFF1D9"/>
              </a:gs>
            </a:gsLst>
            <a:lin ang="16200000" scaled="0"/>
          </a:gradFill>
          <a:ln w="9525" cap="flat" cmpd="sng">
            <a:solidFill>
              <a:srgbClr val="EE9E27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100" b="1" dirty="0">
                <a:solidFill>
                  <a:srgbClr val="855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HERBARIUM PREPARATION</a:t>
            </a:r>
          </a:p>
        </p:txBody>
      </p:sp>
      <p:sp>
        <p:nvSpPr>
          <p:cNvPr id="139" name="Shape 139"/>
          <p:cNvSpPr/>
          <p:nvPr/>
        </p:nvSpPr>
        <p:spPr>
          <a:xfrm>
            <a:off x="1600200" y="1828800"/>
            <a:ext cx="228600" cy="3047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F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600200" y="2590800"/>
            <a:ext cx="228600" cy="3047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F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600200" y="3352800"/>
            <a:ext cx="228600" cy="3047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F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1600200" y="4114800"/>
            <a:ext cx="228600" cy="3047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F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762049" y="5181600"/>
            <a:ext cx="2597400" cy="415500"/>
          </a:xfrm>
          <a:prstGeom prst="rect">
            <a:avLst/>
          </a:prstGeom>
          <a:gradFill>
            <a:gsLst>
              <a:gs pos="0">
                <a:srgbClr val="FFD180"/>
              </a:gs>
              <a:gs pos="35000">
                <a:srgbClr val="FFDCA5"/>
              </a:gs>
              <a:gs pos="100000">
                <a:srgbClr val="FFF1D9"/>
              </a:gs>
            </a:gsLst>
            <a:lin ang="16200038" scaled="0"/>
          </a:gradFill>
          <a:ln w="9525" cap="flat" cmpd="sng">
            <a:solidFill>
              <a:srgbClr val="EE9E27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 b="1">
                <a:solidFill>
                  <a:srgbClr val="855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IDENTIFICATION</a:t>
            </a:r>
          </a:p>
        </p:txBody>
      </p:sp>
      <p:sp>
        <p:nvSpPr>
          <p:cNvPr id="144" name="Shape 144"/>
          <p:cNvSpPr/>
          <p:nvPr/>
        </p:nvSpPr>
        <p:spPr>
          <a:xfrm>
            <a:off x="1600187" y="4855950"/>
            <a:ext cx="2286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F76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3825" y="2590799"/>
            <a:ext cx="1702451" cy="217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5467">
            <a:off x="5879549" y="1351722"/>
            <a:ext cx="2008874" cy="125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253"/>
          <p:cNvPicPr preferRelativeResize="0"/>
          <p:nvPr/>
        </p:nvPicPr>
        <p:blipFill rotWithShape="1">
          <a:blip r:embed="rId3">
            <a:alphaModFix/>
          </a:blip>
          <a:srcRect t="16890" b="44481"/>
          <a:stretch/>
        </p:blipFill>
        <p:spPr>
          <a:xfrm rot="5400000">
            <a:off x="-1209496" y="2428695"/>
            <a:ext cx="4771252" cy="174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92"/>
          <p:cNvPicPr preferRelativeResize="0"/>
          <p:nvPr/>
        </p:nvPicPr>
        <p:blipFill rotWithShape="1">
          <a:blip r:embed="rId4">
            <a:alphaModFix/>
          </a:blip>
          <a:srcRect l="44298" t="12861" r="13270" b="35716"/>
          <a:stretch/>
        </p:blipFill>
        <p:spPr>
          <a:xfrm rot="5400000">
            <a:off x="4819483" y="2343316"/>
            <a:ext cx="2072641" cy="180560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/>
          <p:nvPr/>
        </p:nvSpPr>
        <p:spPr>
          <a:xfrm>
            <a:off x="304800" y="228600"/>
            <a:ext cx="2143535" cy="461664"/>
          </a:xfrm>
          <a:prstGeom prst="rect">
            <a:avLst/>
          </a:prstGeom>
          <a:noFill/>
          <a:ln w="9525" cap="flat" cmpd="sng">
            <a:solidFill>
              <a:srgbClr val="523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analysis</a:t>
            </a:r>
          </a:p>
        </p:txBody>
      </p:sp>
      <p:graphicFrame>
        <p:nvGraphicFramePr>
          <p:cNvPr id="362" name="Shape 362"/>
          <p:cNvGraphicFramePr/>
          <p:nvPr>
            <p:extLst>
              <p:ext uri="{D42A27DB-BD31-4B8C-83A1-F6EECF244321}">
                <p14:modId xmlns="" xmlns:p14="http://schemas.microsoft.com/office/powerpoint/2010/main" val="163268468"/>
              </p:ext>
            </p:extLst>
          </p:nvPr>
        </p:nvGraphicFramePr>
        <p:xfrm>
          <a:off x="304800" y="914400"/>
          <a:ext cx="3657600" cy="4771250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752600"/>
                <a:gridCol w="1905000"/>
              </a:tblGrid>
              <a:tr h="433750">
                <a:tc row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3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CRUSTOSE</a:t>
                      </a:r>
                    </a:p>
                  </a:txBody>
                  <a:tcPr marL="68575" marR="68575" marT="0" marB="0" vert="vert27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Anisomeridium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  <a:tr h="433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Anthracothecium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  <a:tr h="433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Bacidia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  <a:tr h="433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Chrysothrix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  <a:tr h="433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Clathroporina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  <a:tr h="433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Cryptothecia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  <a:tr h="433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Dirinaria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  <a:tr h="433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Graphis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  <a:tr h="433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Ocellularia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  <a:tr h="433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Porina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  <a:tr h="433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solidFill>
                            <a:srgbClr val="0C0C0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Strigula 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3" name="Shape 363"/>
          <p:cNvGraphicFramePr/>
          <p:nvPr>
            <p:extLst>
              <p:ext uri="{D42A27DB-BD31-4B8C-83A1-F6EECF244321}">
                <p14:modId xmlns="" xmlns:p14="http://schemas.microsoft.com/office/powerpoint/2010/main" val="218762463"/>
              </p:ext>
            </p:extLst>
          </p:nvPr>
        </p:nvGraphicFramePr>
        <p:xfrm>
          <a:off x="4953000" y="2209800"/>
          <a:ext cx="3657600" cy="2072640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828800"/>
                <a:gridCol w="1828800"/>
              </a:tblGrid>
              <a:tr h="44872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3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FOLIOSE</a:t>
                      </a:r>
                    </a:p>
                  </a:txBody>
                  <a:tcPr marL="68575" marR="68575" marT="0" marB="0" vert="vert27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Leptogium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2"/>
                    </a:solidFill>
                  </a:tcPr>
                </a:tc>
              </a:tr>
              <a:tr h="448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Parmotrema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2"/>
                    </a:solidFill>
                  </a:tcPr>
                </a:tc>
              </a:tr>
              <a:tr h="448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Phyllopsora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2"/>
                    </a:solidFill>
                  </a:tcPr>
                </a:tc>
              </a:tr>
              <a:tr h="448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Pyxine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2"/>
                    </a:solidFill>
                  </a:tcPr>
                </a:tc>
              </a:tr>
            </a:tbl>
          </a:graphicData>
        </a:graphic>
      </p:graphicFrame>
      <p:sp>
        <p:nvSpPr>
          <p:cNvPr id="364" name="Shape 364"/>
          <p:cNvSpPr/>
          <p:nvPr/>
        </p:nvSpPr>
        <p:spPr>
          <a:xfrm>
            <a:off x="4876800" y="609600"/>
            <a:ext cx="3657600" cy="707886"/>
          </a:xfrm>
          <a:prstGeom prst="rect">
            <a:avLst/>
          </a:prstGeom>
          <a:solidFill>
            <a:srgbClr val="F3EAE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Diverse genera of Crustose and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Foliose lichens were found </a:t>
            </a:r>
          </a:p>
        </p:txBody>
      </p:sp>
      <p:sp>
        <p:nvSpPr>
          <p:cNvPr id="365" name="Shape 365"/>
          <p:cNvSpPr/>
          <p:nvPr/>
        </p:nvSpPr>
        <p:spPr>
          <a:xfrm>
            <a:off x="5105400" y="1524000"/>
            <a:ext cx="3384796" cy="400109"/>
          </a:xfrm>
          <a:prstGeom prst="rect">
            <a:avLst/>
          </a:prstGeom>
          <a:solidFill>
            <a:srgbClr val="F3EAE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Fruticose forms were absent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9657458"/>
              </p:ext>
            </p:extLst>
          </p:nvPr>
        </p:nvGraphicFramePr>
        <p:xfrm>
          <a:off x="2564296" y="914400"/>
          <a:ext cx="4492487" cy="5791200"/>
        </p:xfrm>
        <a:graphic>
          <a:graphicData uri="http://schemas.openxmlformats.org/drawingml/2006/table">
            <a:tbl>
              <a:tblPr/>
              <a:tblGrid>
                <a:gridCol w="1936901"/>
                <a:gridCol w="2555586"/>
              </a:tblGrid>
              <a:tr h="225591">
                <a:tc rowSpan="18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different</a:t>
                      </a:r>
                      <a:r>
                        <a:rPr lang="en-IN" sz="19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species of the </a:t>
                      </a:r>
                      <a:r>
                        <a:rPr lang="en-IN" sz="1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Genus</a:t>
                      </a:r>
                      <a:r>
                        <a:rPr lang="en-IN" sz="19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9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Pyxine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Cocos </a:t>
                      </a:r>
                      <a:r>
                        <a:rPr lang="en-IN" sz="19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nucifera</a:t>
                      </a:r>
                      <a:r>
                        <a:rPr lang="en-IN" sz="1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715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Areca catechu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Artocarpus heterophyllus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Cocos nucifera  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Ficus religiosa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Mangifera indica 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Polyalthia longifolia 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Swietenia mahagoni 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Aerca catechu 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Areca catechu 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Artocarpus heterophyllus 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Cocos </a:t>
                      </a:r>
                      <a:r>
                        <a:rPr lang="en-IN" sz="19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nucifera</a:t>
                      </a:r>
                      <a:r>
                        <a:rPr lang="en-IN" sz="1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Eugenia jambos 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Mangifera</a:t>
                      </a:r>
                      <a:r>
                        <a:rPr lang="en-IN" sz="1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9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</a:t>
                      </a:r>
                      <a:r>
                        <a:rPr lang="en-IN" sz="1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Polyalthia longifolia 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559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Swietenia</a:t>
                      </a:r>
                      <a:r>
                        <a:rPr lang="en-IN" sz="1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9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mahagoni</a:t>
                      </a:r>
                      <a:r>
                        <a:rPr lang="en-IN" sz="1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715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Areca catechu </a:t>
                      </a:r>
                      <a:endParaRPr lang="en-US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7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Rock </a:t>
                      </a:r>
                      <a:endParaRPr lang="en-US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16" marR="37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Shape 370"/>
          <p:cNvSpPr/>
          <p:nvPr/>
        </p:nvSpPr>
        <p:spPr>
          <a:xfrm>
            <a:off x="149087" y="145774"/>
            <a:ext cx="4313337" cy="609600"/>
          </a:xfrm>
          <a:prstGeom prst="rect">
            <a:avLst/>
          </a:prstGeom>
          <a:gradFill>
            <a:gsLst>
              <a:gs pos="0">
                <a:srgbClr val="E3D8BA"/>
              </a:gs>
              <a:gs pos="35000">
                <a:srgbClr val="EBE3CE"/>
              </a:gs>
              <a:gs pos="100000">
                <a:srgbClr val="F9F5EB"/>
              </a:gs>
            </a:gsLst>
            <a:lin ang="16200000" scaled="0"/>
          </a:gradFill>
          <a:ln w="9525" cap="flat" cmpd="sng">
            <a:solidFill>
              <a:srgbClr val="9E916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Lichen genera on various 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hosts</a:t>
            </a:r>
            <a:endParaRPr lang="en-US"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70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" name="Shape 371"/>
          <p:cNvGraphicFramePr/>
          <p:nvPr>
            <p:extLst>
              <p:ext uri="{D42A27DB-BD31-4B8C-83A1-F6EECF244321}">
                <p14:modId xmlns="" xmlns:p14="http://schemas.microsoft.com/office/powerpoint/2010/main" val="2215496502"/>
              </p:ext>
            </p:extLst>
          </p:nvPr>
        </p:nvGraphicFramePr>
        <p:xfrm>
          <a:off x="4541937" y="214975"/>
          <a:ext cx="4376075" cy="2103200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892625"/>
                <a:gridCol w="2483450"/>
              </a:tblGrid>
              <a:tr h="6026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Different species of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Anthracothecium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Croton sp.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16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Phyllanthus embilica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16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Swietenia mahagoni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67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Tamarindus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indica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72" name="Shape 372"/>
          <p:cNvGraphicFramePr/>
          <p:nvPr>
            <p:extLst>
              <p:ext uri="{D42A27DB-BD31-4B8C-83A1-F6EECF244321}">
                <p14:modId xmlns="" xmlns:p14="http://schemas.microsoft.com/office/powerpoint/2010/main" val="2135630112"/>
              </p:ext>
            </p:extLst>
          </p:nvPr>
        </p:nvGraphicFramePr>
        <p:xfrm>
          <a:off x="4482075" y="2697011"/>
          <a:ext cx="4495800" cy="1707350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953125"/>
                <a:gridCol w="2542675"/>
              </a:tblGrid>
              <a:tr h="51692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Different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species </a:t>
                      </a: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Bacidia</a:t>
                      </a: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Artocarpus heterophyllus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8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Cocos nucifera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8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Garcinia gummi gutta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5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Swietenia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mahagoni</a:t>
                      </a:r>
                      <a:endParaRPr lang="en-US" sz="1800" b="1" i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73" name="Shape 373"/>
          <p:cNvGraphicFramePr/>
          <p:nvPr>
            <p:extLst>
              <p:ext uri="{D42A27DB-BD31-4B8C-83A1-F6EECF244321}">
                <p14:modId xmlns="" xmlns:p14="http://schemas.microsoft.com/office/powerpoint/2010/main" val="273103434"/>
              </p:ext>
            </p:extLst>
          </p:nvPr>
        </p:nvGraphicFramePr>
        <p:xfrm>
          <a:off x="154700" y="1595549"/>
          <a:ext cx="3868625" cy="3187625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291950"/>
                <a:gridCol w="2576675"/>
              </a:tblGrid>
              <a:tr h="461925">
                <a:tc rowSpan="7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Different species of </a:t>
                      </a: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Graphis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Areca catechu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90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Artocarpus heterophyllus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Azadiracta indica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Cocos nucifera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63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Garcinia gummi gutta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67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Mangifera indica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80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Plumeria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rubra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74" name="Shape 374"/>
          <p:cNvGraphicFramePr/>
          <p:nvPr>
            <p:extLst>
              <p:ext uri="{D42A27DB-BD31-4B8C-83A1-F6EECF244321}">
                <p14:modId xmlns="" xmlns:p14="http://schemas.microsoft.com/office/powerpoint/2010/main" val="1333861661"/>
              </p:ext>
            </p:extLst>
          </p:nvPr>
        </p:nvGraphicFramePr>
        <p:xfrm>
          <a:off x="4457250" y="4783180"/>
          <a:ext cx="4545475" cy="1943975"/>
        </p:xfrm>
        <a:graphic>
          <a:graphicData uri="http://schemas.openxmlformats.org/drawingml/2006/table">
            <a:tbl>
              <a:tblPr>
                <a:noFill/>
                <a:tableStyleId>{6AD9D301-42F4-4C75-B245-1E8F3281E747}</a:tableStyleId>
              </a:tblPr>
              <a:tblGrid>
                <a:gridCol w="1899600"/>
                <a:gridCol w="2645875"/>
              </a:tblGrid>
              <a:tr h="46990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Different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species of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Parmotrema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Areca catechu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8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Polyalthia longifolia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505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Strychnos nux- vomica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86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Swietenia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i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mahagoni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373</Words>
  <Application>Microsoft Office PowerPoint</Application>
  <PresentationFormat>On-screen Show (4:3)</PresentationFormat>
  <Paragraphs>142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15</cp:revision>
  <dcterms:modified xsi:type="dcterms:W3CDTF">2019-07-16T06:37:56Z</dcterms:modified>
</cp:coreProperties>
</file>