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0693400" cy="10693400"/>
  <p:notesSz cx="10693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922"/>
  </p:normalViewPr>
  <p:slideViewPr>
    <p:cSldViewPr>
      <p:cViewPr>
        <p:scale>
          <a:sx n="48" d="100"/>
          <a:sy n="48" d="100"/>
        </p:scale>
        <p:origin x="-178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6103" y="3556"/>
            <a:ext cx="10058400" cy="7556500"/>
          </a:xfrm>
          <a:custGeom>
            <a:avLst/>
            <a:gdLst/>
            <a:ahLst/>
            <a:cxnLst/>
            <a:rect l="l" t="t" r="r" b="b"/>
            <a:pathLst>
              <a:path w="10058400" h="7556500">
                <a:moveTo>
                  <a:pt x="10058400" y="7556498"/>
                </a:moveTo>
                <a:lnTo>
                  <a:pt x="10058400" y="0"/>
                </a:lnTo>
                <a:lnTo>
                  <a:pt x="0" y="0"/>
                </a:lnTo>
                <a:lnTo>
                  <a:pt x="0" y="7556498"/>
                </a:lnTo>
                <a:lnTo>
                  <a:pt x="10058400" y="7556498"/>
                </a:lnTo>
                <a:close/>
              </a:path>
            </a:pathLst>
          </a:custGeom>
          <a:solidFill>
            <a:srgbClr val="E3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3725" y="332642"/>
            <a:ext cx="9577751" cy="7003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0245" y="363723"/>
            <a:ext cx="9404710" cy="68309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0245" y="363725"/>
            <a:ext cx="9404985" cy="6831330"/>
          </a:xfrm>
          <a:custGeom>
            <a:avLst/>
            <a:gdLst/>
            <a:ahLst/>
            <a:cxnLst/>
            <a:rect l="l" t="t" r="r" b="b"/>
            <a:pathLst>
              <a:path w="9404985" h="6831330">
                <a:moveTo>
                  <a:pt x="0" y="142101"/>
                </a:moveTo>
                <a:lnTo>
                  <a:pt x="7247" y="97216"/>
                </a:lnTo>
                <a:lnTo>
                  <a:pt x="27427" y="58212"/>
                </a:lnTo>
                <a:lnTo>
                  <a:pt x="58200" y="27440"/>
                </a:lnTo>
                <a:lnTo>
                  <a:pt x="97223" y="7252"/>
                </a:lnTo>
                <a:lnTo>
                  <a:pt x="142157" y="0"/>
                </a:lnTo>
                <a:lnTo>
                  <a:pt x="9262605" y="0"/>
                </a:lnTo>
                <a:lnTo>
                  <a:pt x="9307490" y="7252"/>
                </a:lnTo>
                <a:lnTo>
                  <a:pt x="9346494" y="27440"/>
                </a:lnTo>
                <a:lnTo>
                  <a:pt x="9377266" y="58212"/>
                </a:lnTo>
                <a:lnTo>
                  <a:pt x="9397454" y="97216"/>
                </a:lnTo>
                <a:lnTo>
                  <a:pt x="9404706" y="142101"/>
                </a:lnTo>
                <a:lnTo>
                  <a:pt x="9404706" y="6688771"/>
                </a:lnTo>
                <a:lnTo>
                  <a:pt x="9397454" y="6733704"/>
                </a:lnTo>
                <a:lnTo>
                  <a:pt x="9377266" y="6772728"/>
                </a:lnTo>
                <a:lnTo>
                  <a:pt x="9346494" y="6803500"/>
                </a:lnTo>
                <a:lnTo>
                  <a:pt x="9307490" y="6823681"/>
                </a:lnTo>
                <a:lnTo>
                  <a:pt x="9262605" y="6830928"/>
                </a:lnTo>
                <a:lnTo>
                  <a:pt x="142157" y="6830928"/>
                </a:lnTo>
                <a:lnTo>
                  <a:pt x="97223" y="6823681"/>
                </a:lnTo>
                <a:lnTo>
                  <a:pt x="58200" y="6803500"/>
                </a:lnTo>
                <a:lnTo>
                  <a:pt x="27427" y="6772728"/>
                </a:lnTo>
                <a:lnTo>
                  <a:pt x="7247" y="6733704"/>
                </a:lnTo>
                <a:lnTo>
                  <a:pt x="0" y="6688771"/>
                </a:lnTo>
                <a:lnTo>
                  <a:pt x="0" y="142101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9797" y="1341112"/>
            <a:ext cx="4392930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9797" y="1880396"/>
            <a:ext cx="5591175" cy="325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life.net/fish/digestion.html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www.yourarticlelibrary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in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927100"/>
            <a:ext cx="8839200" cy="2585323"/>
          </a:xfrm>
        </p:spPr>
        <p:txBody>
          <a:bodyPr/>
          <a:lstStyle/>
          <a:p>
            <a:r>
              <a:rPr lang="en-IN" sz="48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Alimentary canal</a:t>
            </a:r>
            <a:r>
              <a:rPr lang="en-IN" sz="4800" b="1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IN" sz="48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adaptations  in</a:t>
            </a:r>
            <a:r>
              <a:rPr lang="en-I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8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  <a:br>
              <a:rPr lang="en-IN" sz="48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spc="10" dirty="0">
                <a:solidFill>
                  <a:schemeClr val="tx1"/>
                </a:solidFill>
              </a:rPr>
              <a:t/>
            </a:r>
            <a:br>
              <a:rPr lang="en-IN" sz="3600" b="1" spc="10" dirty="0">
                <a:solidFill>
                  <a:schemeClr val="tx1"/>
                </a:solidFill>
              </a:rPr>
            </a:br>
            <a:r>
              <a:rPr lang="en-IN" sz="3600" b="1" spc="10" dirty="0" smtClean="0">
                <a:solidFill>
                  <a:schemeClr val="tx1"/>
                </a:solidFill>
              </a:rPr>
              <a:t>                         </a:t>
            </a:r>
            <a:r>
              <a:rPr lang="en-IN" sz="3600" b="1" spc="1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Dr.Sunitha</a:t>
            </a:r>
            <a:r>
              <a:rPr lang="en-IN" sz="3600" b="1" spc="1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spc="1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A.Philip</a:t>
            </a:r>
            <a:endParaRPr lang="en-IN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7"/>
          <p:cNvSpPr>
            <a:spLocks noGrp="1"/>
          </p:cNvSpPr>
          <p:nvPr>
            <p:ph type="body" idx="1"/>
          </p:nvPr>
        </p:nvSpPr>
        <p:spPr>
          <a:xfrm>
            <a:off x="2146300" y="4279900"/>
            <a:ext cx="70866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250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508" y="336689"/>
            <a:ext cx="8589010" cy="3987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32430">
              <a:lnSpc>
                <a:spcPct val="100000"/>
              </a:lnSpc>
              <a:spcBef>
                <a:spcPts val="135"/>
              </a:spcBef>
              <a:buSzPct val="97142"/>
              <a:tabLst>
                <a:tab pos="3334385" algn="l"/>
              </a:tabLst>
            </a:pPr>
            <a:r>
              <a:rPr sz="3500" b="1" spc="15" dirty="0">
                <a:solidFill>
                  <a:srgbClr val="FF0000"/>
                </a:solidFill>
                <a:latin typeface="Arial"/>
                <a:cs typeface="Arial"/>
              </a:rPr>
              <a:t>Oesophagus</a:t>
            </a:r>
            <a:endParaRPr sz="3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  <a:buSzPct val="95454"/>
              <a:buChar char="•"/>
              <a:tabLst>
                <a:tab pos="111760" algn="l"/>
                <a:tab pos="1114425" algn="l"/>
                <a:tab pos="6177280" algn="l"/>
                <a:tab pos="6753225" algn="l"/>
              </a:tabLst>
            </a:pP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pharynx opens behind </a:t>
            </a:r>
            <a:r>
              <a:rPr sz="2200" spc="-5" dirty="0">
                <a:latin typeface="Arial"/>
                <a:cs typeface="Arial"/>
              </a:rPr>
              <a:t>into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oesophagus	which have </a:t>
            </a:r>
            <a:r>
              <a:rPr sz="2200" spc="-5" dirty="0">
                <a:latin typeface="Arial"/>
                <a:cs typeface="Arial"/>
              </a:rPr>
              <a:t>large  </a:t>
            </a:r>
            <a:r>
              <a:rPr sz="2200" dirty="0">
                <a:latin typeface="Arial"/>
                <a:cs typeface="Arial"/>
              </a:rPr>
              <a:t>number	of mucus secreting cells which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scattered	in the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mucosa.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buSzPct val="95454"/>
              <a:buChar char="•"/>
              <a:tabLst>
                <a:tab pos="111760" algn="l"/>
                <a:tab pos="933450" algn="l"/>
                <a:tab pos="3775710" algn="l"/>
              </a:tabLst>
            </a:pPr>
            <a:r>
              <a:rPr sz="2200" spc="-45" dirty="0">
                <a:latin typeface="Arial"/>
                <a:cs typeface="Arial"/>
              </a:rPr>
              <a:t>Taste	</a:t>
            </a:r>
            <a:r>
              <a:rPr sz="2200" dirty="0">
                <a:latin typeface="Arial"/>
                <a:cs typeface="Arial"/>
              </a:rPr>
              <a:t>buds are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also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present	</a:t>
            </a:r>
            <a:r>
              <a:rPr sz="2200" spc="-5" dirty="0">
                <a:latin typeface="Arial"/>
                <a:cs typeface="Arial"/>
              </a:rPr>
              <a:t>e.g. </a:t>
            </a:r>
            <a:r>
              <a:rPr sz="2200" i="1" spc="5" dirty="0">
                <a:latin typeface="Arial"/>
                <a:cs typeface="Arial"/>
              </a:rPr>
              <a:t>Labeo </a:t>
            </a:r>
            <a:r>
              <a:rPr sz="2200" i="1" spc="-5" dirty="0">
                <a:latin typeface="Arial"/>
                <a:cs typeface="Arial"/>
              </a:rPr>
              <a:t>rohita,c.carpio,catla</a:t>
            </a:r>
            <a:r>
              <a:rPr sz="2200" i="1" spc="-4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catla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187325" indent="-175260">
              <a:lnSpc>
                <a:spcPct val="100000"/>
              </a:lnSpc>
              <a:buSzPct val="95454"/>
              <a:buChar char="•"/>
              <a:tabLst>
                <a:tab pos="187960" algn="l"/>
              </a:tabLst>
            </a:pPr>
            <a:r>
              <a:rPr sz="2200" dirty="0">
                <a:latin typeface="Arial"/>
                <a:cs typeface="Arial"/>
              </a:rPr>
              <a:t>Short </a:t>
            </a:r>
            <a:r>
              <a:rPr sz="2200" spc="5" dirty="0">
                <a:latin typeface="Arial"/>
                <a:cs typeface="Arial"/>
              </a:rPr>
              <a:t>&amp; </a:t>
            </a:r>
            <a:r>
              <a:rPr sz="2200" dirty="0">
                <a:latin typeface="Arial"/>
                <a:cs typeface="Arial"/>
              </a:rPr>
              <a:t>narrow tube in </a:t>
            </a:r>
            <a:r>
              <a:rPr sz="2200" spc="5" dirty="0">
                <a:latin typeface="Arial"/>
                <a:cs typeface="Arial"/>
              </a:rPr>
              <a:t>case </a:t>
            </a:r>
            <a:r>
              <a:rPr sz="2200" dirty="0">
                <a:latin typeface="Arial"/>
                <a:cs typeface="Arial"/>
              </a:rPr>
              <a:t>of herbivorous and omnivorous</a:t>
            </a:r>
            <a:r>
              <a:rPr sz="2200" spc="-2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fishes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"/>
                <a:cs typeface="Arial"/>
              </a:rPr>
              <a:t>e.g. </a:t>
            </a:r>
            <a:r>
              <a:rPr sz="2200" i="1" spc="5" dirty="0">
                <a:latin typeface="Arial"/>
                <a:cs typeface="Arial"/>
              </a:rPr>
              <a:t>Labeo </a:t>
            </a:r>
            <a:r>
              <a:rPr sz="2200" i="1" dirty="0">
                <a:latin typeface="Arial"/>
                <a:cs typeface="Arial"/>
              </a:rPr>
              <a:t>rohita,Puntius </a:t>
            </a:r>
            <a:r>
              <a:rPr sz="2200" i="1" spc="5" dirty="0">
                <a:latin typeface="Arial"/>
                <a:cs typeface="Arial"/>
              </a:rPr>
              <a:t>sarana, </a:t>
            </a:r>
            <a:r>
              <a:rPr sz="2200" i="1" dirty="0">
                <a:latin typeface="Arial"/>
                <a:cs typeface="Arial"/>
              </a:rPr>
              <a:t>Cyprinus carpio</a:t>
            </a:r>
            <a:r>
              <a:rPr sz="2200" i="1" spc="-19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etc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buSzPct val="95454"/>
              <a:buChar char="•"/>
              <a:tabLst>
                <a:tab pos="111760" algn="l"/>
                <a:tab pos="980440" algn="l"/>
                <a:tab pos="4615815" algn="l"/>
              </a:tabLst>
            </a:pPr>
            <a:r>
              <a:rPr sz="2200" dirty="0">
                <a:latin typeface="Arial"/>
                <a:cs typeface="Arial"/>
              </a:rPr>
              <a:t>Large	</a:t>
            </a:r>
            <a:r>
              <a:rPr sz="2200" spc="5" dirty="0">
                <a:latin typeface="Arial"/>
                <a:cs typeface="Arial"/>
              </a:rPr>
              <a:t>&amp; </a:t>
            </a:r>
            <a:r>
              <a:rPr sz="2200" spc="-5" dirty="0">
                <a:latin typeface="Arial"/>
                <a:cs typeface="Arial"/>
              </a:rPr>
              <a:t>distensible </a:t>
            </a:r>
            <a:r>
              <a:rPr sz="2200" dirty="0">
                <a:latin typeface="Arial"/>
                <a:cs typeface="Arial"/>
              </a:rPr>
              <a:t>tube in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case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	carnivores and predatory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fishes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05860" algn="l"/>
              </a:tabLst>
            </a:pPr>
            <a:r>
              <a:rPr sz="2200" dirty="0">
                <a:latin typeface="Arial"/>
                <a:cs typeface="Arial"/>
              </a:rPr>
              <a:t>(e.g. </a:t>
            </a:r>
            <a:r>
              <a:rPr sz="2200" i="1" spc="-5" dirty="0">
                <a:latin typeface="Arial"/>
                <a:cs typeface="Arial"/>
              </a:rPr>
              <a:t>Wallago attu,</a:t>
            </a:r>
            <a:r>
              <a:rPr sz="2200" i="1" spc="-3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H.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fossilis	</a:t>
            </a:r>
            <a:r>
              <a:rPr sz="2200" dirty="0">
                <a:latin typeface="Arial"/>
                <a:cs typeface="Arial"/>
              </a:rPr>
              <a:t>etc</a:t>
            </a:r>
          </a:p>
        </p:txBody>
      </p:sp>
      <p:sp>
        <p:nvSpPr>
          <p:cNvPr id="3" name="object 3"/>
          <p:cNvSpPr/>
          <p:nvPr/>
        </p:nvSpPr>
        <p:spPr>
          <a:xfrm>
            <a:off x="1563412" y="4536032"/>
            <a:ext cx="8148060" cy="3024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3643" y="2380527"/>
            <a:ext cx="1517015" cy="413384"/>
          </a:xfrm>
          <a:custGeom>
            <a:avLst/>
            <a:gdLst/>
            <a:ahLst/>
            <a:cxnLst/>
            <a:rect l="l" t="t" r="r" b="b"/>
            <a:pathLst>
              <a:path w="1517014" h="413385">
                <a:moveTo>
                  <a:pt x="1347999" y="163588"/>
                </a:moveTo>
                <a:lnTo>
                  <a:pt x="1349215" y="171553"/>
                </a:lnTo>
                <a:lnTo>
                  <a:pt x="1353529" y="178691"/>
                </a:lnTo>
                <a:lnTo>
                  <a:pt x="1360332" y="183591"/>
                </a:lnTo>
                <a:lnTo>
                  <a:pt x="1368159" y="185446"/>
                </a:lnTo>
                <a:lnTo>
                  <a:pt x="1376091" y="184204"/>
                </a:lnTo>
                <a:lnTo>
                  <a:pt x="1383210" y="179811"/>
                </a:lnTo>
                <a:lnTo>
                  <a:pt x="1516771" y="56331"/>
                </a:lnTo>
                <a:lnTo>
                  <a:pt x="1480651" y="44777"/>
                </a:lnTo>
                <a:lnTo>
                  <a:pt x="1480651" y="85871"/>
                </a:lnTo>
                <a:lnTo>
                  <a:pt x="1404622" y="102762"/>
                </a:lnTo>
                <a:lnTo>
                  <a:pt x="1354649" y="149011"/>
                </a:lnTo>
                <a:lnTo>
                  <a:pt x="1349828" y="155755"/>
                </a:lnTo>
                <a:lnTo>
                  <a:pt x="1347999" y="163588"/>
                </a:lnTo>
                <a:close/>
              </a:path>
              <a:path w="1517014" h="413385">
                <a:moveTo>
                  <a:pt x="1404622" y="102762"/>
                </a:moveTo>
                <a:lnTo>
                  <a:pt x="1480651" y="85871"/>
                </a:lnTo>
                <a:lnTo>
                  <a:pt x="1471550" y="44850"/>
                </a:lnTo>
                <a:lnTo>
                  <a:pt x="1469590" y="45285"/>
                </a:lnTo>
                <a:lnTo>
                  <a:pt x="1469590" y="85311"/>
                </a:lnTo>
                <a:lnTo>
                  <a:pt x="1435313" y="74357"/>
                </a:lnTo>
                <a:lnTo>
                  <a:pt x="1404622" y="102762"/>
                </a:lnTo>
                <a:close/>
              </a:path>
              <a:path w="1517014" h="413385">
                <a:moveTo>
                  <a:pt x="1316219" y="22778"/>
                </a:moveTo>
                <a:lnTo>
                  <a:pt x="1318459" y="30535"/>
                </a:lnTo>
                <a:lnTo>
                  <a:pt x="1323429" y="36875"/>
                </a:lnTo>
                <a:lnTo>
                  <a:pt x="1330709" y="40931"/>
                </a:lnTo>
                <a:lnTo>
                  <a:pt x="1395715" y="61703"/>
                </a:lnTo>
                <a:lnTo>
                  <a:pt x="1471550" y="44850"/>
                </a:lnTo>
                <a:lnTo>
                  <a:pt x="1480651" y="85871"/>
                </a:lnTo>
                <a:lnTo>
                  <a:pt x="1480651" y="44777"/>
                </a:lnTo>
                <a:lnTo>
                  <a:pt x="1343449" y="890"/>
                </a:lnTo>
                <a:lnTo>
                  <a:pt x="1335163" y="0"/>
                </a:lnTo>
                <a:lnTo>
                  <a:pt x="1327454" y="2272"/>
                </a:lnTo>
                <a:lnTo>
                  <a:pt x="1321163" y="7249"/>
                </a:lnTo>
                <a:lnTo>
                  <a:pt x="1317129" y="14470"/>
                </a:lnTo>
                <a:lnTo>
                  <a:pt x="1316219" y="22778"/>
                </a:lnTo>
                <a:close/>
              </a:path>
              <a:path w="1517014" h="413385">
                <a:moveTo>
                  <a:pt x="1435313" y="74357"/>
                </a:moveTo>
                <a:lnTo>
                  <a:pt x="1469590" y="85311"/>
                </a:lnTo>
                <a:lnTo>
                  <a:pt x="1461750" y="49890"/>
                </a:lnTo>
                <a:lnTo>
                  <a:pt x="1435313" y="74357"/>
                </a:lnTo>
                <a:close/>
              </a:path>
              <a:path w="1517014" h="413385">
                <a:moveTo>
                  <a:pt x="1395715" y="61703"/>
                </a:moveTo>
                <a:lnTo>
                  <a:pt x="1435313" y="74357"/>
                </a:lnTo>
                <a:lnTo>
                  <a:pt x="1461750" y="49890"/>
                </a:lnTo>
                <a:lnTo>
                  <a:pt x="1469590" y="85311"/>
                </a:lnTo>
                <a:lnTo>
                  <a:pt x="1469590" y="45285"/>
                </a:lnTo>
                <a:lnTo>
                  <a:pt x="1395715" y="61703"/>
                </a:lnTo>
                <a:close/>
              </a:path>
              <a:path w="1517014" h="413385">
                <a:moveTo>
                  <a:pt x="0" y="371893"/>
                </a:moveTo>
                <a:lnTo>
                  <a:pt x="9239" y="412773"/>
                </a:lnTo>
                <a:lnTo>
                  <a:pt x="1404622" y="102762"/>
                </a:lnTo>
                <a:lnTo>
                  <a:pt x="1435313" y="74357"/>
                </a:lnTo>
                <a:lnTo>
                  <a:pt x="1395715" y="61703"/>
                </a:lnTo>
                <a:lnTo>
                  <a:pt x="0" y="3718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3643" y="2752420"/>
            <a:ext cx="1517015" cy="413384"/>
          </a:xfrm>
          <a:custGeom>
            <a:avLst/>
            <a:gdLst/>
            <a:ahLst/>
            <a:cxnLst/>
            <a:rect l="l" t="t" r="r" b="b"/>
            <a:pathLst>
              <a:path w="1517014" h="413385">
                <a:moveTo>
                  <a:pt x="1316219" y="389935"/>
                </a:moveTo>
                <a:lnTo>
                  <a:pt x="1317129" y="398162"/>
                </a:lnTo>
                <a:lnTo>
                  <a:pt x="1321163" y="405464"/>
                </a:lnTo>
                <a:lnTo>
                  <a:pt x="1327454" y="410482"/>
                </a:lnTo>
                <a:lnTo>
                  <a:pt x="1335163" y="412770"/>
                </a:lnTo>
                <a:lnTo>
                  <a:pt x="1343449" y="411882"/>
                </a:lnTo>
                <a:lnTo>
                  <a:pt x="1516771" y="356442"/>
                </a:lnTo>
                <a:lnTo>
                  <a:pt x="1480651" y="323047"/>
                </a:lnTo>
                <a:lnTo>
                  <a:pt x="1480651" y="326901"/>
                </a:lnTo>
                <a:lnTo>
                  <a:pt x="1471550" y="367922"/>
                </a:lnTo>
                <a:lnTo>
                  <a:pt x="1395716" y="351069"/>
                </a:lnTo>
                <a:lnTo>
                  <a:pt x="1330709" y="371843"/>
                </a:lnTo>
                <a:lnTo>
                  <a:pt x="1323429" y="375896"/>
                </a:lnTo>
                <a:lnTo>
                  <a:pt x="1318459" y="382220"/>
                </a:lnTo>
                <a:lnTo>
                  <a:pt x="1316219" y="389935"/>
                </a:lnTo>
                <a:close/>
              </a:path>
              <a:path w="1517014" h="413385">
                <a:moveTo>
                  <a:pt x="1395716" y="351069"/>
                </a:moveTo>
                <a:lnTo>
                  <a:pt x="1471550" y="367922"/>
                </a:lnTo>
                <a:lnTo>
                  <a:pt x="1480651" y="326901"/>
                </a:lnTo>
                <a:lnTo>
                  <a:pt x="1469590" y="324444"/>
                </a:lnTo>
                <a:lnTo>
                  <a:pt x="1469590" y="327461"/>
                </a:lnTo>
                <a:lnTo>
                  <a:pt x="1461750" y="362882"/>
                </a:lnTo>
                <a:lnTo>
                  <a:pt x="1435313" y="338415"/>
                </a:lnTo>
                <a:lnTo>
                  <a:pt x="1395716" y="351069"/>
                </a:lnTo>
                <a:close/>
              </a:path>
              <a:path w="1517014" h="413385">
                <a:moveTo>
                  <a:pt x="1347999" y="249184"/>
                </a:moveTo>
                <a:lnTo>
                  <a:pt x="1349828" y="257017"/>
                </a:lnTo>
                <a:lnTo>
                  <a:pt x="1354649" y="263762"/>
                </a:lnTo>
                <a:lnTo>
                  <a:pt x="1404621" y="310010"/>
                </a:lnTo>
                <a:lnTo>
                  <a:pt x="1480651" y="326901"/>
                </a:lnTo>
                <a:lnTo>
                  <a:pt x="1480651" y="323047"/>
                </a:lnTo>
                <a:lnTo>
                  <a:pt x="1383210" y="232961"/>
                </a:lnTo>
                <a:lnTo>
                  <a:pt x="1376091" y="228569"/>
                </a:lnTo>
                <a:lnTo>
                  <a:pt x="1368159" y="227326"/>
                </a:lnTo>
                <a:lnTo>
                  <a:pt x="1360332" y="229181"/>
                </a:lnTo>
                <a:lnTo>
                  <a:pt x="1353529" y="234081"/>
                </a:lnTo>
                <a:lnTo>
                  <a:pt x="1349215" y="241219"/>
                </a:lnTo>
                <a:lnTo>
                  <a:pt x="1347999" y="249184"/>
                </a:lnTo>
                <a:close/>
              </a:path>
              <a:path w="1517014" h="413385">
                <a:moveTo>
                  <a:pt x="1435313" y="338415"/>
                </a:moveTo>
                <a:lnTo>
                  <a:pt x="1461750" y="362882"/>
                </a:lnTo>
                <a:lnTo>
                  <a:pt x="1469590" y="327461"/>
                </a:lnTo>
                <a:lnTo>
                  <a:pt x="1435313" y="338415"/>
                </a:lnTo>
                <a:close/>
              </a:path>
              <a:path w="1517014" h="413385">
                <a:moveTo>
                  <a:pt x="1404621" y="310010"/>
                </a:moveTo>
                <a:lnTo>
                  <a:pt x="1435313" y="338415"/>
                </a:lnTo>
                <a:lnTo>
                  <a:pt x="1469590" y="327461"/>
                </a:lnTo>
                <a:lnTo>
                  <a:pt x="1469590" y="324444"/>
                </a:lnTo>
                <a:lnTo>
                  <a:pt x="1404621" y="310010"/>
                </a:lnTo>
                <a:close/>
              </a:path>
              <a:path w="1517014" h="413385">
                <a:moveTo>
                  <a:pt x="0" y="40880"/>
                </a:moveTo>
                <a:lnTo>
                  <a:pt x="1395716" y="351069"/>
                </a:lnTo>
                <a:lnTo>
                  <a:pt x="1435313" y="338415"/>
                </a:lnTo>
                <a:lnTo>
                  <a:pt x="1404621" y="310010"/>
                </a:lnTo>
                <a:lnTo>
                  <a:pt x="9239" y="0"/>
                </a:lnTo>
                <a:lnTo>
                  <a:pt x="0" y="408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5507" y="0"/>
            <a:ext cx="9375140" cy="6904990"/>
          </a:xfrm>
          <a:prstGeom prst="rect">
            <a:avLst/>
          </a:prstGeom>
        </p:spPr>
        <p:txBody>
          <a:bodyPr vert="horz" wrap="square" lIns="0" tIns="398145" rIns="0" bIns="0" rtlCol="0">
            <a:spAutoFit/>
          </a:bodyPr>
          <a:lstStyle/>
          <a:p>
            <a:pPr marL="3166745" indent="-499745">
              <a:lnSpc>
                <a:spcPct val="100000"/>
              </a:lnSpc>
              <a:spcBef>
                <a:spcPts val="3135"/>
              </a:spcBef>
              <a:buSzPct val="97727"/>
              <a:buFont typeface="Wingdings"/>
              <a:buChar char=""/>
              <a:tabLst>
                <a:tab pos="3167380" algn="l"/>
              </a:tabLst>
            </a:pPr>
            <a:r>
              <a:rPr sz="4400" b="1" dirty="0">
                <a:solidFill>
                  <a:srgbClr val="FF0000"/>
                </a:solidFill>
                <a:latin typeface="Verdana"/>
                <a:cs typeface="Verdana"/>
              </a:rPr>
              <a:t>Stomach</a:t>
            </a:r>
            <a:endParaRPr sz="4400">
              <a:latin typeface="Verdana"/>
              <a:cs typeface="Verdana"/>
            </a:endParaRPr>
          </a:p>
          <a:p>
            <a:pPr marL="193675" marR="484505" indent="-97790">
              <a:lnSpc>
                <a:spcPct val="100000"/>
              </a:lnSpc>
              <a:spcBef>
                <a:spcPts val="1535"/>
              </a:spcBef>
              <a:buSzPct val="95454"/>
              <a:buFont typeface="Arial"/>
              <a:buChar char="•"/>
              <a:tabLst>
                <a:tab pos="195580" algn="l"/>
              </a:tabLst>
            </a:pPr>
            <a:r>
              <a:rPr sz="2200" dirty="0">
                <a:latin typeface="Verdana"/>
                <a:cs typeface="Verdana"/>
              </a:rPr>
              <a:t>Stomach acquire different shapes according to the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availability  </a:t>
            </a:r>
            <a:r>
              <a:rPr sz="2200" dirty="0">
                <a:latin typeface="Verdana"/>
                <a:cs typeface="Verdana"/>
              </a:rPr>
              <a:t>of </a:t>
            </a:r>
            <a:r>
              <a:rPr sz="2200" spc="5" dirty="0">
                <a:latin typeface="Verdana"/>
                <a:cs typeface="Verdana"/>
              </a:rPr>
              <a:t>space </a:t>
            </a:r>
            <a:r>
              <a:rPr sz="2200" spc="-5" dirty="0">
                <a:latin typeface="Verdana"/>
                <a:cs typeface="Verdana"/>
              </a:rPr>
              <a:t>in </a:t>
            </a:r>
            <a:r>
              <a:rPr sz="2200" dirty="0">
                <a:latin typeface="Verdana"/>
                <a:cs typeface="Verdana"/>
              </a:rPr>
              <a:t>the body </a:t>
            </a:r>
            <a:r>
              <a:rPr sz="2200" spc="-5" dirty="0">
                <a:latin typeface="Verdana"/>
                <a:cs typeface="Verdana"/>
              </a:rPr>
              <a:t>cavities </a:t>
            </a:r>
            <a:r>
              <a:rPr sz="2200" dirty="0">
                <a:latin typeface="Verdana"/>
                <a:cs typeface="Verdana"/>
              </a:rPr>
              <a:t>of different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fishes.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3630295">
              <a:lnSpc>
                <a:spcPct val="100000"/>
              </a:lnSpc>
              <a:spcBef>
                <a:spcPts val="5"/>
              </a:spcBef>
            </a:pPr>
            <a:r>
              <a:rPr sz="1950" spc="20" dirty="0">
                <a:latin typeface="Verdana"/>
                <a:cs typeface="Verdana"/>
              </a:rPr>
              <a:t>ANTERIOR – </a:t>
            </a:r>
            <a:r>
              <a:rPr sz="1950" spc="15" dirty="0">
                <a:latin typeface="Verdana"/>
                <a:cs typeface="Verdana"/>
              </a:rPr>
              <a:t>CARDIAC</a:t>
            </a:r>
            <a:r>
              <a:rPr sz="1950" spc="-5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STOMACH</a:t>
            </a:r>
            <a:endParaRPr sz="1950">
              <a:latin typeface="Verdana"/>
              <a:cs typeface="Verdana"/>
            </a:endParaRPr>
          </a:p>
          <a:p>
            <a:pPr marL="684530">
              <a:lnSpc>
                <a:spcPct val="100000"/>
              </a:lnSpc>
              <a:spcBef>
                <a:spcPts val="40"/>
              </a:spcBef>
            </a:pPr>
            <a:r>
              <a:rPr sz="1950" spc="15" dirty="0">
                <a:latin typeface="Verdana"/>
                <a:cs typeface="Verdana"/>
              </a:rPr>
              <a:t>STOMACH</a:t>
            </a:r>
            <a:endParaRPr sz="1950">
              <a:latin typeface="Verdana"/>
              <a:cs typeface="Verdana"/>
            </a:endParaRPr>
          </a:p>
          <a:p>
            <a:pPr marL="3630295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Verdana"/>
                <a:cs typeface="Verdana"/>
              </a:rPr>
              <a:t>POSTERIOR – </a:t>
            </a:r>
            <a:r>
              <a:rPr sz="1950" spc="15" dirty="0">
                <a:latin typeface="Verdana"/>
                <a:cs typeface="Verdana"/>
              </a:rPr>
              <a:t>PYLORIC</a:t>
            </a:r>
            <a:r>
              <a:rPr sz="1950" spc="5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STOMACH</a:t>
            </a:r>
            <a:endParaRPr sz="19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259715">
              <a:lnSpc>
                <a:spcPct val="100000"/>
              </a:lnSpc>
              <a:spcBef>
                <a:spcPts val="2005"/>
              </a:spcBef>
              <a:buSzPct val="95454"/>
              <a:buFont typeface="Arial"/>
              <a:buChar char="•"/>
              <a:tabLst>
                <a:tab pos="111760" algn="l"/>
                <a:tab pos="6518909" algn="l"/>
              </a:tabLst>
            </a:pPr>
            <a:r>
              <a:rPr sz="2200" spc="-5" dirty="0">
                <a:latin typeface="Verdana"/>
                <a:cs typeface="Verdana"/>
              </a:rPr>
              <a:t>All </a:t>
            </a:r>
            <a:r>
              <a:rPr sz="2200" dirty="0">
                <a:latin typeface="Verdana"/>
                <a:cs typeface="Verdana"/>
              </a:rPr>
              <a:t>the fishes do </a:t>
            </a:r>
            <a:r>
              <a:rPr sz="2200" spc="5" dirty="0">
                <a:latin typeface="Verdana"/>
                <a:cs typeface="Verdana"/>
              </a:rPr>
              <a:t>not </a:t>
            </a:r>
            <a:r>
              <a:rPr sz="2200" dirty="0">
                <a:latin typeface="Verdana"/>
                <a:cs typeface="Verdana"/>
              </a:rPr>
              <a:t>possess </a:t>
            </a:r>
            <a:r>
              <a:rPr sz="2200" spc="5" dirty="0">
                <a:latin typeface="Verdana"/>
                <a:cs typeface="Verdana"/>
              </a:rPr>
              <a:t>a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true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stomach	</a:t>
            </a:r>
            <a:r>
              <a:rPr sz="2200" spc="5" dirty="0">
                <a:latin typeface="Verdana"/>
                <a:cs typeface="Verdana"/>
              </a:rPr>
              <a:t>as </a:t>
            </a:r>
            <a:r>
              <a:rPr sz="2200" spc="-5" dirty="0">
                <a:latin typeface="Verdana"/>
                <a:cs typeface="Verdana"/>
              </a:rPr>
              <a:t>it is </a:t>
            </a:r>
            <a:r>
              <a:rPr sz="2200" dirty="0">
                <a:latin typeface="Verdana"/>
                <a:cs typeface="Verdana"/>
              </a:rPr>
              <a:t>almost  absent </a:t>
            </a:r>
            <a:r>
              <a:rPr sz="2200" spc="-5" dirty="0">
                <a:latin typeface="Verdana"/>
                <a:cs typeface="Verdana"/>
              </a:rPr>
              <a:t>in </a:t>
            </a:r>
            <a:r>
              <a:rPr sz="2200" spc="-10" dirty="0">
                <a:latin typeface="Verdana"/>
                <a:cs typeface="Verdana"/>
              </a:rPr>
              <a:t>various </a:t>
            </a:r>
            <a:r>
              <a:rPr sz="2200" dirty="0">
                <a:latin typeface="Verdana"/>
                <a:cs typeface="Verdana"/>
              </a:rPr>
              <a:t>herbivorous fishes </a:t>
            </a:r>
            <a:r>
              <a:rPr sz="2200" spc="-10" dirty="0">
                <a:latin typeface="Verdana"/>
                <a:cs typeface="Verdana"/>
              </a:rPr>
              <a:t>like </a:t>
            </a:r>
            <a:r>
              <a:rPr sz="2200" i="1" dirty="0">
                <a:latin typeface="Verdana"/>
                <a:cs typeface="Verdana"/>
              </a:rPr>
              <a:t>Labeo rohita,Catla catla  </a:t>
            </a:r>
            <a:r>
              <a:rPr sz="2200" spc="-5" dirty="0">
                <a:latin typeface="Verdana"/>
                <a:cs typeface="Verdana"/>
              </a:rPr>
              <a:t>etc.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dirty="0">
                <a:latin typeface="Verdana"/>
                <a:cs typeface="Verdana"/>
              </a:rPr>
              <a:t>In </a:t>
            </a:r>
            <a:r>
              <a:rPr sz="2200" spc="5" dirty="0">
                <a:latin typeface="Verdana"/>
                <a:cs typeface="Verdana"/>
              </a:rPr>
              <a:t>such </a:t>
            </a:r>
            <a:r>
              <a:rPr sz="2200" dirty="0">
                <a:latin typeface="Verdana"/>
                <a:cs typeface="Verdana"/>
              </a:rPr>
              <a:t>fishes, the anterior </a:t>
            </a:r>
            <a:r>
              <a:rPr sz="2200" spc="-5" dirty="0">
                <a:latin typeface="Verdana"/>
                <a:cs typeface="Verdana"/>
              </a:rPr>
              <a:t>part </a:t>
            </a:r>
            <a:r>
              <a:rPr sz="2200" dirty="0">
                <a:latin typeface="Verdana"/>
                <a:cs typeface="Verdana"/>
              </a:rPr>
              <a:t>of the intestine </a:t>
            </a:r>
            <a:r>
              <a:rPr sz="2200" spc="-5" dirty="0">
                <a:latin typeface="Verdana"/>
                <a:cs typeface="Verdana"/>
              </a:rPr>
              <a:t>is swollen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to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Verdana"/>
                <a:cs typeface="Verdana"/>
              </a:rPr>
              <a:t>form </a:t>
            </a:r>
            <a:r>
              <a:rPr sz="2200" spc="5" dirty="0">
                <a:latin typeface="Verdana"/>
                <a:cs typeface="Verdana"/>
              </a:rPr>
              <a:t>a </a:t>
            </a:r>
            <a:r>
              <a:rPr sz="2200" dirty="0">
                <a:latin typeface="Verdana"/>
                <a:cs typeface="Verdana"/>
              </a:rPr>
              <a:t>sac </a:t>
            </a:r>
            <a:r>
              <a:rPr sz="2200" spc="-10" dirty="0">
                <a:latin typeface="Verdana"/>
                <a:cs typeface="Verdana"/>
              </a:rPr>
              <a:t>like </a:t>
            </a:r>
            <a:r>
              <a:rPr sz="2200" dirty="0">
                <a:latin typeface="Verdana"/>
                <a:cs typeface="Verdana"/>
              </a:rPr>
              <a:t>structure </a:t>
            </a:r>
            <a:r>
              <a:rPr sz="2200" spc="-5" dirty="0">
                <a:latin typeface="Verdana"/>
                <a:cs typeface="Verdana"/>
              </a:rPr>
              <a:t>called </a:t>
            </a:r>
            <a:r>
              <a:rPr sz="2200" dirty="0">
                <a:latin typeface="Verdana"/>
                <a:cs typeface="Verdana"/>
              </a:rPr>
              <a:t>intestinal</a:t>
            </a:r>
            <a:r>
              <a:rPr sz="2200" spc="-8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bulb.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5" dirty="0">
                <a:latin typeface="Verdana"/>
                <a:cs typeface="Verdana"/>
              </a:rPr>
              <a:t>A </a:t>
            </a:r>
            <a:r>
              <a:rPr sz="2200" dirty="0">
                <a:latin typeface="Verdana"/>
                <a:cs typeface="Verdana"/>
              </a:rPr>
              <a:t>true stomach </a:t>
            </a:r>
            <a:r>
              <a:rPr sz="2200" spc="-5" dirty="0">
                <a:latin typeface="Verdana"/>
                <a:cs typeface="Verdana"/>
              </a:rPr>
              <a:t>is </a:t>
            </a:r>
            <a:r>
              <a:rPr sz="2200" dirty="0">
                <a:latin typeface="Verdana"/>
                <a:cs typeface="Verdana"/>
              </a:rPr>
              <a:t>present </a:t>
            </a:r>
            <a:r>
              <a:rPr sz="2200" spc="-5" dirty="0">
                <a:latin typeface="Verdana"/>
                <a:cs typeface="Verdana"/>
              </a:rPr>
              <a:t>in </a:t>
            </a:r>
            <a:r>
              <a:rPr sz="2200" dirty="0">
                <a:latin typeface="Verdana"/>
                <a:cs typeface="Verdana"/>
              </a:rPr>
              <a:t>the carnivorous </a:t>
            </a:r>
            <a:r>
              <a:rPr sz="2200" spc="5" dirty="0">
                <a:latin typeface="Verdana"/>
                <a:cs typeface="Verdana"/>
              </a:rPr>
              <a:t>and </a:t>
            </a:r>
            <a:r>
              <a:rPr sz="2200" spc="-5" dirty="0">
                <a:latin typeface="Verdana"/>
                <a:cs typeface="Verdana"/>
              </a:rPr>
              <a:t>predatory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fishes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Verdana"/>
                <a:cs typeface="Verdana"/>
              </a:rPr>
              <a:t>e.g. </a:t>
            </a:r>
            <a:r>
              <a:rPr sz="2200" i="1" spc="5" dirty="0">
                <a:latin typeface="Verdana"/>
                <a:cs typeface="Verdana"/>
              </a:rPr>
              <a:t>Channa </a:t>
            </a:r>
            <a:r>
              <a:rPr sz="2200" i="1" dirty="0">
                <a:latin typeface="Verdana"/>
                <a:cs typeface="Verdana"/>
              </a:rPr>
              <a:t>striatus, </a:t>
            </a:r>
            <a:r>
              <a:rPr sz="2200" i="1" spc="5" dirty="0">
                <a:latin typeface="Verdana"/>
                <a:cs typeface="Verdana"/>
              </a:rPr>
              <a:t>Mystus </a:t>
            </a:r>
            <a:r>
              <a:rPr sz="2200" i="1" dirty="0">
                <a:latin typeface="Verdana"/>
                <a:cs typeface="Verdana"/>
              </a:rPr>
              <a:t>seenghala </a:t>
            </a:r>
            <a:r>
              <a:rPr sz="2200" spc="-5" dirty="0">
                <a:latin typeface="Verdana"/>
                <a:cs typeface="Verdana"/>
              </a:rPr>
              <a:t>etc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06" y="790628"/>
            <a:ext cx="876427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5250" spc="15" baseline="-10317" dirty="0"/>
              <a:t>Carnivorous </a:t>
            </a:r>
            <a:r>
              <a:rPr sz="5250" spc="67" baseline="-10317" dirty="0"/>
              <a:t>fishes:</a:t>
            </a:r>
            <a:r>
              <a:rPr sz="2200" spc="45" dirty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sz="2200" dirty="0">
                <a:solidFill>
                  <a:srgbClr val="000000"/>
                </a:solidFill>
              </a:rPr>
              <a:t>Stomach </a:t>
            </a:r>
            <a:r>
              <a:rPr sz="2200" spc="-5" dirty="0">
                <a:solidFill>
                  <a:srgbClr val="000000"/>
                </a:solidFill>
              </a:rPr>
              <a:t>is </a:t>
            </a:r>
            <a:r>
              <a:rPr sz="2200" spc="-10" dirty="0">
                <a:solidFill>
                  <a:srgbClr val="000000"/>
                </a:solidFill>
              </a:rPr>
              <a:t>generally</a:t>
            </a:r>
            <a:r>
              <a:rPr sz="2200" spc="105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sac-like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1506" y="1294632"/>
            <a:ext cx="8901430" cy="310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401820" marR="762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Verdana"/>
                <a:cs typeface="Verdana"/>
              </a:rPr>
              <a:t>and </a:t>
            </a:r>
            <a:r>
              <a:rPr sz="2200" dirty="0">
                <a:latin typeface="Verdana"/>
                <a:cs typeface="Verdana"/>
              </a:rPr>
              <a:t>thick </a:t>
            </a:r>
            <a:r>
              <a:rPr sz="2200" spc="-10" dirty="0">
                <a:latin typeface="Verdana"/>
                <a:cs typeface="Verdana"/>
              </a:rPr>
              <a:t>walled </a:t>
            </a:r>
            <a:r>
              <a:rPr sz="2200" spc="-5" dirty="0">
                <a:latin typeface="Verdana"/>
                <a:cs typeface="Verdana"/>
              </a:rPr>
              <a:t>in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Carnivorous  </a:t>
            </a:r>
            <a:r>
              <a:rPr sz="2200" spc="5" dirty="0">
                <a:latin typeface="Verdana"/>
                <a:cs typeface="Verdana"/>
              </a:rPr>
              <a:t>and </a:t>
            </a:r>
            <a:r>
              <a:rPr sz="2200" spc="-5" dirty="0">
                <a:latin typeface="Verdana"/>
                <a:cs typeface="Verdana"/>
              </a:rPr>
              <a:t>predatory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fishes.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3500" spc="10" dirty="0">
                <a:solidFill>
                  <a:srgbClr val="000099"/>
                </a:solidFill>
                <a:latin typeface="Verdana"/>
                <a:cs typeface="Verdana"/>
              </a:rPr>
              <a:t>Omnivorous</a:t>
            </a:r>
            <a:r>
              <a:rPr sz="3500" spc="-35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3500" spc="10" dirty="0">
                <a:solidFill>
                  <a:srgbClr val="000099"/>
                </a:solidFill>
                <a:latin typeface="Verdana"/>
                <a:cs typeface="Verdana"/>
              </a:rPr>
              <a:t>fishes:</a:t>
            </a:r>
            <a:endParaRPr sz="3500">
              <a:latin typeface="Verdana"/>
              <a:cs typeface="Verdana"/>
            </a:endParaRPr>
          </a:p>
          <a:p>
            <a:pPr marL="12700" marR="44386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07645" algn="l"/>
              </a:tabLst>
            </a:pPr>
            <a:r>
              <a:rPr sz="2200" dirty="0">
                <a:latin typeface="Verdana"/>
                <a:cs typeface="Verdana"/>
              </a:rPr>
              <a:t>Stomach of omnivorous fishes </a:t>
            </a:r>
            <a:r>
              <a:rPr sz="2200" spc="-5" dirty="0">
                <a:latin typeface="Verdana"/>
                <a:cs typeface="Verdana"/>
              </a:rPr>
              <a:t>is also </a:t>
            </a:r>
            <a:r>
              <a:rPr sz="2200" spc="5" dirty="0">
                <a:latin typeface="Verdana"/>
                <a:cs typeface="Verdana"/>
              </a:rPr>
              <a:t>sac </a:t>
            </a:r>
            <a:r>
              <a:rPr sz="2200" spc="-10" dirty="0">
                <a:latin typeface="Verdana"/>
                <a:cs typeface="Verdana"/>
              </a:rPr>
              <a:t>like </a:t>
            </a:r>
            <a:r>
              <a:rPr sz="2200" dirty="0">
                <a:latin typeface="Verdana"/>
                <a:cs typeface="Verdana"/>
              </a:rPr>
              <a:t>.e.g. </a:t>
            </a:r>
            <a:r>
              <a:rPr sz="2200" i="1" dirty="0">
                <a:latin typeface="Verdana"/>
                <a:cs typeface="Verdana"/>
              </a:rPr>
              <a:t>Puntius  sophore,Cyprinus carpio</a:t>
            </a:r>
            <a:r>
              <a:rPr sz="2200" i="1" spc="-7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etc.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07645" algn="l"/>
                <a:tab pos="597535" algn="l"/>
                <a:tab pos="2315210" algn="l"/>
              </a:tabLst>
            </a:pPr>
            <a:r>
              <a:rPr sz="2200" spc="5" dirty="0">
                <a:latin typeface="Verdana"/>
                <a:cs typeface="Verdana"/>
              </a:rPr>
              <a:t>In </a:t>
            </a:r>
            <a:r>
              <a:rPr sz="2200" dirty="0">
                <a:latin typeface="Verdana"/>
                <a:cs typeface="Verdana"/>
              </a:rPr>
              <a:t>some fishes </a:t>
            </a:r>
            <a:r>
              <a:rPr sz="2200" spc="-10" dirty="0">
                <a:latin typeface="Verdana"/>
                <a:cs typeface="Verdana"/>
              </a:rPr>
              <a:t>like </a:t>
            </a:r>
            <a:r>
              <a:rPr sz="2200" i="1" dirty="0">
                <a:latin typeface="Verdana"/>
                <a:cs typeface="Verdana"/>
              </a:rPr>
              <a:t>Hilsa hilsa,Gudusia chapra, </a:t>
            </a:r>
            <a:r>
              <a:rPr sz="2200" dirty="0">
                <a:latin typeface="Verdana"/>
                <a:cs typeface="Verdana"/>
              </a:rPr>
              <a:t>stomach </a:t>
            </a:r>
            <a:r>
              <a:rPr sz="2200" spc="-5" dirty="0">
                <a:latin typeface="Verdana"/>
                <a:cs typeface="Verdana"/>
              </a:rPr>
              <a:t>is  </a:t>
            </a:r>
            <a:r>
              <a:rPr sz="2200" dirty="0">
                <a:latin typeface="Verdana"/>
                <a:cs typeface="Verdana"/>
              </a:rPr>
              <a:t>reduced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in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size	</a:t>
            </a:r>
            <a:r>
              <a:rPr sz="2200" dirty="0">
                <a:latin typeface="Verdana"/>
                <a:cs typeface="Verdana"/>
              </a:rPr>
              <a:t>but </a:t>
            </a:r>
            <a:r>
              <a:rPr sz="2200" spc="-5" dirty="0">
                <a:latin typeface="Verdana"/>
                <a:cs typeface="Verdana"/>
              </a:rPr>
              <a:t>is greatly thickened </a:t>
            </a:r>
            <a:r>
              <a:rPr sz="2200" dirty="0">
                <a:latin typeface="Verdana"/>
                <a:cs typeface="Verdana"/>
              </a:rPr>
              <a:t>to become gizzard </a:t>
            </a:r>
            <a:r>
              <a:rPr sz="2200" spc="-10" dirty="0">
                <a:latin typeface="Verdana"/>
                <a:cs typeface="Verdana"/>
              </a:rPr>
              <a:t>like  </a:t>
            </a:r>
            <a:r>
              <a:rPr sz="2200" dirty="0">
                <a:latin typeface="Verdana"/>
                <a:cs typeface="Verdana"/>
              </a:rPr>
              <a:t>for	</a:t>
            </a:r>
            <a:r>
              <a:rPr sz="2200" spc="-5" dirty="0">
                <a:latin typeface="Verdana"/>
                <a:cs typeface="Verdana"/>
              </a:rPr>
              <a:t>trituratio</a:t>
            </a:r>
            <a:r>
              <a:rPr sz="1950" spc="-5" dirty="0">
                <a:latin typeface="Verdana"/>
                <a:cs typeface="Verdana"/>
              </a:rPr>
              <a:t>n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food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7416" y="4625074"/>
            <a:ext cx="7140053" cy="2430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0141" y="5040037"/>
            <a:ext cx="168275" cy="336550"/>
          </a:xfrm>
          <a:custGeom>
            <a:avLst/>
            <a:gdLst/>
            <a:ahLst/>
            <a:cxnLst/>
            <a:rect l="l" t="t" r="r" b="b"/>
            <a:pathLst>
              <a:path w="168275" h="336550">
                <a:moveTo>
                  <a:pt x="0" y="336002"/>
                </a:moveTo>
                <a:lnTo>
                  <a:pt x="168000" y="336002"/>
                </a:lnTo>
                <a:lnTo>
                  <a:pt x="168000" y="0"/>
                </a:lnTo>
                <a:lnTo>
                  <a:pt x="0" y="0"/>
                </a:lnTo>
                <a:lnTo>
                  <a:pt x="0" y="33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0139" y="5040038"/>
            <a:ext cx="168275" cy="336550"/>
          </a:xfrm>
          <a:custGeom>
            <a:avLst/>
            <a:gdLst/>
            <a:ahLst/>
            <a:cxnLst/>
            <a:rect l="l" t="t" r="r" b="b"/>
            <a:pathLst>
              <a:path w="168275" h="336550">
                <a:moveTo>
                  <a:pt x="0" y="336002"/>
                </a:moveTo>
                <a:lnTo>
                  <a:pt x="168001" y="336002"/>
                </a:lnTo>
                <a:lnTo>
                  <a:pt x="168001" y="0"/>
                </a:lnTo>
                <a:lnTo>
                  <a:pt x="0" y="0"/>
                </a:lnTo>
                <a:lnTo>
                  <a:pt x="0" y="336002"/>
                </a:lnTo>
                <a:close/>
              </a:path>
            </a:pathLst>
          </a:custGeom>
          <a:ln w="47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507" y="454625"/>
            <a:ext cx="6910070" cy="548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0030" indent="-499745">
              <a:lnSpc>
                <a:spcPct val="100000"/>
              </a:lnSpc>
              <a:spcBef>
                <a:spcPts val="105"/>
              </a:spcBef>
              <a:buSzPct val="97727"/>
              <a:buFont typeface="Wingdings"/>
              <a:buChar char=""/>
              <a:tabLst>
                <a:tab pos="2780665" algn="l"/>
              </a:tabLst>
            </a:pPr>
            <a:r>
              <a:rPr sz="4400" b="1" dirty="0">
                <a:solidFill>
                  <a:srgbClr val="FF0000"/>
                </a:solidFill>
                <a:latin typeface="Verdana"/>
                <a:cs typeface="Verdana"/>
              </a:rPr>
              <a:t>Pyloric</a:t>
            </a:r>
            <a:r>
              <a:rPr sz="4400" b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Verdana"/>
                <a:cs typeface="Verdana"/>
              </a:rPr>
              <a:t>caeca</a:t>
            </a:r>
            <a:endParaRPr sz="4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150">
              <a:latin typeface="Times New Roman"/>
              <a:cs typeface="Times New Roman"/>
            </a:endParaRPr>
          </a:p>
          <a:p>
            <a:pPr marL="12700" marR="2769235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  <a:tab pos="3225800" algn="l"/>
              </a:tabLst>
            </a:pPr>
            <a:r>
              <a:rPr sz="2200" dirty="0">
                <a:latin typeface="Verdana"/>
                <a:cs typeface="Verdana"/>
              </a:rPr>
              <a:t>Anterior </a:t>
            </a:r>
            <a:r>
              <a:rPr sz="2200" spc="-5" dirty="0">
                <a:latin typeface="Verdana"/>
                <a:cs typeface="Verdana"/>
              </a:rPr>
              <a:t>part </a:t>
            </a:r>
            <a:r>
              <a:rPr sz="2200" dirty="0">
                <a:latin typeface="Verdana"/>
                <a:cs typeface="Verdana"/>
              </a:rPr>
              <a:t>of the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intestine  </a:t>
            </a:r>
            <a:r>
              <a:rPr sz="2200" spc="-5" dirty="0">
                <a:latin typeface="Verdana"/>
                <a:cs typeface="Verdana"/>
              </a:rPr>
              <a:t>give </a:t>
            </a:r>
            <a:r>
              <a:rPr sz="2200" dirty="0">
                <a:latin typeface="Verdana"/>
                <a:cs typeface="Verdana"/>
              </a:rPr>
              <a:t>rise to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a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number	of  </a:t>
            </a:r>
            <a:r>
              <a:rPr sz="2200" spc="-5" dirty="0">
                <a:latin typeface="Verdana"/>
                <a:cs typeface="Verdana"/>
              </a:rPr>
              <a:t>finger-like </a:t>
            </a:r>
            <a:r>
              <a:rPr sz="2200" dirty="0">
                <a:latin typeface="Verdana"/>
                <a:cs typeface="Verdana"/>
              </a:rPr>
              <a:t>outgrowths </a:t>
            </a:r>
            <a:r>
              <a:rPr sz="2200" spc="-5" dirty="0">
                <a:latin typeface="Verdana"/>
                <a:cs typeface="Verdana"/>
              </a:rPr>
              <a:t>called  pyloric </a:t>
            </a:r>
            <a:r>
              <a:rPr sz="2200" spc="5" dirty="0">
                <a:latin typeface="Verdana"/>
                <a:cs typeface="Verdana"/>
              </a:rPr>
              <a:t>or </a:t>
            </a:r>
            <a:r>
              <a:rPr sz="2200" dirty="0">
                <a:latin typeface="Verdana"/>
                <a:cs typeface="Verdana"/>
              </a:rPr>
              <a:t>intestinal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caeca.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 marR="3020695">
              <a:lnSpc>
                <a:spcPct val="100000"/>
              </a:lnSpc>
              <a:buSzPct val="95454"/>
              <a:buFont typeface="Arial"/>
              <a:buChar char="•"/>
              <a:tabLst>
                <a:tab pos="207645" algn="l"/>
                <a:tab pos="1579880" algn="l"/>
              </a:tabLst>
            </a:pPr>
            <a:r>
              <a:rPr sz="2200" spc="-5" dirty="0">
                <a:latin typeface="Verdana"/>
                <a:cs typeface="Verdana"/>
              </a:rPr>
              <a:t>Pyloric </a:t>
            </a:r>
            <a:r>
              <a:rPr sz="2200" dirty="0">
                <a:latin typeface="Verdana"/>
                <a:cs typeface="Verdana"/>
              </a:rPr>
              <a:t>caeca serve </a:t>
            </a:r>
            <a:r>
              <a:rPr sz="2200" spc="5" dirty="0">
                <a:latin typeface="Verdana"/>
                <a:cs typeface="Verdana"/>
              </a:rPr>
              <a:t>as  </a:t>
            </a:r>
            <a:r>
              <a:rPr sz="2200" dirty="0">
                <a:latin typeface="Verdana"/>
                <a:cs typeface="Verdana"/>
              </a:rPr>
              <a:t>accessory	</a:t>
            </a:r>
            <a:r>
              <a:rPr sz="2200" spc="5" dirty="0">
                <a:latin typeface="Verdana"/>
                <a:cs typeface="Verdana"/>
              </a:rPr>
              <a:t>food </a:t>
            </a:r>
            <a:r>
              <a:rPr sz="2200" spc="-5" dirty="0">
                <a:latin typeface="Verdana"/>
                <a:cs typeface="Verdana"/>
              </a:rPr>
              <a:t>reservoirs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 marR="2501265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  <a:tab pos="3943985" algn="l"/>
              </a:tabLst>
            </a:pPr>
            <a:r>
              <a:rPr sz="2200" spc="-15" dirty="0">
                <a:latin typeface="Verdana"/>
                <a:cs typeface="Verdana"/>
              </a:rPr>
              <a:t>Histologically, </a:t>
            </a:r>
            <a:r>
              <a:rPr sz="2200" dirty="0">
                <a:latin typeface="Verdana"/>
                <a:cs typeface="Verdana"/>
              </a:rPr>
              <a:t>intestinal caeca  </a:t>
            </a:r>
            <a:r>
              <a:rPr sz="2200" spc="-5" dirty="0">
                <a:latin typeface="Verdana"/>
                <a:cs typeface="Verdana"/>
              </a:rPr>
              <a:t>resembles </a:t>
            </a:r>
            <a:r>
              <a:rPr sz="2200" dirty="0">
                <a:latin typeface="Verdana"/>
                <a:cs typeface="Verdana"/>
              </a:rPr>
              <a:t>the intestine </a:t>
            </a:r>
            <a:r>
              <a:rPr sz="2200" spc="5" dirty="0">
                <a:latin typeface="Verdana"/>
                <a:cs typeface="Verdana"/>
              </a:rPr>
              <a:t>and  </a:t>
            </a:r>
            <a:r>
              <a:rPr sz="2200" spc="-5" dirty="0">
                <a:latin typeface="Verdana"/>
                <a:cs typeface="Verdana"/>
              </a:rPr>
              <a:t>pro</a:t>
            </a:r>
            <a:r>
              <a:rPr sz="2200" dirty="0">
                <a:latin typeface="Verdana"/>
                <a:cs typeface="Verdana"/>
              </a:rPr>
              <a:t>bab</a:t>
            </a:r>
            <a:r>
              <a:rPr sz="2200" spc="-20" dirty="0">
                <a:latin typeface="Verdana"/>
                <a:cs typeface="Verdana"/>
              </a:rPr>
              <a:t>l</a:t>
            </a:r>
            <a:r>
              <a:rPr sz="2200" spc="5" dirty="0">
                <a:latin typeface="Verdana"/>
                <a:cs typeface="Verdana"/>
              </a:rPr>
              <a:t>y </a:t>
            </a:r>
            <a:r>
              <a:rPr sz="2200" dirty="0">
                <a:latin typeface="Verdana"/>
                <a:cs typeface="Verdana"/>
              </a:rPr>
              <a:t>ser</a:t>
            </a:r>
            <a:r>
              <a:rPr sz="2200" spc="-15" dirty="0">
                <a:latin typeface="Verdana"/>
                <a:cs typeface="Verdana"/>
              </a:rPr>
              <a:t>v</a:t>
            </a:r>
            <a:r>
              <a:rPr sz="2200" spc="5" dirty="0">
                <a:latin typeface="Verdana"/>
                <a:cs typeface="Verdana"/>
              </a:rPr>
              <a:t>e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</a:t>
            </a:r>
            <a:r>
              <a:rPr sz="2200" spc="5" dirty="0">
                <a:latin typeface="Verdana"/>
                <a:cs typeface="Verdana"/>
              </a:rPr>
              <a:t>o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e</a:t>
            </a:r>
            <a:r>
              <a:rPr sz="2200" spc="5" dirty="0">
                <a:latin typeface="Verdana"/>
                <a:cs typeface="Verdana"/>
              </a:rPr>
              <a:t>nhance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" dirty="0">
                <a:latin typeface="Verdana"/>
                <a:cs typeface="Verdana"/>
              </a:rPr>
              <a:t>t</a:t>
            </a:r>
            <a:r>
              <a:rPr sz="2200" spc="10" dirty="0">
                <a:latin typeface="Verdana"/>
                <a:cs typeface="Verdana"/>
              </a:rPr>
              <a:t>h</a:t>
            </a:r>
            <a:r>
              <a:rPr sz="2200" dirty="0">
                <a:latin typeface="Verdana"/>
                <a:cs typeface="Verdana"/>
              </a:rPr>
              <a:t>e  absorptive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area.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79442" y="1962254"/>
            <a:ext cx="3444025" cy="407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509" y="622627"/>
            <a:ext cx="8511540" cy="599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3745" indent="-499745">
              <a:lnSpc>
                <a:spcPct val="100000"/>
              </a:lnSpc>
              <a:spcBef>
                <a:spcPts val="105"/>
              </a:spcBef>
              <a:buSzPct val="97727"/>
              <a:buFont typeface="Wingdings"/>
              <a:buChar char=""/>
              <a:tabLst>
                <a:tab pos="2024380" algn="l"/>
              </a:tabLst>
            </a:pPr>
            <a:r>
              <a:rPr sz="4400" dirty="0">
                <a:solidFill>
                  <a:srgbClr val="FF0000"/>
                </a:solidFill>
                <a:latin typeface="Verdana"/>
                <a:cs typeface="Verdana"/>
              </a:rPr>
              <a:t>Intestine</a:t>
            </a:r>
            <a:endParaRPr sz="4400">
              <a:latin typeface="Verdana"/>
              <a:cs typeface="Verdana"/>
            </a:endParaRPr>
          </a:p>
          <a:p>
            <a:pPr marL="12700" marR="415290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207645" algn="l"/>
              </a:tabLst>
            </a:pPr>
            <a:r>
              <a:rPr sz="2200" spc="5" dirty="0">
                <a:latin typeface="Verdana"/>
                <a:cs typeface="Verdana"/>
              </a:rPr>
              <a:t>The </a:t>
            </a:r>
            <a:r>
              <a:rPr sz="2200" dirty="0">
                <a:latin typeface="Verdana"/>
                <a:cs typeface="Verdana"/>
              </a:rPr>
              <a:t>part of alimentary </a:t>
            </a:r>
            <a:r>
              <a:rPr sz="2200" spc="5" dirty="0">
                <a:latin typeface="Verdana"/>
                <a:cs typeface="Verdana"/>
              </a:rPr>
              <a:t>canal </a:t>
            </a:r>
            <a:r>
              <a:rPr sz="2200" dirty="0">
                <a:latin typeface="Verdana"/>
                <a:cs typeface="Verdana"/>
              </a:rPr>
              <a:t>that follows the </a:t>
            </a:r>
            <a:r>
              <a:rPr sz="2200" spc="5" dirty="0">
                <a:latin typeface="Verdana"/>
                <a:cs typeface="Verdana"/>
              </a:rPr>
              <a:t>stomach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is  called </a:t>
            </a:r>
            <a:r>
              <a:rPr sz="2200" dirty="0">
                <a:latin typeface="Verdana"/>
                <a:cs typeface="Verdana"/>
              </a:rPr>
              <a:t>intestine </a:t>
            </a:r>
            <a:r>
              <a:rPr sz="2200" spc="5" dirty="0">
                <a:latin typeface="Verdana"/>
                <a:cs typeface="Verdana"/>
              </a:rPr>
              <a:t>and </a:t>
            </a:r>
            <a:r>
              <a:rPr sz="2200" spc="-5" dirty="0">
                <a:latin typeface="Verdana"/>
                <a:cs typeface="Verdana"/>
              </a:rPr>
              <a:t>is divided </a:t>
            </a:r>
            <a:r>
              <a:rPr sz="2200" dirty="0">
                <a:latin typeface="Verdana"/>
                <a:cs typeface="Verdana"/>
              </a:rPr>
              <a:t>into </a:t>
            </a:r>
            <a:r>
              <a:rPr sz="2200" spc="5" dirty="0">
                <a:latin typeface="Verdana"/>
                <a:cs typeface="Verdana"/>
              </a:rPr>
              <a:t>two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parts: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516890" indent="-504825">
              <a:lnSpc>
                <a:spcPct val="100000"/>
              </a:lnSpc>
              <a:buAutoNum type="arabicPeriod"/>
              <a:tabLst>
                <a:tab pos="516890" algn="l"/>
                <a:tab pos="517525" algn="l"/>
              </a:tabLst>
            </a:pPr>
            <a:r>
              <a:rPr sz="2200" dirty="0">
                <a:latin typeface="Verdana"/>
                <a:cs typeface="Verdana"/>
              </a:rPr>
              <a:t>Anterior </a:t>
            </a:r>
            <a:r>
              <a:rPr sz="2200" spc="-5" dirty="0">
                <a:latin typeface="Verdana"/>
                <a:cs typeface="Verdana"/>
              </a:rPr>
              <a:t>part </a:t>
            </a:r>
            <a:r>
              <a:rPr sz="2200" dirty="0">
                <a:latin typeface="Verdana"/>
                <a:cs typeface="Verdana"/>
              </a:rPr>
              <a:t>: small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intestine</a:t>
            </a:r>
            <a:endParaRPr sz="2200">
              <a:latin typeface="Verdana"/>
              <a:cs typeface="Verdana"/>
            </a:endParaRPr>
          </a:p>
          <a:p>
            <a:pPr marL="516890" indent="-5048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890" algn="l"/>
                <a:tab pos="517525" algn="l"/>
              </a:tabLst>
            </a:pPr>
            <a:r>
              <a:rPr sz="2200" spc="-5" dirty="0">
                <a:latin typeface="Verdana"/>
                <a:cs typeface="Verdana"/>
              </a:rPr>
              <a:t>Posterior part </a:t>
            </a:r>
            <a:r>
              <a:rPr sz="2200" dirty="0">
                <a:latin typeface="Verdana"/>
                <a:cs typeface="Verdana"/>
              </a:rPr>
              <a:t>: </a:t>
            </a:r>
            <a:r>
              <a:rPr sz="2200" spc="-5" dirty="0">
                <a:latin typeface="Verdana"/>
                <a:cs typeface="Verdana"/>
              </a:rPr>
              <a:t>large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intestine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7145">
              <a:lnSpc>
                <a:spcPct val="100000"/>
              </a:lnSpc>
              <a:buFont typeface="Arial"/>
              <a:buChar char="•"/>
              <a:tabLst>
                <a:tab pos="207645" algn="l"/>
                <a:tab pos="7324725" algn="l"/>
              </a:tabLst>
            </a:pPr>
            <a:r>
              <a:rPr sz="2200" spc="5" dirty="0">
                <a:latin typeface="Verdana"/>
                <a:cs typeface="Verdana"/>
              </a:rPr>
              <a:t>The </a:t>
            </a:r>
            <a:r>
              <a:rPr sz="2200" dirty="0">
                <a:latin typeface="Verdana"/>
                <a:cs typeface="Verdana"/>
              </a:rPr>
              <a:t>small intestine just behind the </a:t>
            </a:r>
            <a:r>
              <a:rPr sz="2200" spc="5" dirty="0">
                <a:latin typeface="Verdana"/>
                <a:cs typeface="Verdana"/>
              </a:rPr>
              <a:t>stomach </a:t>
            </a:r>
            <a:r>
              <a:rPr sz="2200" dirty="0">
                <a:latin typeface="Verdana"/>
                <a:cs typeface="Verdana"/>
              </a:rPr>
              <a:t>receives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ducts  from the </a:t>
            </a:r>
            <a:r>
              <a:rPr sz="2200" spc="-10" dirty="0">
                <a:latin typeface="Verdana"/>
                <a:cs typeface="Verdana"/>
              </a:rPr>
              <a:t>liver </a:t>
            </a:r>
            <a:r>
              <a:rPr sz="2200" dirty="0">
                <a:latin typeface="Verdana"/>
                <a:cs typeface="Verdana"/>
              </a:rPr>
              <a:t>and pancreas </a:t>
            </a:r>
            <a:r>
              <a:rPr sz="2200" spc="-5" dirty="0">
                <a:latin typeface="Verdana"/>
                <a:cs typeface="Verdana"/>
              </a:rPr>
              <a:t>is called</a:t>
            </a:r>
            <a:r>
              <a:rPr sz="2200" spc="4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as </a:t>
            </a:r>
            <a:r>
              <a:rPr sz="2200" dirty="0">
                <a:latin typeface="Verdana"/>
                <a:cs typeface="Verdana"/>
              </a:rPr>
              <a:t>duodenum	</a:t>
            </a:r>
            <a:r>
              <a:rPr sz="2200" spc="-5" dirty="0">
                <a:latin typeface="Verdana"/>
                <a:cs typeface="Verdana"/>
              </a:rPr>
              <a:t>while  </a:t>
            </a:r>
            <a:r>
              <a:rPr sz="2200" dirty="0">
                <a:latin typeface="Verdana"/>
                <a:cs typeface="Verdana"/>
              </a:rPr>
              <a:t>rest </a:t>
            </a:r>
            <a:r>
              <a:rPr sz="2200" spc="-5" dirty="0">
                <a:latin typeface="Verdana"/>
                <a:cs typeface="Verdana"/>
              </a:rPr>
              <a:t>part is called ileum</a:t>
            </a:r>
            <a:r>
              <a:rPr sz="2200" dirty="0">
                <a:latin typeface="Verdana"/>
                <a:cs typeface="Verdana"/>
              </a:rPr>
              <a:t> 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 marR="892810">
              <a:lnSpc>
                <a:spcPct val="100000"/>
              </a:lnSpc>
              <a:buFont typeface="Arial"/>
              <a:buChar char="•"/>
              <a:tabLst>
                <a:tab pos="207645" algn="l"/>
              </a:tabLst>
            </a:pPr>
            <a:r>
              <a:rPr sz="2200" dirty="0">
                <a:latin typeface="Verdana"/>
                <a:cs typeface="Verdana"/>
              </a:rPr>
              <a:t>There </a:t>
            </a:r>
            <a:r>
              <a:rPr sz="2200" spc="-5" dirty="0">
                <a:latin typeface="Verdana"/>
                <a:cs typeface="Verdana"/>
              </a:rPr>
              <a:t>is </a:t>
            </a:r>
            <a:r>
              <a:rPr sz="2200" spc="5" dirty="0">
                <a:latin typeface="Verdana"/>
                <a:cs typeface="Verdana"/>
              </a:rPr>
              <a:t>no </a:t>
            </a:r>
            <a:r>
              <a:rPr sz="2200" dirty="0">
                <a:latin typeface="Verdana"/>
                <a:cs typeface="Verdana"/>
              </a:rPr>
              <a:t>clear </a:t>
            </a:r>
            <a:r>
              <a:rPr sz="2200" spc="5" dirty="0">
                <a:latin typeface="Verdana"/>
                <a:cs typeface="Verdana"/>
              </a:rPr>
              <a:t>cut </a:t>
            </a:r>
            <a:r>
              <a:rPr sz="2200" dirty="0">
                <a:latin typeface="Verdana"/>
                <a:cs typeface="Verdana"/>
              </a:rPr>
              <a:t>demarcation between the</a:t>
            </a:r>
            <a:r>
              <a:rPr sz="2200" spc="-1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small  intestine </a:t>
            </a:r>
            <a:r>
              <a:rPr sz="2200" spc="5" dirty="0">
                <a:latin typeface="Verdana"/>
                <a:cs typeface="Verdana"/>
              </a:rPr>
              <a:t>and </a:t>
            </a:r>
            <a:r>
              <a:rPr sz="2200" spc="-5" dirty="0">
                <a:latin typeface="Verdana"/>
                <a:cs typeface="Verdana"/>
              </a:rPr>
              <a:t>large </a:t>
            </a:r>
            <a:r>
              <a:rPr sz="2200" dirty="0">
                <a:latin typeface="Verdana"/>
                <a:cs typeface="Verdana"/>
              </a:rPr>
              <a:t>intestine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07645" algn="l"/>
              </a:tabLst>
            </a:pPr>
            <a:r>
              <a:rPr sz="2200" spc="5" dirty="0">
                <a:latin typeface="Verdana"/>
                <a:cs typeface="Verdana"/>
              </a:rPr>
              <a:t>The </a:t>
            </a:r>
            <a:r>
              <a:rPr sz="2200" dirty="0">
                <a:latin typeface="Verdana"/>
                <a:cs typeface="Verdana"/>
              </a:rPr>
              <a:t>length of the intestine depends </a:t>
            </a:r>
            <a:r>
              <a:rPr sz="2200" spc="5" dirty="0">
                <a:latin typeface="Verdana"/>
                <a:cs typeface="Verdana"/>
              </a:rPr>
              <a:t>upon </a:t>
            </a:r>
            <a:r>
              <a:rPr sz="2200" dirty="0">
                <a:latin typeface="Verdana"/>
                <a:cs typeface="Verdana"/>
              </a:rPr>
              <a:t>the feeding habit  of the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fish.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9414" y="2520019"/>
            <a:ext cx="7140053" cy="2891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7413" y="5292039"/>
            <a:ext cx="6384047" cy="1725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3508" y="874629"/>
            <a:ext cx="8301990" cy="16402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  <a:tabLst>
                <a:tab pos="7581900" algn="l"/>
              </a:tabLst>
            </a:pPr>
            <a:r>
              <a:rPr spc="10" dirty="0"/>
              <a:t>Carnivorous fishes </a:t>
            </a:r>
            <a:r>
              <a:rPr sz="1950" spc="15" dirty="0">
                <a:solidFill>
                  <a:srgbClr val="000000"/>
                </a:solidFill>
              </a:rPr>
              <a:t>: </a:t>
            </a:r>
            <a:r>
              <a:rPr sz="2200" dirty="0">
                <a:solidFill>
                  <a:srgbClr val="000000"/>
                </a:solidFill>
              </a:rPr>
              <a:t>It </a:t>
            </a:r>
            <a:r>
              <a:rPr sz="2200" spc="-5" dirty="0">
                <a:solidFill>
                  <a:srgbClr val="000000"/>
                </a:solidFill>
              </a:rPr>
              <a:t>is </a:t>
            </a:r>
            <a:r>
              <a:rPr sz="2200" dirty="0">
                <a:solidFill>
                  <a:srgbClr val="000000"/>
                </a:solidFill>
              </a:rPr>
              <a:t>shortened </a:t>
            </a:r>
            <a:r>
              <a:rPr sz="2200" spc="-5" dirty="0">
                <a:solidFill>
                  <a:srgbClr val="000000"/>
                </a:solidFill>
              </a:rPr>
              <a:t>in  carnivores </a:t>
            </a:r>
            <a:r>
              <a:rPr sz="2200" spc="5" dirty="0">
                <a:solidFill>
                  <a:srgbClr val="000000"/>
                </a:solidFill>
              </a:rPr>
              <a:t>such as </a:t>
            </a:r>
            <a:r>
              <a:rPr sz="2200" spc="-5" dirty="0">
                <a:solidFill>
                  <a:srgbClr val="000000"/>
                </a:solidFill>
              </a:rPr>
              <a:t>in </a:t>
            </a:r>
            <a:r>
              <a:rPr sz="2200" i="1" dirty="0">
                <a:solidFill>
                  <a:srgbClr val="000000"/>
                </a:solidFill>
                <a:latin typeface="Verdana"/>
                <a:cs typeface="Verdana"/>
              </a:rPr>
              <a:t>Wallogo attu, </a:t>
            </a:r>
            <a:r>
              <a:rPr sz="2200" i="1" spc="5" dirty="0">
                <a:solidFill>
                  <a:srgbClr val="000000"/>
                </a:solidFill>
                <a:latin typeface="Verdana"/>
                <a:cs typeface="Verdana"/>
              </a:rPr>
              <a:t>Mystus </a:t>
            </a:r>
            <a:r>
              <a:rPr sz="2200" i="1" dirty="0">
                <a:solidFill>
                  <a:srgbClr val="000000"/>
                </a:solidFill>
                <a:latin typeface="Verdana"/>
                <a:cs typeface="Verdana"/>
              </a:rPr>
              <a:t>seenghala  </a:t>
            </a:r>
            <a:r>
              <a:rPr sz="2200" dirty="0">
                <a:solidFill>
                  <a:srgbClr val="000000"/>
                </a:solidFill>
              </a:rPr>
              <a:t>b</a:t>
            </a:r>
            <a:r>
              <a:rPr sz="2200" spc="-5" dirty="0">
                <a:solidFill>
                  <a:srgbClr val="000000"/>
                </a:solidFill>
              </a:rPr>
              <a:t>e</a:t>
            </a:r>
            <a:r>
              <a:rPr sz="2200" spc="5" dirty="0">
                <a:solidFill>
                  <a:srgbClr val="000000"/>
                </a:solidFill>
              </a:rPr>
              <a:t>cause</a:t>
            </a:r>
            <a:r>
              <a:rPr sz="2200" spc="-3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f</a:t>
            </a:r>
            <a:r>
              <a:rPr sz="2200" spc="-5" dirty="0">
                <a:solidFill>
                  <a:srgbClr val="000000"/>
                </a:solidFill>
              </a:rPr>
              <a:t>le</a:t>
            </a:r>
            <a:r>
              <a:rPr sz="2200" spc="5" dirty="0">
                <a:solidFill>
                  <a:srgbClr val="000000"/>
                </a:solidFill>
              </a:rPr>
              <a:t>sh</a:t>
            </a:r>
            <a:r>
              <a:rPr sz="2200" spc="-20" dirty="0">
                <a:solidFill>
                  <a:srgbClr val="000000"/>
                </a:solidFill>
              </a:rPr>
              <a:t> </a:t>
            </a:r>
            <a:r>
              <a:rPr sz="2200" spc="5" dirty="0">
                <a:solidFill>
                  <a:srgbClr val="000000"/>
                </a:solidFill>
              </a:rPr>
              <a:t>can</a:t>
            </a:r>
            <a:r>
              <a:rPr sz="2200" spc="-2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b</a:t>
            </a:r>
            <a:r>
              <a:rPr sz="2200" spc="5" dirty="0">
                <a:solidFill>
                  <a:srgbClr val="000000"/>
                </a:solidFill>
              </a:rPr>
              <a:t>e</a:t>
            </a:r>
            <a:r>
              <a:rPr sz="2200" spc="-1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dige</a:t>
            </a:r>
            <a:r>
              <a:rPr sz="2200" dirty="0">
                <a:solidFill>
                  <a:srgbClr val="000000"/>
                </a:solidFill>
              </a:rPr>
              <a:t>sted </a:t>
            </a:r>
            <a:r>
              <a:rPr sz="2200" spc="-5" dirty="0">
                <a:solidFill>
                  <a:srgbClr val="000000"/>
                </a:solidFill>
              </a:rPr>
              <a:t>m</a:t>
            </a:r>
            <a:r>
              <a:rPr sz="2200" spc="5" dirty="0">
                <a:solidFill>
                  <a:srgbClr val="000000"/>
                </a:solidFill>
              </a:rPr>
              <a:t>o</a:t>
            </a:r>
            <a:r>
              <a:rPr sz="2200" spc="-10" dirty="0">
                <a:solidFill>
                  <a:srgbClr val="000000"/>
                </a:solidFill>
              </a:rPr>
              <a:t>r</a:t>
            </a:r>
            <a:r>
              <a:rPr sz="2200" spc="5" dirty="0">
                <a:solidFill>
                  <a:srgbClr val="000000"/>
                </a:solidFill>
              </a:rPr>
              <a:t>e</a:t>
            </a:r>
            <a:r>
              <a:rPr sz="2200" spc="-1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r</a:t>
            </a:r>
            <a:r>
              <a:rPr sz="2200" spc="-10" dirty="0">
                <a:solidFill>
                  <a:srgbClr val="000000"/>
                </a:solidFill>
              </a:rPr>
              <a:t>e</a:t>
            </a:r>
            <a:r>
              <a:rPr sz="2200" spc="5" dirty="0">
                <a:solidFill>
                  <a:srgbClr val="000000"/>
                </a:solidFill>
              </a:rPr>
              <a:t>ad</a:t>
            </a:r>
            <a:r>
              <a:rPr sz="2200" spc="-15" dirty="0">
                <a:solidFill>
                  <a:srgbClr val="000000"/>
                </a:solidFill>
              </a:rPr>
              <a:t>i</a:t>
            </a:r>
            <a:r>
              <a:rPr sz="2200" spc="-10" dirty="0">
                <a:solidFill>
                  <a:srgbClr val="000000"/>
                </a:solidFill>
              </a:rPr>
              <a:t>l</a:t>
            </a:r>
            <a:r>
              <a:rPr sz="2200" spc="5" dirty="0">
                <a:solidFill>
                  <a:srgbClr val="000000"/>
                </a:solidFill>
              </a:rPr>
              <a:t>y</a:t>
            </a:r>
            <a:r>
              <a:rPr sz="2200" spc="1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tha</a:t>
            </a:r>
            <a:r>
              <a:rPr sz="2200" spc="5" dirty="0">
                <a:solidFill>
                  <a:srgbClr val="000000"/>
                </a:solidFill>
              </a:rPr>
              <a:t>n</a:t>
            </a:r>
            <a:r>
              <a:rPr sz="2200" spc="-1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th</a:t>
            </a:r>
            <a:r>
              <a:rPr sz="2200" spc="5" dirty="0">
                <a:solidFill>
                  <a:srgbClr val="000000"/>
                </a:solidFill>
              </a:rPr>
              <a:t>e</a:t>
            </a:r>
            <a:r>
              <a:rPr sz="2200" dirty="0">
                <a:solidFill>
                  <a:srgbClr val="000000"/>
                </a:solidFill>
              </a:rPr>
              <a:t>	</a:t>
            </a:r>
            <a:r>
              <a:rPr sz="2200" spc="-5" dirty="0">
                <a:solidFill>
                  <a:srgbClr val="000000"/>
                </a:solidFill>
              </a:rPr>
              <a:t>pla</a:t>
            </a:r>
            <a:r>
              <a:rPr sz="2200" dirty="0">
                <a:solidFill>
                  <a:srgbClr val="000000"/>
                </a:solidFill>
              </a:rPr>
              <a:t>nt  based food</a:t>
            </a:r>
            <a:r>
              <a:rPr sz="2200" spc="-25" dirty="0">
                <a:solidFill>
                  <a:srgbClr val="000000"/>
                </a:solidFill>
              </a:rPr>
              <a:t> </a:t>
            </a:r>
            <a:r>
              <a:rPr sz="2200" spc="5" dirty="0">
                <a:solidFill>
                  <a:srgbClr val="000000"/>
                </a:solidFill>
              </a:rPr>
              <a:t>stuff</a:t>
            </a:r>
            <a:r>
              <a:rPr sz="2650" spc="5" dirty="0">
                <a:solidFill>
                  <a:srgbClr val="000000"/>
                </a:solidFill>
              </a:rPr>
              <a:t>.</a:t>
            </a:r>
            <a:endParaRPr sz="2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406" y="3360025"/>
            <a:ext cx="9324069" cy="378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9508" y="538626"/>
            <a:ext cx="439483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Herbivorous</a:t>
            </a:r>
            <a:r>
              <a:rPr spc="-70" dirty="0"/>
              <a:t> </a:t>
            </a:r>
            <a:r>
              <a:rPr spc="10" dirty="0"/>
              <a:t>fishes</a:t>
            </a:r>
            <a:r>
              <a:rPr spc="10" dirty="0">
                <a:solidFill>
                  <a:srgbClr val="336699"/>
                </a:solidFill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508" y="1076230"/>
            <a:ext cx="8996680" cy="1706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8737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7645" algn="l"/>
              </a:tabLst>
            </a:pP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Intestine </a:t>
            </a:r>
            <a:r>
              <a:rPr sz="2200" spc="-5" dirty="0">
                <a:solidFill>
                  <a:srgbClr val="0D0D0D"/>
                </a:solidFill>
                <a:latin typeface="Verdana"/>
                <a:cs typeface="Verdana"/>
              </a:rPr>
              <a:t>is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often elongated and </a:t>
            </a:r>
            <a:r>
              <a:rPr sz="2200" spc="-5" dirty="0">
                <a:solidFill>
                  <a:srgbClr val="0D0D0D"/>
                </a:solidFill>
                <a:latin typeface="Verdana"/>
                <a:cs typeface="Verdana"/>
              </a:rPr>
              <a:t>arranged in many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folds </a:t>
            </a:r>
            <a:r>
              <a:rPr sz="2200" spc="-5" dirty="0">
                <a:solidFill>
                  <a:srgbClr val="0D0D0D"/>
                </a:solidFill>
                <a:latin typeface="Verdana"/>
                <a:cs typeface="Verdana"/>
              </a:rPr>
              <a:t>in  </a:t>
            </a:r>
            <a:r>
              <a:rPr sz="2200" spc="5" dirty="0">
                <a:solidFill>
                  <a:srgbClr val="0D0D0D"/>
                </a:solidFill>
                <a:latin typeface="Verdana"/>
                <a:cs typeface="Verdana"/>
              </a:rPr>
              <a:t>case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of herbivorous</a:t>
            </a:r>
            <a:r>
              <a:rPr sz="2200" spc="-9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fishes.</a:t>
            </a:r>
            <a:endParaRPr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D0D0D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Font typeface="Arial"/>
              <a:buChar char="•"/>
              <a:tabLst>
                <a:tab pos="207645" algn="l"/>
              </a:tabLst>
            </a:pP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Longer intestines are </a:t>
            </a:r>
            <a:r>
              <a:rPr sz="2200" spc="5" dirty="0">
                <a:solidFill>
                  <a:srgbClr val="0D0D0D"/>
                </a:solidFill>
                <a:latin typeface="Verdana"/>
                <a:cs typeface="Verdana"/>
              </a:rPr>
              <a:t>of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great </a:t>
            </a:r>
            <a:r>
              <a:rPr sz="2200" spc="-5" dirty="0">
                <a:solidFill>
                  <a:srgbClr val="0D0D0D"/>
                </a:solidFill>
                <a:latin typeface="Verdana"/>
                <a:cs typeface="Verdana"/>
              </a:rPr>
              <a:t>advantage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to herbivorous</a:t>
            </a:r>
            <a:r>
              <a:rPr sz="2200" spc="-16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fishes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200" spc="5" dirty="0">
                <a:solidFill>
                  <a:srgbClr val="0D0D0D"/>
                </a:solidFill>
                <a:latin typeface="Verdana"/>
                <a:cs typeface="Verdana"/>
              </a:rPr>
              <a:t>as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they </a:t>
            </a:r>
            <a:r>
              <a:rPr sz="2200" spc="-5" dirty="0">
                <a:solidFill>
                  <a:srgbClr val="0D0D0D"/>
                </a:solidFill>
                <a:latin typeface="Verdana"/>
                <a:cs typeface="Verdana"/>
              </a:rPr>
              <a:t>retain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food for </a:t>
            </a:r>
            <a:r>
              <a:rPr sz="2200" spc="-5" dirty="0">
                <a:solidFill>
                  <a:srgbClr val="0D0D0D"/>
                </a:solidFill>
                <a:latin typeface="Verdana"/>
                <a:cs typeface="Verdana"/>
              </a:rPr>
              <a:t>long period of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time to ensure</a:t>
            </a:r>
            <a:r>
              <a:rPr sz="2200" spc="-9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D0D0D"/>
                </a:solidFill>
                <a:latin typeface="Verdana"/>
                <a:cs typeface="Verdana"/>
              </a:rPr>
              <a:t>digestion.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Omnivorous</a:t>
            </a:r>
            <a:r>
              <a:rPr spc="-55" dirty="0"/>
              <a:t> </a:t>
            </a:r>
            <a:r>
              <a:rPr spc="10" dirty="0"/>
              <a:t>fishes</a:t>
            </a:r>
            <a:r>
              <a:rPr spc="1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4700" y="2832100"/>
            <a:ext cx="9385300" cy="2479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50190" algn="l"/>
              </a:tabLst>
            </a:pPr>
            <a:r>
              <a:rPr spc="-10" dirty="0"/>
              <a:t>Intermediate length is </a:t>
            </a:r>
            <a:r>
              <a:rPr spc="-5" dirty="0"/>
              <a:t>found </a:t>
            </a:r>
            <a:r>
              <a:rPr spc="-10" dirty="0"/>
              <a:t>in  </a:t>
            </a:r>
            <a:r>
              <a:rPr spc="-5" dirty="0"/>
              <a:t>case of </a:t>
            </a:r>
            <a:r>
              <a:rPr spc="-10" dirty="0"/>
              <a:t>omnivorous </a:t>
            </a:r>
            <a:r>
              <a:rPr spc="-5" dirty="0"/>
              <a:t>fishes e.g.  </a:t>
            </a:r>
            <a:r>
              <a:rPr i="1" spc="-5" dirty="0">
                <a:latin typeface="Verdana"/>
                <a:cs typeface="Verdana"/>
              </a:rPr>
              <a:t>Puntius sophore</a:t>
            </a:r>
            <a:r>
              <a:rPr i="1" spc="25" dirty="0">
                <a:latin typeface="Verdana"/>
                <a:cs typeface="Verdana"/>
              </a:rPr>
              <a:t> </a:t>
            </a:r>
            <a:r>
              <a:rPr spc="-5" dirty="0"/>
              <a:t>etc.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50190" algn="l"/>
              </a:tabLst>
            </a:pPr>
            <a:r>
              <a:rPr spc="-10" dirty="0"/>
              <a:t>The </a:t>
            </a:r>
            <a:r>
              <a:rPr spc="-5" dirty="0"/>
              <a:t>intestinal bulb of </a:t>
            </a:r>
            <a:r>
              <a:rPr spc="-25" dirty="0"/>
              <a:t>Rohu </a:t>
            </a:r>
            <a:r>
              <a:rPr spc="-15" dirty="0"/>
              <a:t>is  </a:t>
            </a:r>
            <a:r>
              <a:rPr spc="-5" dirty="0"/>
              <a:t>about 25cm,the small intestine  about 8m </a:t>
            </a:r>
            <a:r>
              <a:rPr spc="-10" dirty="0"/>
              <a:t>and </a:t>
            </a:r>
            <a:r>
              <a:rPr spc="-5" dirty="0"/>
              <a:t>the large intestine  about a meter </a:t>
            </a:r>
            <a:r>
              <a:rPr spc="-10" dirty="0"/>
              <a:t>in</a:t>
            </a:r>
            <a:r>
              <a:rPr spc="30" dirty="0"/>
              <a:t> </a:t>
            </a:r>
            <a:r>
              <a:rPr spc="-5" dirty="0"/>
              <a:t>length.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9847" y="765792"/>
            <a:ext cx="7927975" cy="4265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0030" indent="-499745">
              <a:lnSpc>
                <a:spcPct val="100000"/>
              </a:lnSpc>
              <a:spcBef>
                <a:spcPts val="105"/>
              </a:spcBef>
              <a:buSzPct val="97727"/>
              <a:buFont typeface="Wingdings"/>
              <a:buChar char=""/>
              <a:tabLst>
                <a:tab pos="2780665" algn="l"/>
              </a:tabLst>
            </a:pPr>
            <a:r>
              <a:rPr sz="4400" b="1" dirty="0">
                <a:solidFill>
                  <a:srgbClr val="FF0000"/>
                </a:solidFill>
                <a:latin typeface="Verdana"/>
                <a:cs typeface="Verdana"/>
              </a:rPr>
              <a:t>Rectum</a:t>
            </a:r>
            <a:endParaRPr sz="4400">
              <a:latin typeface="Verdana"/>
              <a:cs typeface="Verdana"/>
            </a:endParaRPr>
          </a:p>
          <a:p>
            <a:pPr marL="12700" marR="218440">
              <a:lnSpc>
                <a:spcPct val="100000"/>
              </a:lnSpc>
              <a:spcBef>
                <a:spcPts val="429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dirty="0">
                <a:latin typeface="Verdana"/>
                <a:cs typeface="Verdana"/>
              </a:rPr>
              <a:t>It </a:t>
            </a:r>
            <a:r>
              <a:rPr sz="2200" spc="-5" dirty="0">
                <a:latin typeface="Verdana"/>
                <a:cs typeface="Verdana"/>
              </a:rPr>
              <a:t>is </a:t>
            </a:r>
            <a:r>
              <a:rPr sz="2200" spc="5" dirty="0">
                <a:latin typeface="Verdana"/>
                <a:cs typeface="Verdana"/>
              </a:rPr>
              <a:t>not </a:t>
            </a:r>
            <a:r>
              <a:rPr sz="2200" dirty="0">
                <a:latin typeface="Verdana"/>
                <a:cs typeface="Verdana"/>
              </a:rPr>
              <a:t>usually distinguishable externally but an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ileo-  </a:t>
            </a:r>
            <a:r>
              <a:rPr sz="2200" dirty="0">
                <a:latin typeface="Verdana"/>
                <a:cs typeface="Verdana"/>
              </a:rPr>
              <a:t>recta </a:t>
            </a:r>
            <a:r>
              <a:rPr sz="2200" spc="-10" dirty="0">
                <a:latin typeface="Verdana"/>
                <a:cs typeface="Verdana"/>
              </a:rPr>
              <a:t>valve </a:t>
            </a:r>
            <a:r>
              <a:rPr sz="2200" spc="-5" dirty="0">
                <a:latin typeface="Verdana"/>
                <a:cs typeface="Verdana"/>
              </a:rPr>
              <a:t>is </a:t>
            </a:r>
            <a:r>
              <a:rPr sz="2200" dirty="0">
                <a:latin typeface="Verdana"/>
                <a:cs typeface="Verdana"/>
              </a:rPr>
              <a:t>present </a:t>
            </a:r>
            <a:r>
              <a:rPr sz="2200" spc="-5" dirty="0">
                <a:latin typeface="Verdana"/>
                <a:cs typeface="Verdana"/>
              </a:rPr>
              <a:t>in </a:t>
            </a:r>
            <a:r>
              <a:rPr sz="2200" spc="5" dirty="0">
                <a:latin typeface="Verdana"/>
                <a:cs typeface="Verdana"/>
              </a:rPr>
              <a:t>few </a:t>
            </a:r>
            <a:r>
              <a:rPr sz="2200" dirty="0">
                <a:latin typeface="Verdana"/>
                <a:cs typeface="Verdana"/>
              </a:rPr>
              <a:t>species of fish </a:t>
            </a:r>
            <a:r>
              <a:rPr sz="2200" spc="-5" dirty="0">
                <a:latin typeface="Verdana"/>
                <a:cs typeface="Verdana"/>
              </a:rPr>
              <a:t>to  </a:t>
            </a:r>
            <a:r>
              <a:rPr sz="2200" dirty="0">
                <a:latin typeface="Verdana"/>
                <a:cs typeface="Verdana"/>
              </a:rPr>
              <a:t>demarcate </a:t>
            </a:r>
            <a:r>
              <a:rPr sz="2200" spc="-5" dirty="0">
                <a:latin typeface="Verdana"/>
                <a:cs typeface="Verdana"/>
              </a:rPr>
              <a:t>it </a:t>
            </a:r>
            <a:r>
              <a:rPr sz="2200" spc="5" dirty="0">
                <a:latin typeface="Verdana"/>
                <a:cs typeface="Verdana"/>
              </a:rPr>
              <a:t>from </a:t>
            </a:r>
            <a:r>
              <a:rPr sz="2200" dirty="0">
                <a:latin typeface="Verdana"/>
                <a:cs typeface="Verdana"/>
              </a:rPr>
              <a:t>the intestine e.g.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Tetradon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  <a:tab pos="1268730" algn="l"/>
                <a:tab pos="2729865" algn="l"/>
                <a:tab pos="5931535" algn="l"/>
              </a:tabLst>
            </a:pPr>
            <a:r>
              <a:rPr sz="2200" spc="-5" dirty="0">
                <a:latin typeface="Verdana"/>
                <a:cs typeface="Verdana"/>
              </a:rPr>
              <a:t>Histologically </a:t>
            </a:r>
            <a:r>
              <a:rPr sz="2200" spc="5" dirty="0">
                <a:latin typeface="Verdana"/>
                <a:cs typeface="Verdana"/>
              </a:rPr>
              <a:t>,the </a:t>
            </a:r>
            <a:r>
              <a:rPr sz="2200" dirty="0">
                <a:latin typeface="Verdana"/>
                <a:cs typeface="Verdana"/>
              </a:rPr>
              <a:t>mucosal folds of the rectum differ  </a:t>
            </a:r>
            <a:r>
              <a:rPr sz="2200" spc="5" dirty="0">
                <a:latin typeface="Verdana"/>
                <a:cs typeface="Verdana"/>
              </a:rPr>
              <a:t>from </a:t>
            </a:r>
            <a:r>
              <a:rPr sz="2200" dirty="0">
                <a:latin typeface="Verdana"/>
                <a:cs typeface="Verdana"/>
              </a:rPr>
              <a:t>the intestine </a:t>
            </a:r>
            <a:r>
              <a:rPr sz="2200" spc="-5" dirty="0">
                <a:latin typeface="Verdana"/>
                <a:cs typeface="Verdana"/>
              </a:rPr>
              <a:t>in being </a:t>
            </a:r>
            <a:r>
              <a:rPr sz="2200" dirty="0">
                <a:latin typeface="Verdana"/>
                <a:cs typeface="Verdana"/>
              </a:rPr>
              <a:t>shorter </a:t>
            </a:r>
            <a:r>
              <a:rPr sz="2200" spc="5" dirty="0">
                <a:latin typeface="Verdana"/>
                <a:cs typeface="Verdana"/>
              </a:rPr>
              <a:t>and </a:t>
            </a:r>
            <a:r>
              <a:rPr sz="2200" spc="-45" dirty="0">
                <a:latin typeface="Verdana"/>
                <a:cs typeface="Verdana"/>
              </a:rPr>
              <a:t>broader, </a:t>
            </a:r>
            <a:r>
              <a:rPr sz="2200" dirty="0">
                <a:latin typeface="Verdana"/>
                <a:cs typeface="Verdana"/>
              </a:rPr>
              <a:t>possess  </a:t>
            </a:r>
            <a:r>
              <a:rPr sz="2200" spc="5" dirty="0">
                <a:latin typeface="Verdana"/>
                <a:cs typeface="Verdana"/>
              </a:rPr>
              <a:t>a </a:t>
            </a:r>
            <a:r>
              <a:rPr sz="2200" spc="-5" dirty="0">
                <a:latin typeface="Verdana"/>
                <a:cs typeface="Verdana"/>
              </a:rPr>
              <a:t>large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number of	</a:t>
            </a:r>
            <a:r>
              <a:rPr sz="2200" spc="5" dirty="0">
                <a:latin typeface="Verdana"/>
                <a:cs typeface="Verdana"/>
              </a:rPr>
              <a:t>mucus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secreting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cells	produce  </a:t>
            </a:r>
            <a:r>
              <a:rPr sz="2200" dirty="0">
                <a:latin typeface="Verdana"/>
                <a:cs typeface="Verdana"/>
              </a:rPr>
              <a:t>copious	</a:t>
            </a:r>
            <a:r>
              <a:rPr sz="2200" spc="5" dirty="0">
                <a:latin typeface="Verdana"/>
                <a:cs typeface="Verdana"/>
              </a:rPr>
              <a:t>mucus </a:t>
            </a:r>
            <a:r>
              <a:rPr sz="2200" dirty="0">
                <a:latin typeface="Verdana"/>
                <a:cs typeface="Verdana"/>
              </a:rPr>
              <a:t>to lubricate waste food </a:t>
            </a:r>
            <a:r>
              <a:rPr sz="2200" spc="5" dirty="0">
                <a:latin typeface="Verdana"/>
                <a:cs typeface="Verdana"/>
              </a:rPr>
              <a:t>and </a:t>
            </a:r>
            <a:r>
              <a:rPr sz="2200" spc="-5" dirty="0">
                <a:latin typeface="Verdana"/>
                <a:cs typeface="Verdana"/>
              </a:rPr>
              <a:t>aid in </a:t>
            </a:r>
            <a:r>
              <a:rPr sz="2200" dirty="0">
                <a:latin typeface="Verdana"/>
                <a:cs typeface="Verdana"/>
              </a:rPr>
              <a:t>easy  defecation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5430" y="4284031"/>
            <a:ext cx="6132045" cy="2856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7506" y="454625"/>
            <a:ext cx="8191500" cy="5942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9310">
              <a:lnSpc>
                <a:spcPct val="100000"/>
              </a:lnSpc>
              <a:spcBef>
                <a:spcPts val="105"/>
              </a:spcBef>
              <a:buSzPct val="97727"/>
              <a:tabLst>
                <a:tab pos="2599690" algn="l"/>
              </a:tabLst>
            </a:pPr>
            <a:r>
              <a:rPr sz="4400" b="1" spc="-5" dirty="0">
                <a:solidFill>
                  <a:srgbClr val="FF0000"/>
                </a:solidFill>
                <a:latin typeface="Verdana"/>
                <a:cs typeface="Verdana"/>
              </a:rPr>
              <a:t>Digestive</a:t>
            </a:r>
            <a:r>
              <a:rPr sz="4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Verdana"/>
                <a:cs typeface="Verdana"/>
              </a:rPr>
              <a:t>glands</a:t>
            </a:r>
            <a:endParaRPr sz="4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b="1" spc="-5" dirty="0">
                <a:solidFill>
                  <a:srgbClr val="C00000"/>
                </a:solidFill>
                <a:latin typeface="Verdana"/>
                <a:cs typeface="Verdana"/>
              </a:rPr>
              <a:t>Two main digestive glands</a:t>
            </a:r>
            <a:r>
              <a:rPr sz="2650" b="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50" b="1" spc="-5" dirty="0">
                <a:solidFill>
                  <a:srgbClr val="C00000"/>
                </a:solidFill>
                <a:latin typeface="Verdana"/>
                <a:cs typeface="Verdana"/>
              </a:rPr>
              <a:t>:</a:t>
            </a:r>
            <a:endParaRPr sz="26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</a:pPr>
            <a:r>
              <a:rPr sz="1950" b="1" spc="20" dirty="0">
                <a:latin typeface="Verdana"/>
                <a:cs typeface="Verdana"/>
              </a:rPr>
              <a:t>1 </a:t>
            </a:r>
            <a:r>
              <a:rPr sz="1950" b="1" spc="10" dirty="0">
                <a:latin typeface="Verdana"/>
                <a:cs typeface="Verdana"/>
              </a:rPr>
              <a:t>. </a:t>
            </a:r>
            <a:r>
              <a:rPr sz="1950" b="1" spc="20" dirty="0">
                <a:solidFill>
                  <a:srgbClr val="000099"/>
                </a:solidFill>
                <a:latin typeface="Verdana"/>
                <a:cs typeface="Verdana"/>
              </a:rPr>
              <a:t>Pancreas: </a:t>
            </a:r>
            <a:r>
              <a:rPr sz="1950" spc="15" dirty="0">
                <a:latin typeface="Verdana"/>
                <a:cs typeface="Verdana"/>
              </a:rPr>
              <a:t>pancreas is </a:t>
            </a:r>
            <a:r>
              <a:rPr sz="1950" spc="20" dirty="0">
                <a:latin typeface="Verdana"/>
                <a:cs typeface="Verdana"/>
              </a:rPr>
              <a:t>a </a:t>
            </a:r>
            <a:r>
              <a:rPr sz="1950" spc="15" dirty="0">
                <a:latin typeface="Verdana"/>
                <a:cs typeface="Verdana"/>
              </a:rPr>
              <a:t>diffuse gland, but is well</a:t>
            </a:r>
            <a:r>
              <a:rPr sz="1950" spc="-25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developed</a:t>
            </a:r>
            <a:endParaRPr sz="1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Verdana"/>
                <a:cs typeface="Verdana"/>
              </a:rPr>
              <a:t>around </a:t>
            </a:r>
            <a:r>
              <a:rPr sz="1950" spc="15" dirty="0">
                <a:latin typeface="Verdana"/>
                <a:cs typeface="Verdana"/>
              </a:rPr>
              <a:t>the blood </a:t>
            </a:r>
            <a:r>
              <a:rPr sz="1950" spc="10" dirty="0">
                <a:latin typeface="Verdana"/>
                <a:cs typeface="Verdana"/>
              </a:rPr>
              <a:t>vessels </a:t>
            </a:r>
            <a:r>
              <a:rPr sz="1950" spc="15" dirty="0">
                <a:latin typeface="Verdana"/>
                <a:cs typeface="Verdana"/>
              </a:rPr>
              <a:t>between the lobes of the</a:t>
            </a:r>
            <a:r>
              <a:rPr sz="1950" spc="-5" dirty="0">
                <a:latin typeface="Verdana"/>
                <a:cs typeface="Verdana"/>
              </a:rPr>
              <a:t> </a:t>
            </a:r>
            <a:r>
              <a:rPr sz="1950" spc="-35" dirty="0">
                <a:latin typeface="Verdana"/>
                <a:cs typeface="Verdana"/>
              </a:rPr>
              <a:t>liver.</a:t>
            </a:r>
            <a:endParaRPr sz="1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spc="10" dirty="0">
                <a:latin typeface="Verdana"/>
                <a:cs typeface="Verdana"/>
              </a:rPr>
              <a:t>Pancreas </a:t>
            </a:r>
            <a:r>
              <a:rPr sz="1950" spc="20" dirty="0">
                <a:latin typeface="Verdana"/>
                <a:cs typeface="Verdana"/>
              </a:rPr>
              <a:t>has </a:t>
            </a:r>
            <a:r>
              <a:rPr sz="1950" spc="15" dirty="0">
                <a:latin typeface="Verdana"/>
                <a:cs typeface="Verdana"/>
              </a:rPr>
              <a:t>two </a:t>
            </a:r>
            <a:r>
              <a:rPr sz="1950" spc="10" dirty="0">
                <a:latin typeface="Verdana"/>
                <a:cs typeface="Verdana"/>
              </a:rPr>
              <a:t>digestive</a:t>
            </a:r>
            <a:r>
              <a:rPr sz="1950" spc="15" dirty="0">
                <a:latin typeface="Verdana"/>
                <a:cs typeface="Verdana"/>
              </a:rPr>
              <a:t> functions:</a:t>
            </a:r>
            <a:endParaRPr sz="1950" dirty="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391160" algn="l"/>
              </a:tabLst>
            </a:pPr>
            <a:r>
              <a:rPr sz="1950" spc="15" dirty="0">
                <a:latin typeface="Verdana"/>
                <a:cs typeface="Verdana"/>
              </a:rPr>
              <a:t>Source of exocrine secretion into the</a:t>
            </a:r>
            <a:r>
              <a:rPr sz="1950" spc="-25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intestine.</a:t>
            </a:r>
            <a:endParaRPr sz="1950" dirty="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391160" algn="l"/>
              </a:tabLst>
            </a:pPr>
            <a:r>
              <a:rPr sz="1950" spc="15" dirty="0">
                <a:latin typeface="Verdana"/>
                <a:cs typeface="Verdana"/>
              </a:rPr>
              <a:t>Endocrine secretion of the </a:t>
            </a:r>
            <a:r>
              <a:rPr sz="1950" spc="20" dirty="0">
                <a:latin typeface="Verdana"/>
                <a:cs typeface="Verdana"/>
              </a:rPr>
              <a:t>hormones </a:t>
            </a:r>
            <a:r>
              <a:rPr sz="1950" spc="15" dirty="0">
                <a:latin typeface="Verdana"/>
                <a:cs typeface="Verdana"/>
              </a:rPr>
              <a:t>insulin </a:t>
            </a:r>
            <a:r>
              <a:rPr sz="1950" spc="20" dirty="0">
                <a:latin typeface="Verdana"/>
                <a:cs typeface="Verdana"/>
              </a:rPr>
              <a:t>and </a:t>
            </a:r>
            <a:r>
              <a:rPr sz="1950" spc="15" dirty="0">
                <a:latin typeface="Verdana"/>
                <a:cs typeface="Verdana"/>
              </a:rPr>
              <a:t>glucagon</a:t>
            </a:r>
            <a:r>
              <a:rPr sz="1950" spc="-35" dirty="0">
                <a:latin typeface="Verdana"/>
                <a:cs typeface="Verdana"/>
              </a:rPr>
              <a:t> </a:t>
            </a:r>
            <a:r>
              <a:rPr sz="1950" spc="10" dirty="0">
                <a:solidFill>
                  <a:srgbClr val="6600CC"/>
                </a:solidFill>
                <a:latin typeface="Verdana"/>
                <a:cs typeface="Verdana"/>
              </a:rPr>
              <a:t>.</a:t>
            </a:r>
            <a:endParaRPr sz="1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b="1" spc="15" dirty="0">
                <a:latin typeface="Verdana"/>
                <a:cs typeface="Verdana"/>
              </a:rPr>
              <a:t>2</a:t>
            </a:r>
            <a:r>
              <a:rPr sz="1950" b="1" spc="15" dirty="0">
                <a:solidFill>
                  <a:srgbClr val="000099"/>
                </a:solidFill>
                <a:latin typeface="Verdana"/>
                <a:cs typeface="Verdana"/>
              </a:rPr>
              <a:t>.Liver</a:t>
            </a:r>
            <a:r>
              <a:rPr sz="1950" b="1" spc="15" dirty="0">
                <a:latin typeface="Verdana"/>
                <a:cs typeface="Verdana"/>
              </a:rPr>
              <a:t>:</a:t>
            </a:r>
            <a:endParaRPr sz="1950" dirty="0">
              <a:latin typeface="Verdana"/>
              <a:cs typeface="Verdana"/>
            </a:endParaRPr>
          </a:p>
          <a:p>
            <a:pPr marL="188595" indent="-17653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89230" algn="l"/>
              </a:tabLst>
            </a:pPr>
            <a:r>
              <a:rPr sz="1950" spc="15" dirty="0">
                <a:latin typeface="Verdana"/>
                <a:cs typeface="Verdana"/>
              </a:rPr>
              <a:t>Liver is </a:t>
            </a:r>
            <a:r>
              <a:rPr sz="1950" spc="20" dirty="0">
                <a:latin typeface="Verdana"/>
                <a:cs typeface="Verdana"/>
              </a:rPr>
              <a:t>a </a:t>
            </a:r>
            <a:r>
              <a:rPr sz="1950" spc="15" dirty="0">
                <a:latin typeface="Verdana"/>
                <a:cs typeface="Verdana"/>
              </a:rPr>
              <a:t>bilobed gland usually yellowish brown </a:t>
            </a:r>
            <a:r>
              <a:rPr sz="1950" spc="20" dirty="0">
                <a:latin typeface="Verdana"/>
                <a:cs typeface="Verdana"/>
              </a:rPr>
              <a:t>in</a:t>
            </a:r>
            <a:r>
              <a:rPr sz="1950" spc="-65" dirty="0">
                <a:latin typeface="Verdana"/>
                <a:cs typeface="Verdana"/>
              </a:rPr>
              <a:t> </a:t>
            </a:r>
            <a:r>
              <a:rPr sz="1950" spc="-30" dirty="0">
                <a:latin typeface="Verdana"/>
                <a:cs typeface="Verdana"/>
              </a:rPr>
              <a:t>color.</a:t>
            </a:r>
            <a:endParaRPr sz="1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190500" marR="3642995" indent="-178435">
              <a:lnSpc>
                <a:spcPct val="101800"/>
              </a:lnSpc>
              <a:buFont typeface="Arial"/>
              <a:buChar char="•"/>
              <a:tabLst>
                <a:tab pos="189230" algn="l"/>
              </a:tabLst>
            </a:pPr>
            <a:r>
              <a:rPr sz="1950" spc="15" dirty="0">
                <a:latin typeface="Verdana"/>
                <a:cs typeface="Verdana"/>
              </a:rPr>
              <a:t>The </a:t>
            </a:r>
            <a:r>
              <a:rPr sz="1950" spc="10" dirty="0">
                <a:latin typeface="Verdana"/>
                <a:cs typeface="Verdana"/>
              </a:rPr>
              <a:t>liver </a:t>
            </a:r>
            <a:r>
              <a:rPr sz="1950" spc="15" dirty="0">
                <a:latin typeface="Verdana"/>
                <a:cs typeface="Verdana"/>
              </a:rPr>
              <a:t>in fish </a:t>
            </a:r>
            <a:r>
              <a:rPr sz="1950" spc="10" dirty="0">
                <a:latin typeface="Verdana"/>
                <a:cs typeface="Verdana"/>
              </a:rPr>
              <a:t>produces </a:t>
            </a:r>
            <a:r>
              <a:rPr sz="1950" spc="15" dirty="0">
                <a:latin typeface="Verdana"/>
                <a:cs typeface="Verdana"/>
              </a:rPr>
              <a:t>bile  which is stored in the </a:t>
            </a:r>
            <a:r>
              <a:rPr sz="1950" spc="10" dirty="0">
                <a:latin typeface="Verdana"/>
                <a:cs typeface="Verdana"/>
              </a:rPr>
              <a:t>gall</a:t>
            </a:r>
            <a:r>
              <a:rPr sz="1950" dirty="0">
                <a:latin typeface="Verdana"/>
                <a:cs typeface="Verdana"/>
              </a:rPr>
              <a:t> </a:t>
            </a:r>
            <a:r>
              <a:rPr sz="1950" spc="-25" dirty="0">
                <a:latin typeface="Verdana"/>
                <a:cs typeface="Verdana"/>
              </a:rPr>
              <a:t>bladder.</a:t>
            </a:r>
            <a:endParaRPr sz="1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189230" marR="4384040" indent="-189230">
              <a:lnSpc>
                <a:spcPct val="101699"/>
              </a:lnSpc>
              <a:buFont typeface="Arial"/>
              <a:buChar char="•"/>
              <a:tabLst>
                <a:tab pos="189230" algn="l"/>
                <a:tab pos="1866900" algn="l"/>
                <a:tab pos="2286635" algn="l"/>
              </a:tabLst>
            </a:pPr>
            <a:r>
              <a:rPr sz="1950" spc="-5" dirty="0">
                <a:latin typeface="Verdana"/>
                <a:cs typeface="Verdana"/>
              </a:rPr>
              <a:t>Key</a:t>
            </a:r>
            <a:r>
              <a:rPr sz="1950" spc="15" dirty="0">
                <a:latin typeface="Verdana"/>
                <a:cs typeface="Verdana"/>
              </a:rPr>
              <a:t> </a:t>
            </a:r>
            <a:r>
              <a:rPr sz="1950" spc="10" dirty="0">
                <a:latin typeface="Verdana"/>
                <a:cs typeface="Verdana"/>
              </a:rPr>
              <a:t>storage	</a:t>
            </a:r>
            <a:r>
              <a:rPr sz="1950" spc="15" dirty="0">
                <a:latin typeface="Verdana"/>
                <a:cs typeface="Verdana"/>
              </a:rPr>
              <a:t>of	food</a:t>
            </a:r>
            <a:r>
              <a:rPr sz="1950" spc="-70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energy  in the </a:t>
            </a:r>
            <a:r>
              <a:rPr sz="1950" spc="20" dirty="0">
                <a:latin typeface="Verdana"/>
                <a:cs typeface="Verdana"/>
              </a:rPr>
              <a:t>form </a:t>
            </a:r>
            <a:r>
              <a:rPr sz="1950" spc="15" dirty="0">
                <a:latin typeface="Verdana"/>
                <a:cs typeface="Verdana"/>
              </a:rPr>
              <a:t>of</a:t>
            </a:r>
            <a:r>
              <a:rPr sz="1950" spc="-40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glycogen.</a:t>
            </a:r>
            <a:endParaRPr sz="19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443" y="542350"/>
            <a:ext cx="3220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75" dirty="0">
                <a:solidFill>
                  <a:srgbClr val="FF0000"/>
                </a:solidFill>
                <a:latin typeface="Gill Sans MT"/>
                <a:cs typeface="Gill Sans MT"/>
              </a:rPr>
              <a:t>Introdu</a:t>
            </a:r>
            <a:r>
              <a:rPr sz="4400" b="1" spc="-8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4400" b="1" spc="-55" dirty="0">
                <a:solidFill>
                  <a:srgbClr val="FF0000"/>
                </a:solidFill>
                <a:latin typeface="Gill Sans MT"/>
                <a:cs typeface="Gill Sans MT"/>
              </a:rPr>
              <a:t>tion</a:t>
            </a:r>
            <a:endParaRPr sz="4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7848" y="1242271"/>
            <a:ext cx="3979545" cy="1706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2451100" algn="l"/>
              </a:tabLst>
            </a:pPr>
            <a:r>
              <a:rPr sz="2200" b="1" spc="-5" dirty="0">
                <a:latin typeface="Arial"/>
                <a:cs typeface="Arial"/>
              </a:rPr>
              <a:t>Digestive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system	</a:t>
            </a:r>
            <a:r>
              <a:rPr sz="2200" b="1" dirty="0">
                <a:latin typeface="Arial"/>
                <a:cs typeface="Arial"/>
              </a:rPr>
              <a:t>includes  </a:t>
            </a:r>
            <a:r>
              <a:rPr sz="2200" b="1" spc="-5" dirty="0" smtClean="0">
                <a:latin typeface="Arial"/>
                <a:cs typeface="Arial"/>
              </a:rPr>
              <a:t>alimentary </a:t>
            </a:r>
            <a:r>
              <a:rPr sz="2200" b="1" dirty="0">
                <a:latin typeface="Arial"/>
                <a:cs typeface="Arial"/>
              </a:rPr>
              <a:t>canal and  associated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glands.Alimentary  canal or gut </a:t>
            </a:r>
            <a:r>
              <a:rPr sz="2200" b="1" spc="5" dirty="0">
                <a:latin typeface="Arial"/>
                <a:cs typeface="Arial"/>
              </a:rPr>
              <a:t>shows </a:t>
            </a:r>
            <a:r>
              <a:rPr sz="2200" b="1" dirty="0">
                <a:latin typeface="Arial"/>
                <a:cs typeface="Arial"/>
              </a:rPr>
              <a:t>four  distinct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regions.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7848" y="2922563"/>
            <a:ext cx="2849245" cy="1370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16255" indent="-50419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200" b="1" dirty="0">
                <a:solidFill>
                  <a:srgbClr val="7030A0"/>
                </a:solidFill>
                <a:latin typeface="Arial"/>
                <a:cs typeface="Arial"/>
              </a:rPr>
              <a:t>Ingressive</a:t>
            </a:r>
            <a:r>
              <a:rPr sz="2200" b="1" spc="-9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7030A0"/>
                </a:solidFill>
                <a:latin typeface="Arial"/>
                <a:cs typeface="Arial"/>
              </a:rPr>
              <a:t>zone</a:t>
            </a:r>
            <a:endParaRPr sz="2200" dirty="0">
              <a:latin typeface="Arial"/>
              <a:cs typeface="Arial"/>
            </a:endParaRPr>
          </a:p>
          <a:p>
            <a:pPr marL="516255" indent="-5041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200" b="1" dirty="0">
                <a:solidFill>
                  <a:srgbClr val="7030A0"/>
                </a:solidFill>
                <a:latin typeface="Arial"/>
                <a:cs typeface="Arial"/>
              </a:rPr>
              <a:t>Progressive</a:t>
            </a:r>
            <a:r>
              <a:rPr sz="2200" b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7030A0"/>
                </a:solidFill>
                <a:latin typeface="Arial"/>
                <a:cs typeface="Arial"/>
              </a:rPr>
              <a:t>zone</a:t>
            </a:r>
            <a:endParaRPr sz="2200" dirty="0">
              <a:latin typeface="Arial"/>
              <a:cs typeface="Arial"/>
            </a:endParaRPr>
          </a:p>
          <a:p>
            <a:pPr marL="516255" indent="-5041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200" b="1" spc="-5" dirty="0">
                <a:solidFill>
                  <a:srgbClr val="7030A0"/>
                </a:solidFill>
                <a:latin typeface="Arial"/>
                <a:cs typeface="Arial"/>
              </a:rPr>
              <a:t>Degressive</a:t>
            </a:r>
            <a:r>
              <a:rPr sz="2200" b="1" spc="-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7030A0"/>
                </a:solidFill>
                <a:latin typeface="Arial"/>
                <a:cs typeface="Arial"/>
              </a:rPr>
              <a:t>zone</a:t>
            </a:r>
            <a:endParaRPr sz="2200" dirty="0">
              <a:latin typeface="Arial"/>
              <a:cs typeface="Arial"/>
            </a:endParaRPr>
          </a:p>
          <a:p>
            <a:pPr marL="516255" indent="-50419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200" b="1" dirty="0">
                <a:solidFill>
                  <a:srgbClr val="7030A0"/>
                </a:solidFill>
                <a:latin typeface="Arial"/>
                <a:cs typeface="Arial"/>
              </a:rPr>
              <a:t>Egressive</a:t>
            </a:r>
            <a:r>
              <a:rPr sz="2200" b="1" spc="-9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7030A0"/>
                </a:solidFill>
                <a:latin typeface="Arial"/>
                <a:cs typeface="Arial"/>
              </a:rPr>
              <a:t>zone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7848" y="4604914"/>
            <a:ext cx="4615598" cy="241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8091" y="1680012"/>
            <a:ext cx="2023110" cy="732790"/>
          </a:xfrm>
          <a:custGeom>
            <a:avLst/>
            <a:gdLst/>
            <a:ahLst/>
            <a:cxnLst/>
            <a:rect l="l" t="t" r="r" b="b"/>
            <a:pathLst>
              <a:path w="2023109" h="732789">
                <a:moveTo>
                  <a:pt x="0" y="73220"/>
                </a:moveTo>
                <a:lnTo>
                  <a:pt x="0" y="659264"/>
                </a:lnTo>
                <a:lnTo>
                  <a:pt x="5750" y="687774"/>
                </a:lnTo>
                <a:lnTo>
                  <a:pt x="21437" y="711047"/>
                </a:lnTo>
                <a:lnTo>
                  <a:pt x="44710" y="726734"/>
                </a:lnTo>
                <a:lnTo>
                  <a:pt x="73220" y="732485"/>
                </a:lnTo>
                <a:lnTo>
                  <a:pt x="1949513" y="732485"/>
                </a:lnTo>
                <a:lnTo>
                  <a:pt x="1978023" y="726734"/>
                </a:lnTo>
                <a:lnTo>
                  <a:pt x="2001296" y="711047"/>
                </a:lnTo>
                <a:lnTo>
                  <a:pt x="2016983" y="687774"/>
                </a:lnTo>
                <a:lnTo>
                  <a:pt x="2022734" y="659264"/>
                </a:lnTo>
                <a:lnTo>
                  <a:pt x="2022734" y="73220"/>
                </a:lnTo>
                <a:lnTo>
                  <a:pt x="2016983" y="44710"/>
                </a:lnTo>
                <a:lnTo>
                  <a:pt x="2001296" y="21437"/>
                </a:lnTo>
                <a:lnTo>
                  <a:pt x="1978023" y="5751"/>
                </a:lnTo>
                <a:lnTo>
                  <a:pt x="1949513" y="0"/>
                </a:lnTo>
                <a:lnTo>
                  <a:pt x="73220" y="0"/>
                </a:lnTo>
                <a:lnTo>
                  <a:pt x="44710" y="5751"/>
                </a:lnTo>
                <a:lnTo>
                  <a:pt x="21437" y="21437"/>
                </a:lnTo>
                <a:lnTo>
                  <a:pt x="5750" y="44710"/>
                </a:lnTo>
                <a:lnTo>
                  <a:pt x="0" y="7322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8089" y="1680014"/>
            <a:ext cx="2023110" cy="732790"/>
          </a:xfrm>
          <a:custGeom>
            <a:avLst/>
            <a:gdLst/>
            <a:ahLst/>
            <a:cxnLst/>
            <a:rect l="l" t="t" r="r" b="b"/>
            <a:pathLst>
              <a:path w="2023109" h="732789">
                <a:moveTo>
                  <a:pt x="0" y="73220"/>
                </a:moveTo>
                <a:lnTo>
                  <a:pt x="5750" y="44710"/>
                </a:lnTo>
                <a:lnTo>
                  <a:pt x="21437" y="21437"/>
                </a:lnTo>
                <a:lnTo>
                  <a:pt x="44710" y="5750"/>
                </a:lnTo>
                <a:lnTo>
                  <a:pt x="73220" y="0"/>
                </a:lnTo>
                <a:lnTo>
                  <a:pt x="1949513" y="0"/>
                </a:lnTo>
                <a:lnTo>
                  <a:pt x="1978023" y="5750"/>
                </a:lnTo>
                <a:lnTo>
                  <a:pt x="2001296" y="21437"/>
                </a:lnTo>
                <a:lnTo>
                  <a:pt x="2016983" y="44710"/>
                </a:lnTo>
                <a:lnTo>
                  <a:pt x="2022734" y="73220"/>
                </a:lnTo>
                <a:lnTo>
                  <a:pt x="2022734" y="659264"/>
                </a:lnTo>
                <a:lnTo>
                  <a:pt x="2016983" y="687774"/>
                </a:lnTo>
                <a:lnTo>
                  <a:pt x="2001296" y="711047"/>
                </a:lnTo>
                <a:lnTo>
                  <a:pt x="1978023" y="726734"/>
                </a:lnTo>
                <a:lnTo>
                  <a:pt x="1949513" y="732485"/>
                </a:lnTo>
                <a:lnTo>
                  <a:pt x="73220" y="732485"/>
                </a:lnTo>
                <a:lnTo>
                  <a:pt x="44710" y="726734"/>
                </a:lnTo>
                <a:lnTo>
                  <a:pt x="21437" y="711047"/>
                </a:lnTo>
                <a:lnTo>
                  <a:pt x="5750" y="687774"/>
                </a:lnTo>
                <a:lnTo>
                  <a:pt x="0" y="659264"/>
                </a:lnTo>
                <a:lnTo>
                  <a:pt x="0" y="73220"/>
                </a:lnTo>
                <a:close/>
              </a:path>
            </a:pathLst>
          </a:custGeom>
          <a:ln w="47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97753" y="1867936"/>
            <a:ext cx="96456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solidFill>
                  <a:srgbClr val="FFFFFF"/>
                </a:solidFill>
                <a:latin typeface="Verdana"/>
                <a:cs typeface="Verdana"/>
              </a:rPr>
              <a:t>MOUTH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4817" y="2457858"/>
            <a:ext cx="329565" cy="275590"/>
          </a:xfrm>
          <a:custGeom>
            <a:avLst/>
            <a:gdLst/>
            <a:ahLst/>
            <a:cxnLst/>
            <a:rect l="l" t="t" r="r" b="b"/>
            <a:pathLst>
              <a:path w="329565" h="275589">
                <a:moveTo>
                  <a:pt x="0" y="137760"/>
                </a:moveTo>
                <a:lnTo>
                  <a:pt x="164641" y="275522"/>
                </a:lnTo>
                <a:lnTo>
                  <a:pt x="329283" y="137760"/>
                </a:lnTo>
                <a:lnTo>
                  <a:pt x="263481" y="137760"/>
                </a:lnTo>
                <a:lnTo>
                  <a:pt x="263481" y="0"/>
                </a:lnTo>
                <a:lnTo>
                  <a:pt x="65801" y="0"/>
                </a:lnTo>
                <a:lnTo>
                  <a:pt x="65801" y="137760"/>
                </a:lnTo>
                <a:lnTo>
                  <a:pt x="0" y="137760"/>
                </a:lnTo>
                <a:close/>
              </a:path>
            </a:pathLst>
          </a:custGeom>
          <a:solidFill>
            <a:srgbClr val="F6C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8091" y="2778741"/>
            <a:ext cx="2023110" cy="730885"/>
          </a:xfrm>
          <a:custGeom>
            <a:avLst/>
            <a:gdLst/>
            <a:ahLst/>
            <a:cxnLst/>
            <a:rect l="l" t="t" r="r" b="b"/>
            <a:pathLst>
              <a:path w="2023109" h="730885">
                <a:moveTo>
                  <a:pt x="0" y="73079"/>
                </a:moveTo>
                <a:lnTo>
                  <a:pt x="0" y="657724"/>
                </a:lnTo>
                <a:lnTo>
                  <a:pt x="5748" y="686152"/>
                </a:lnTo>
                <a:lnTo>
                  <a:pt x="21419" y="709384"/>
                </a:lnTo>
                <a:lnTo>
                  <a:pt x="44650" y="725056"/>
                </a:lnTo>
                <a:lnTo>
                  <a:pt x="73079" y="730804"/>
                </a:lnTo>
                <a:lnTo>
                  <a:pt x="1949654" y="730804"/>
                </a:lnTo>
                <a:lnTo>
                  <a:pt x="1978083" y="725056"/>
                </a:lnTo>
                <a:lnTo>
                  <a:pt x="2001314" y="709384"/>
                </a:lnTo>
                <a:lnTo>
                  <a:pt x="2016985" y="686152"/>
                </a:lnTo>
                <a:lnTo>
                  <a:pt x="2022734" y="657724"/>
                </a:lnTo>
                <a:lnTo>
                  <a:pt x="2022734" y="73079"/>
                </a:lnTo>
                <a:lnTo>
                  <a:pt x="2016985" y="44650"/>
                </a:lnTo>
                <a:lnTo>
                  <a:pt x="2001314" y="21419"/>
                </a:lnTo>
                <a:lnTo>
                  <a:pt x="1978083" y="5748"/>
                </a:lnTo>
                <a:lnTo>
                  <a:pt x="1949654" y="0"/>
                </a:lnTo>
                <a:lnTo>
                  <a:pt x="73079" y="0"/>
                </a:lnTo>
                <a:lnTo>
                  <a:pt x="44650" y="5748"/>
                </a:lnTo>
                <a:lnTo>
                  <a:pt x="21419" y="21419"/>
                </a:lnTo>
                <a:lnTo>
                  <a:pt x="5748" y="44650"/>
                </a:lnTo>
                <a:lnTo>
                  <a:pt x="0" y="73079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8089" y="2778742"/>
            <a:ext cx="2023110" cy="730885"/>
          </a:xfrm>
          <a:custGeom>
            <a:avLst/>
            <a:gdLst/>
            <a:ahLst/>
            <a:cxnLst/>
            <a:rect l="l" t="t" r="r" b="b"/>
            <a:pathLst>
              <a:path w="2023109" h="730885">
                <a:moveTo>
                  <a:pt x="0" y="73080"/>
                </a:moveTo>
                <a:lnTo>
                  <a:pt x="5748" y="44651"/>
                </a:lnTo>
                <a:lnTo>
                  <a:pt x="21420" y="21420"/>
                </a:lnTo>
                <a:lnTo>
                  <a:pt x="44651" y="5748"/>
                </a:lnTo>
                <a:lnTo>
                  <a:pt x="73080" y="0"/>
                </a:lnTo>
                <a:lnTo>
                  <a:pt x="1949653" y="0"/>
                </a:lnTo>
                <a:lnTo>
                  <a:pt x="1978082" y="5748"/>
                </a:lnTo>
                <a:lnTo>
                  <a:pt x="2001314" y="21420"/>
                </a:lnTo>
                <a:lnTo>
                  <a:pt x="2016985" y="44651"/>
                </a:lnTo>
                <a:lnTo>
                  <a:pt x="2022734" y="73080"/>
                </a:lnTo>
                <a:lnTo>
                  <a:pt x="2022734" y="657724"/>
                </a:lnTo>
                <a:lnTo>
                  <a:pt x="2016985" y="686153"/>
                </a:lnTo>
                <a:lnTo>
                  <a:pt x="2001314" y="709385"/>
                </a:lnTo>
                <a:lnTo>
                  <a:pt x="1978082" y="725056"/>
                </a:lnTo>
                <a:lnTo>
                  <a:pt x="1949653" y="730805"/>
                </a:lnTo>
                <a:lnTo>
                  <a:pt x="73080" y="730805"/>
                </a:lnTo>
                <a:lnTo>
                  <a:pt x="44651" y="725056"/>
                </a:lnTo>
                <a:lnTo>
                  <a:pt x="21420" y="709385"/>
                </a:lnTo>
                <a:lnTo>
                  <a:pt x="5748" y="686153"/>
                </a:lnTo>
                <a:lnTo>
                  <a:pt x="0" y="657724"/>
                </a:lnTo>
                <a:lnTo>
                  <a:pt x="0" y="73080"/>
                </a:lnTo>
                <a:close/>
              </a:path>
            </a:pathLst>
          </a:custGeom>
          <a:ln w="47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68929" y="2965963"/>
            <a:ext cx="182245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FFFFFF"/>
                </a:solidFill>
                <a:latin typeface="Verdana"/>
                <a:cs typeface="Verdana"/>
              </a:rPr>
              <a:t>OESOPHAGUS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4817" y="3556587"/>
            <a:ext cx="329565" cy="274320"/>
          </a:xfrm>
          <a:custGeom>
            <a:avLst/>
            <a:gdLst/>
            <a:ahLst/>
            <a:cxnLst/>
            <a:rect l="l" t="t" r="r" b="b"/>
            <a:pathLst>
              <a:path w="329565" h="274320">
                <a:moveTo>
                  <a:pt x="0" y="136919"/>
                </a:moveTo>
                <a:lnTo>
                  <a:pt x="164641" y="273841"/>
                </a:lnTo>
                <a:lnTo>
                  <a:pt x="329283" y="136919"/>
                </a:lnTo>
                <a:lnTo>
                  <a:pt x="263481" y="136919"/>
                </a:lnTo>
                <a:lnTo>
                  <a:pt x="263481" y="0"/>
                </a:lnTo>
                <a:lnTo>
                  <a:pt x="65801" y="0"/>
                </a:lnTo>
                <a:lnTo>
                  <a:pt x="65801" y="136919"/>
                </a:lnTo>
                <a:lnTo>
                  <a:pt x="0" y="136919"/>
                </a:lnTo>
                <a:close/>
              </a:path>
            </a:pathLst>
          </a:custGeom>
          <a:solidFill>
            <a:srgbClr val="F6C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8091" y="3875789"/>
            <a:ext cx="2023110" cy="732790"/>
          </a:xfrm>
          <a:custGeom>
            <a:avLst/>
            <a:gdLst/>
            <a:ahLst/>
            <a:cxnLst/>
            <a:rect l="l" t="t" r="r" b="b"/>
            <a:pathLst>
              <a:path w="2023109" h="732789">
                <a:moveTo>
                  <a:pt x="0" y="73220"/>
                </a:moveTo>
                <a:lnTo>
                  <a:pt x="0" y="659264"/>
                </a:lnTo>
                <a:lnTo>
                  <a:pt x="5750" y="687774"/>
                </a:lnTo>
                <a:lnTo>
                  <a:pt x="21437" y="711047"/>
                </a:lnTo>
                <a:lnTo>
                  <a:pt x="44710" y="726734"/>
                </a:lnTo>
                <a:lnTo>
                  <a:pt x="73220" y="732485"/>
                </a:lnTo>
                <a:lnTo>
                  <a:pt x="1949513" y="732485"/>
                </a:lnTo>
                <a:lnTo>
                  <a:pt x="1978023" y="726734"/>
                </a:lnTo>
                <a:lnTo>
                  <a:pt x="2001296" y="711047"/>
                </a:lnTo>
                <a:lnTo>
                  <a:pt x="2016983" y="687774"/>
                </a:lnTo>
                <a:lnTo>
                  <a:pt x="2022734" y="659264"/>
                </a:lnTo>
                <a:lnTo>
                  <a:pt x="2022734" y="73220"/>
                </a:lnTo>
                <a:lnTo>
                  <a:pt x="2016983" y="44710"/>
                </a:lnTo>
                <a:lnTo>
                  <a:pt x="2001296" y="21437"/>
                </a:lnTo>
                <a:lnTo>
                  <a:pt x="1978023" y="5750"/>
                </a:lnTo>
                <a:lnTo>
                  <a:pt x="1949513" y="0"/>
                </a:lnTo>
                <a:lnTo>
                  <a:pt x="73220" y="0"/>
                </a:lnTo>
                <a:lnTo>
                  <a:pt x="44710" y="5750"/>
                </a:lnTo>
                <a:lnTo>
                  <a:pt x="21437" y="21437"/>
                </a:lnTo>
                <a:lnTo>
                  <a:pt x="5750" y="44710"/>
                </a:lnTo>
                <a:lnTo>
                  <a:pt x="0" y="7322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8089" y="3875790"/>
            <a:ext cx="2023110" cy="732790"/>
          </a:xfrm>
          <a:custGeom>
            <a:avLst/>
            <a:gdLst/>
            <a:ahLst/>
            <a:cxnLst/>
            <a:rect l="l" t="t" r="r" b="b"/>
            <a:pathLst>
              <a:path w="2023109" h="732789">
                <a:moveTo>
                  <a:pt x="0" y="73220"/>
                </a:moveTo>
                <a:lnTo>
                  <a:pt x="5750" y="44710"/>
                </a:lnTo>
                <a:lnTo>
                  <a:pt x="21437" y="21437"/>
                </a:lnTo>
                <a:lnTo>
                  <a:pt x="44710" y="5750"/>
                </a:lnTo>
                <a:lnTo>
                  <a:pt x="73220" y="0"/>
                </a:lnTo>
                <a:lnTo>
                  <a:pt x="1949513" y="0"/>
                </a:lnTo>
                <a:lnTo>
                  <a:pt x="1978023" y="5750"/>
                </a:lnTo>
                <a:lnTo>
                  <a:pt x="2001296" y="21437"/>
                </a:lnTo>
                <a:lnTo>
                  <a:pt x="2016983" y="44710"/>
                </a:lnTo>
                <a:lnTo>
                  <a:pt x="2022734" y="73220"/>
                </a:lnTo>
                <a:lnTo>
                  <a:pt x="2022734" y="659264"/>
                </a:lnTo>
                <a:lnTo>
                  <a:pt x="2001296" y="711047"/>
                </a:lnTo>
                <a:lnTo>
                  <a:pt x="1949513" y="732485"/>
                </a:lnTo>
                <a:lnTo>
                  <a:pt x="73220" y="732485"/>
                </a:lnTo>
                <a:lnTo>
                  <a:pt x="44710" y="726734"/>
                </a:lnTo>
                <a:lnTo>
                  <a:pt x="21437" y="711047"/>
                </a:lnTo>
                <a:lnTo>
                  <a:pt x="5750" y="687774"/>
                </a:lnTo>
                <a:lnTo>
                  <a:pt x="0" y="659264"/>
                </a:lnTo>
                <a:lnTo>
                  <a:pt x="0" y="73220"/>
                </a:lnTo>
                <a:close/>
              </a:path>
            </a:pathLst>
          </a:custGeom>
          <a:ln w="47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33111" y="4063711"/>
            <a:ext cx="129540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50" spc="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50" spc="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5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50" spc="25" dirty="0">
                <a:solidFill>
                  <a:srgbClr val="FFFFFF"/>
                </a:solidFill>
                <a:latin typeface="Verdana"/>
                <a:cs typeface="Verdana"/>
              </a:rPr>
              <a:t>CH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4817" y="4653634"/>
            <a:ext cx="329565" cy="274320"/>
          </a:xfrm>
          <a:custGeom>
            <a:avLst/>
            <a:gdLst/>
            <a:ahLst/>
            <a:cxnLst/>
            <a:rect l="l" t="t" r="r" b="b"/>
            <a:pathLst>
              <a:path w="329565" h="274320">
                <a:moveTo>
                  <a:pt x="0" y="136921"/>
                </a:moveTo>
                <a:lnTo>
                  <a:pt x="164641" y="273842"/>
                </a:lnTo>
                <a:lnTo>
                  <a:pt x="329283" y="136921"/>
                </a:lnTo>
                <a:lnTo>
                  <a:pt x="263481" y="136921"/>
                </a:lnTo>
                <a:lnTo>
                  <a:pt x="263481" y="0"/>
                </a:lnTo>
                <a:lnTo>
                  <a:pt x="65801" y="0"/>
                </a:lnTo>
                <a:lnTo>
                  <a:pt x="65801" y="136921"/>
                </a:lnTo>
                <a:lnTo>
                  <a:pt x="0" y="136921"/>
                </a:lnTo>
                <a:close/>
              </a:path>
            </a:pathLst>
          </a:custGeom>
          <a:solidFill>
            <a:srgbClr val="F6C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8091" y="4974516"/>
            <a:ext cx="2023110" cy="730885"/>
          </a:xfrm>
          <a:custGeom>
            <a:avLst/>
            <a:gdLst/>
            <a:ahLst/>
            <a:cxnLst/>
            <a:rect l="l" t="t" r="r" b="b"/>
            <a:pathLst>
              <a:path w="2023109" h="730885">
                <a:moveTo>
                  <a:pt x="0" y="73080"/>
                </a:moveTo>
                <a:lnTo>
                  <a:pt x="0" y="657725"/>
                </a:lnTo>
                <a:lnTo>
                  <a:pt x="21419" y="709385"/>
                </a:lnTo>
                <a:lnTo>
                  <a:pt x="73079" y="730806"/>
                </a:lnTo>
                <a:lnTo>
                  <a:pt x="1949654" y="730806"/>
                </a:lnTo>
                <a:lnTo>
                  <a:pt x="1978083" y="725057"/>
                </a:lnTo>
                <a:lnTo>
                  <a:pt x="2001314" y="709385"/>
                </a:lnTo>
                <a:lnTo>
                  <a:pt x="2016985" y="686154"/>
                </a:lnTo>
                <a:lnTo>
                  <a:pt x="2022734" y="657725"/>
                </a:lnTo>
                <a:lnTo>
                  <a:pt x="2022734" y="73080"/>
                </a:lnTo>
                <a:lnTo>
                  <a:pt x="2016985" y="44652"/>
                </a:lnTo>
                <a:lnTo>
                  <a:pt x="2001314" y="21420"/>
                </a:lnTo>
                <a:lnTo>
                  <a:pt x="1978083" y="5748"/>
                </a:lnTo>
                <a:lnTo>
                  <a:pt x="1949654" y="0"/>
                </a:lnTo>
                <a:lnTo>
                  <a:pt x="73079" y="0"/>
                </a:lnTo>
                <a:lnTo>
                  <a:pt x="44650" y="5748"/>
                </a:lnTo>
                <a:lnTo>
                  <a:pt x="21419" y="21420"/>
                </a:lnTo>
                <a:lnTo>
                  <a:pt x="5748" y="44652"/>
                </a:lnTo>
                <a:lnTo>
                  <a:pt x="0" y="7308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8089" y="4974518"/>
            <a:ext cx="2023110" cy="730885"/>
          </a:xfrm>
          <a:custGeom>
            <a:avLst/>
            <a:gdLst/>
            <a:ahLst/>
            <a:cxnLst/>
            <a:rect l="l" t="t" r="r" b="b"/>
            <a:pathLst>
              <a:path w="2023109" h="730885">
                <a:moveTo>
                  <a:pt x="0" y="73080"/>
                </a:moveTo>
                <a:lnTo>
                  <a:pt x="21420" y="21420"/>
                </a:lnTo>
                <a:lnTo>
                  <a:pt x="73080" y="0"/>
                </a:lnTo>
                <a:lnTo>
                  <a:pt x="1949653" y="0"/>
                </a:lnTo>
                <a:lnTo>
                  <a:pt x="1978082" y="5748"/>
                </a:lnTo>
                <a:lnTo>
                  <a:pt x="2001314" y="21420"/>
                </a:lnTo>
                <a:lnTo>
                  <a:pt x="2016985" y="44651"/>
                </a:lnTo>
                <a:lnTo>
                  <a:pt x="2022734" y="73080"/>
                </a:lnTo>
                <a:lnTo>
                  <a:pt x="2022734" y="657724"/>
                </a:lnTo>
                <a:lnTo>
                  <a:pt x="2001314" y="709385"/>
                </a:lnTo>
                <a:lnTo>
                  <a:pt x="1949653" y="730805"/>
                </a:lnTo>
                <a:lnTo>
                  <a:pt x="73080" y="730805"/>
                </a:lnTo>
                <a:lnTo>
                  <a:pt x="44651" y="725056"/>
                </a:lnTo>
                <a:lnTo>
                  <a:pt x="21420" y="709385"/>
                </a:lnTo>
                <a:lnTo>
                  <a:pt x="5748" y="686153"/>
                </a:lnTo>
                <a:lnTo>
                  <a:pt x="0" y="657724"/>
                </a:lnTo>
                <a:lnTo>
                  <a:pt x="0" y="73080"/>
                </a:lnTo>
                <a:close/>
              </a:path>
            </a:pathLst>
          </a:custGeom>
          <a:ln w="47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72631" y="5161739"/>
            <a:ext cx="141478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solidFill>
                  <a:srgbClr val="FFFFFF"/>
                </a:solidFill>
                <a:latin typeface="Verdana"/>
                <a:cs typeface="Verdana"/>
              </a:rPr>
              <a:t>INTESTINE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4817" y="5750682"/>
            <a:ext cx="329565" cy="275590"/>
          </a:xfrm>
          <a:custGeom>
            <a:avLst/>
            <a:gdLst/>
            <a:ahLst/>
            <a:cxnLst/>
            <a:rect l="l" t="t" r="r" b="b"/>
            <a:pathLst>
              <a:path w="329565" h="275589">
                <a:moveTo>
                  <a:pt x="0" y="137761"/>
                </a:moveTo>
                <a:lnTo>
                  <a:pt x="164641" y="275522"/>
                </a:lnTo>
                <a:lnTo>
                  <a:pt x="329283" y="137761"/>
                </a:lnTo>
                <a:lnTo>
                  <a:pt x="263481" y="137761"/>
                </a:lnTo>
                <a:lnTo>
                  <a:pt x="263481" y="0"/>
                </a:lnTo>
                <a:lnTo>
                  <a:pt x="65801" y="0"/>
                </a:lnTo>
                <a:lnTo>
                  <a:pt x="65801" y="137761"/>
                </a:lnTo>
                <a:lnTo>
                  <a:pt x="0" y="137761"/>
                </a:lnTo>
                <a:close/>
              </a:path>
            </a:pathLst>
          </a:custGeom>
          <a:solidFill>
            <a:srgbClr val="F6C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8091" y="6071565"/>
            <a:ext cx="2023110" cy="732790"/>
          </a:xfrm>
          <a:custGeom>
            <a:avLst/>
            <a:gdLst/>
            <a:ahLst/>
            <a:cxnLst/>
            <a:rect l="l" t="t" r="r" b="b"/>
            <a:pathLst>
              <a:path w="2023109" h="732790">
                <a:moveTo>
                  <a:pt x="0" y="73220"/>
                </a:moveTo>
                <a:lnTo>
                  <a:pt x="0" y="659236"/>
                </a:lnTo>
                <a:lnTo>
                  <a:pt x="5750" y="687750"/>
                </a:lnTo>
                <a:lnTo>
                  <a:pt x="21437" y="711033"/>
                </a:lnTo>
                <a:lnTo>
                  <a:pt x="44710" y="726729"/>
                </a:lnTo>
                <a:lnTo>
                  <a:pt x="73220" y="732485"/>
                </a:lnTo>
                <a:lnTo>
                  <a:pt x="1949513" y="732485"/>
                </a:lnTo>
                <a:lnTo>
                  <a:pt x="1978023" y="726729"/>
                </a:lnTo>
                <a:lnTo>
                  <a:pt x="2001296" y="711033"/>
                </a:lnTo>
                <a:lnTo>
                  <a:pt x="2016983" y="687750"/>
                </a:lnTo>
                <a:lnTo>
                  <a:pt x="2022734" y="659236"/>
                </a:lnTo>
                <a:lnTo>
                  <a:pt x="2022734" y="73220"/>
                </a:lnTo>
                <a:lnTo>
                  <a:pt x="2016983" y="44710"/>
                </a:lnTo>
                <a:lnTo>
                  <a:pt x="2001296" y="21437"/>
                </a:lnTo>
                <a:lnTo>
                  <a:pt x="1978023" y="5750"/>
                </a:lnTo>
                <a:lnTo>
                  <a:pt x="1949513" y="0"/>
                </a:lnTo>
                <a:lnTo>
                  <a:pt x="73220" y="0"/>
                </a:lnTo>
                <a:lnTo>
                  <a:pt x="44710" y="5750"/>
                </a:lnTo>
                <a:lnTo>
                  <a:pt x="21437" y="21437"/>
                </a:lnTo>
                <a:lnTo>
                  <a:pt x="5750" y="44710"/>
                </a:lnTo>
                <a:lnTo>
                  <a:pt x="0" y="7322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8089" y="6071565"/>
            <a:ext cx="2023110" cy="732790"/>
          </a:xfrm>
          <a:custGeom>
            <a:avLst/>
            <a:gdLst/>
            <a:ahLst/>
            <a:cxnLst/>
            <a:rect l="l" t="t" r="r" b="b"/>
            <a:pathLst>
              <a:path w="2023109" h="732790">
                <a:moveTo>
                  <a:pt x="0" y="73220"/>
                </a:moveTo>
                <a:lnTo>
                  <a:pt x="21437" y="21437"/>
                </a:lnTo>
                <a:lnTo>
                  <a:pt x="73220" y="0"/>
                </a:lnTo>
                <a:lnTo>
                  <a:pt x="1949513" y="0"/>
                </a:lnTo>
                <a:lnTo>
                  <a:pt x="1978023" y="5750"/>
                </a:lnTo>
                <a:lnTo>
                  <a:pt x="2001296" y="21437"/>
                </a:lnTo>
                <a:lnTo>
                  <a:pt x="2016983" y="44710"/>
                </a:lnTo>
                <a:lnTo>
                  <a:pt x="2022734" y="73220"/>
                </a:lnTo>
                <a:lnTo>
                  <a:pt x="2022734" y="659236"/>
                </a:lnTo>
                <a:lnTo>
                  <a:pt x="2001296" y="711033"/>
                </a:lnTo>
                <a:lnTo>
                  <a:pt x="1949513" y="732485"/>
                </a:lnTo>
                <a:lnTo>
                  <a:pt x="73220" y="732485"/>
                </a:lnTo>
                <a:lnTo>
                  <a:pt x="44710" y="726729"/>
                </a:lnTo>
                <a:lnTo>
                  <a:pt x="21437" y="711033"/>
                </a:lnTo>
                <a:lnTo>
                  <a:pt x="5750" y="687750"/>
                </a:lnTo>
                <a:lnTo>
                  <a:pt x="0" y="659236"/>
                </a:lnTo>
                <a:lnTo>
                  <a:pt x="0" y="73220"/>
                </a:lnTo>
                <a:close/>
              </a:path>
            </a:pathLst>
          </a:custGeom>
          <a:ln w="47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37272" y="6259795"/>
            <a:ext cx="108775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solidFill>
                  <a:srgbClr val="FFFFFF"/>
                </a:solidFill>
                <a:latin typeface="Verdana"/>
                <a:cs typeface="Verdana"/>
              </a:rPr>
              <a:t>RECTUM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509" y="926709"/>
            <a:ext cx="7574280" cy="5906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6105" indent="-500380">
              <a:lnSpc>
                <a:spcPct val="100000"/>
              </a:lnSpc>
              <a:spcBef>
                <a:spcPts val="105"/>
              </a:spcBef>
              <a:buSzPct val="97727"/>
              <a:buFont typeface="Wingdings"/>
              <a:buChar char=""/>
              <a:tabLst>
                <a:tab pos="1856739" algn="l"/>
              </a:tabLst>
            </a:pPr>
            <a:r>
              <a:rPr sz="4400" spc="-15" dirty="0">
                <a:solidFill>
                  <a:srgbClr val="FF0000"/>
                </a:solidFill>
                <a:latin typeface="Arial Black"/>
                <a:cs typeface="Arial Black"/>
              </a:rPr>
              <a:t>Digestive</a:t>
            </a:r>
            <a:r>
              <a:rPr sz="4400" spc="-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0000"/>
                </a:solidFill>
                <a:latin typeface="Arial Black"/>
                <a:cs typeface="Arial Black"/>
              </a:rPr>
              <a:t>enzymes</a:t>
            </a:r>
            <a:endParaRPr sz="4400" dirty="0">
              <a:latin typeface="Arial Black"/>
              <a:cs typeface="Arial Black"/>
            </a:endParaRPr>
          </a:p>
          <a:p>
            <a:pPr marL="280035" indent="-267970">
              <a:lnSpc>
                <a:spcPts val="3180"/>
              </a:lnSpc>
              <a:spcBef>
                <a:spcPts val="2910"/>
              </a:spcBef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20" dirty="0">
                <a:solidFill>
                  <a:srgbClr val="800000"/>
                </a:solidFill>
                <a:latin typeface="Verdana"/>
                <a:cs typeface="Verdana"/>
              </a:rPr>
              <a:t>Pepsin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50" dirty="0">
                <a:solidFill>
                  <a:srgbClr val="800000"/>
                </a:solidFill>
                <a:latin typeface="Verdana"/>
                <a:cs typeface="Verdana"/>
              </a:rPr>
              <a:t>Trypsin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Chymotrypsin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Elastase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Carboxypeptidase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Aminopeptidases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5" dirty="0">
                <a:solidFill>
                  <a:srgbClr val="800000"/>
                </a:solidFill>
                <a:latin typeface="Verdana"/>
                <a:cs typeface="Verdana"/>
              </a:rPr>
              <a:t>Pancreatic </a:t>
            </a: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alpha</a:t>
            </a:r>
            <a:r>
              <a:rPr sz="2650" spc="3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amylase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Colipase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5" dirty="0">
                <a:solidFill>
                  <a:srgbClr val="800000"/>
                </a:solidFill>
                <a:latin typeface="Verdana"/>
                <a:cs typeface="Verdana"/>
              </a:rPr>
              <a:t>Pancreatic</a:t>
            </a:r>
            <a:r>
              <a:rPr sz="2650" spc="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2650" spc="-15" dirty="0">
                <a:solidFill>
                  <a:srgbClr val="800000"/>
                </a:solidFill>
                <a:latin typeface="Verdana"/>
                <a:cs typeface="Verdana"/>
              </a:rPr>
              <a:t>lipase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Cholestryl </a:t>
            </a:r>
            <a:r>
              <a:rPr sz="2650" spc="-5" dirty="0">
                <a:solidFill>
                  <a:srgbClr val="800000"/>
                </a:solidFill>
                <a:latin typeface="Verdana"/>
                <a:cs typeface="Verdana"/>
              </a:rPr>
              <a:t>ester</a:t>
            </a:r>
            <a:r>
              <a:rPr sz="2650" spc="4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2650" spc="-20" dirty="0">
                <a:solidFill>
                  <a:srgbClr val="800000"/>
                </a:solidFill>
                <a:latin typeface="Verdana"/>
                <a:cs typeface="Verdana"/>
              </a:rPr>
              <a:t>hydrolyase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Ribonucleases</a:t>
            </a:r>
            <a:endParaRPr sz="2650" dirty="0">
              <a:latin typeface="Verdana"/>
              <a:cs typeface="Verdana"/>
            </a:endParaRPr>
          </a:p>
          <a:p>
            <a:pPr marL="280035" indent="-267970">
              <a:lnSpc>
                <a:spcPts val="3175"/>
              </a:lnSpc>
              <a:buSzPct val="96226"/>
              <a:buFont typeface="Wingdings"/>
              <a:buChar char=""/>
              <a:tabLst>
                <a:tab pos="280670" algn="l"/>
              </a:tabLst>
            </a:pPr>
            <a:r>
              <a:rPr sz="2650" spc="-10" dirty="0">
                <a:solidFill>
                  <a:srgbClr val="800000"/>
                </a:solidFill>
                <a:latin typeface="Verdana"/>
                <a:cs typeface="Verdana"/>
              </a:rPr>
              <a:t>Deoxyribonucleases</a:t>
            </a:r>
            <a:endParaRPr sz="26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3508" y="538627"/>
            <a:ext cx="8362950" cy="44262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25805">
              <a:lnSpc>
                <a:spcPct val="100200"/>
              </a:lnSpc>
              <a:spcBef>
                <a:spcPts val="95"/>
              </a:spcBef>
              <a:buSzPct val="97727"/>
              <a:tabLst>
                <a:tab pos="1490345" algn="l"/>
              </a:tabLst>
            </a:pPr>
            <a:r>
              <a:rPr sz="3600" b="1" spc="-5" dirty="0">
                <a:latin typeface="Verdana"/>
                <a:cs typeface="Verdana"/>
              </a:rPr>
              <a:t>Feeding </a:t>
            </a:r>
            <a:r>
              <a:rPr sz="3600" b="1" dirty="0">
                <a:latin typeface="Verdana"/>
                <a:cs typeface="Verdana"/>
              </a:rPr>
              <a:t>adaptaions  in</a:t>
            </a:r>
            <a:r>
              <a:rPr sz="3600" b="1" spc="-10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fishes</a:t>
            </a:r>
            <a:endParaRPr sz="3600" dirty="0">
              <a:latin typeface="Verdana"/>
              <a:cs typeface="Verdana"/>
            </a:endParaRPr>
          </a:p>
          <a:p>
            <a:pPr marL="180340" marR="375285">
              <a:lnSpc>
                <a:spcPct val="100000"/>
              </a:lnSpc>
              <a:spcBef>
                <a:spcPts val="1810"/>
              </a:spcBef>
              <a:tabLst>
                <a:tab pos="4680585" algn="l"/>
              </a:tabLst>
            </a:pPr>
            <a:r>
              <a:rPr sz="2200" spc="-15" dirty="0">
                <a:solidFill>
                  <a:srgbClr val="003300"/>
                </a:solidFill>
                <a:latin typeface="Verdana"/>
                <a:cs typeface="Verdana"/>
              </a:rPr>
              <a:t>Various </a:t>
            </a:r>
            <a:r>
              <a:rPr sz="2200" dirty="0">
                <a:solidFill>
                  <a:srgbClr val="003300"/>
                </a:solidFill>
                <a:latin typeface="Verdana"/>
                <a:cs typeface="Verdana"/>
              </a:rPr>
              <a:t>structures have been modified according to the  </a:t>
            </a:r>
            <a:r>
              <a:rPr sz="2200" spc="5" dirty="0">
                <a:solidFill>
                  <a:srgbClr val="003300"/>
                </a:solidFill>
                <a:latin typeface="Verdana"/>
                <a:cs typeface="Verdana"/>
              </a:rPr>
              <a:t>nature </a:t>
            </a:r>
            <a:r>
              <a:rPr sz="2200" dirty="0">
                <a:solidFill>
                  <a:srgbClr val="003300"/>
                </a:solidFill>
                <a:latin typeface="Verdana"/>
                <a:cs typeface="Verdana"/>
              </a:rPr>
              <a:t>of the </a:t>
            </a:r>
            <a:r>
              <a:rPr sz="2200" spc="5" dirty="0">
                <a:solidFill>
                  <a:srgbClr val="003300"/>
                </a:solidFill>
                <a:latin typeface="Verdana"/>
                <a:cs typeface="Verdana"/>
              </a:rPr>
              <a:t>food</a:t>
            </a:r>
            <a:r>
              <a:rPr sz="2200" spc="-5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003300"/>
                </a:solidFill>
                <a:latin typeface="Verdana"/>
                <a:cs typeface="Verdana"/>
              </a:rPr>
              <a:t>and</a:t>
            </a:r>
            <a:r>
              <a:rPr sz="2200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300"/>
                </a:solidFill>
                <a:latin typeface="Verdana"/>
                <a:cs typeface="Verdana"/>
              </a:rPr>
              <a:t>feeding	habits of the</a:t>
            </a:r>
            <a:r>
              <a:rPr sz="2200" spc="-7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300"/>
                </a:solidFill>
                <a:latin typeface="Verdana"/>
                <a:cs typeface="Verdana"/>
              </a:rPr>
              <a:t>fish.</a:t>
            </a:r>
            <a:endParaRPr sz="2200" dirty="0">
              <a:latin typeface="Verdana"/>
              <a:cs typeface="Verdana"/>
            </a:endParaRPr>
          </a:p>
          <a:p>
            <a:pPr marL="237490" indent="-225425">
              <a:lnSpc>
                <a:spcPct val="100000"/>
              </a:lnSpc>
              <a:spcBef>
                <a:spcPts val="1875"/>
              </a:spcBef>
              <a:buFont typeface="Wingdings"/>
              <a:buChar char=""/>
              <a:tabLst>
                <a:tab pos="238125" algn="l"/>
              </a:tabLst>
            </a:pP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Position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and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shape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of the</a:t>
            </a:r>
            <a:r>
              <a:rPr sz="2200" spc="-80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mouth.</a:t>
            </a:r>
            <a:endParaRPr sz="2200" dirty="0">
              <a:latin typeface="Verdana"/>
              <a:cs typeface="Verdana"/>
            </a:endParaRPr>
          </a:p>
          <a:p>
            <a:pPr marL="237490" indent="-225425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38125" algn="l"/>
              </a:tabLst>
            </a:pP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Dentition.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38125" algn="l"/>
                <a:tab pos="498475" algn="l"/>
                <a:tab pos="2884170" algn="l"/>
                <a:tab pos="7069455" algn="l"/>
              </a:tabLst>
            </a:pP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L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ip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s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m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y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b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e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come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	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co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r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n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f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e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d</a:t>
            </a:r>
            <a:r>
              <a:rPr sz="2200" spc="-1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as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 i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n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case</a:t>
            </a:r>
            <a:r>
              <a:rPr sz="2200" spc="-3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of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i="1" spc="5" dirty="0">
                <a:solidFill>
                  <a:srgbClr val="6600CC"/>
                </a:solidFill>
                <a:latin typeface="Verdana"/>
                <a:cs typeface="Verdana"/>
              </a:rPr>
              <a:t>Lab</a:t>
            </a:r>
            <a:r>
              <a:rPr sz="2200" i="1" spc="-10" dirty="0">
                <a:solidFill>
                  <a:srgbClr val="6600CC"/>
                </a:solidFill>
                <a:latin typeface="Verdana"/>
                <a:cs typeface="Verdana"/>
              </a:rPr>
              <a:t>e</a:t>
            </a:r>
            <a:r>
              <a:rPr sz="2200" i="1" spc="5" dirty="0">
                <a:solidFill>
                  <a:srgbClr val="6600CC"/>
                </a:solidFill>
                <a:latin typeface="Verdana"/>
                <a:cs typeface="Verdana"/>
              </a:rPr>
              <a:t>o</a:t>
            </a:r>
            <a:r>
              <a:rPr sz="2200" i="1" dirty="0">
                <a:solidFill>
                  <a:srgbClr val="6600CC"/>
                </a:solidFill>
                <a:latin typeface="Verdana"/>
                <a:cs typeface="Verdana"/>
              </a:rPr>
              <a:t>	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,g</a:t>
            </a:r>
            <a:r>
              <a:rPr sz="2200" spc="-40" dirty="0">
                <a:solidFill>
                  <a:srgbClr val="6600CC"/>
                </a:solidFill>
                <a:latin typeface="Verdana"/>
                <a:cs typeface="Verdana"/>
              </a:rPr>
              <a:t>r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an</a:t>
            </a:r>
            <a:r>
              <a:rPr sz="2200" spc="10" dirty="0">
                <a:solidFill>
                  <a:srgbClr val="6600CC"/>
                </a:solidFill>
                <a:latin typeface="Verdana"/>
                <a:cs typeface="Verdana"/>
              </a:rPr>
              <a:t>u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la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r  or	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papillated.</a:t>
            </a:r>
            <a:endParaRPr sz="2200" dirty="0">
              <a:latin typeface="Verdana"/>
              <a:cs typeface="Verdana"/>
            </a:endParaRPr>
          </a:p>
          <a:p>
            <a:pPr marL="237490" indent="-225425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38125" algn="l"/>
                <a:tab pos="3573145" algn="l"/>
              </a:tabLst>
            </a:pPr>
            <a:r>
              <a:rPr sz="2200" spc="-50" dirty="0">
                <a:solidFill>
                  <a:srgbClr val="6600CC"/>
                </a:solidFill>
                <a:latin typeface="Verdana"/>
                <a:cs typeface="Verdana"/>
              </a:rPr>
              <a:t>Taste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buds</a:t>
            </a:r>
            <a:r>
              <a:rPr sz="2200" spc="6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and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mucus	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secreting 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cells</a:t>
            </a:r>
            <a:r>
              <a:rPr sz="2200" spc="-3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.</a:t>
            </a:r>
            <a:endParaRPr sz="2200" dirty="0">
              <a:latin typeface="Verdana"/>
              <a:cs typeface="Verdana"/>
            </a:endParaRPr>
          </a:p>
          <a:p>
            <a:pPr marL="12700" marR="306705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38125" algn="l"/>
                <a:tab pos="2070735" algn="l"/>
                <a:tab pos="3997960" algn="l"/>
                <a:tab pos="5458460" algn="l"/>
              </a:tabLst>
            </a:pP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Structure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of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pharynx and</a:t>
            </a:r>
            <a:r>
              <a:rPr sz="2200" spc="-8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gill</a:t>
            </a:r>
            <a:r>
              <a:rPr sz="2200" spc="-1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rakers	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have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also</a:t>
            </a:r>
            <a:r>
              <a:rPr sz="2200" spc="-90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undergo  modifications	according to	the feeding habit of the</a:t>
            </a:r>
            <a:r>
              <a:rPr sz="2200" spc="-12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fish.</a:t>
            </a:r>
            <a:endParaRPr sz="2200" dirty="0">
              <a:latin typeface="Verdana"/>
              <a:cs typeface="Verdana"/>
            </a:endParaRPr>
          </a:p>
          <a:p>
            <a:pPr marL="237490" indent="-225425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38125" algn="l"/>
              </a:tabLst>
            </a:pPr>
            <a:r>
              <a:rPr sz="2200" spc="-10" dirty="0">
                <a:solidFill>
                  <a:srgbClr val="6600CC"/>
                </a:solidFill>
                <a:latin typeface="Verdana"/>
                <a:cs typeface="Verdana"/>
              </a:rPr>
              <a:t>Relative </a:t>
            </a:r>
            <a:r>
              <a:rPr sz="2200" dirty="0">
                <a:solidFill>
                  <a:srgbClr val="6600CC"/>
                </a:solidFill>
                <a:latin typeface="Verdana"/>
                <a:cs typeface="Verdana"/>
              </a:rPr>
              <a:t>length of the </a:t>
            </a:r>
            <a:r>
              <a:rPr sz="2200" spc="5" dirty="0">
                <a:solidFill>
                  <a:srgbClr val="6600CC"/>
                </a:solidFill>
                <a:latin typeface="Verdana"/>
                <a:cs typeface="Verdana"/>
              </a:rPr>
              <a:t>gut</a:t>
            </a:r>
            <a:r>
              <a:rPr sz="2200" spc="-55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Verdana"/>
                <a:cs typeface="Verdana"/>
              </a:rPr>
              <a:t>(RLG).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9847" y="706627"/>
            <a:ext cx="8171180" cy="36900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645"/>
              </a:spcBef>
              <a:buSzPct val="96226"/>
              <a:buFont typeface="Wingdings"/>
              <a:buChar char=""/>
              <a:tabLst>
                <a:tab pos="313055" algn="l"/>
              </a:tabLst>
            </a:pPr>
            <a:r>
              <a:rPr sz="2650" spc="-5" dirty="0" smtClean="0">
                <a:latin typeface="Verdana"/>
                <a:cs typeface="Verdana"/>
              </a:rPr>
              <a:t>The </a:t>
            </a:r>
            <a:r>
              <a:rPr sz="2650" spc="-5" dirty="0">
                <a:latin typeface="Verdana"/>
                <a:cs typeface="Verdana"/>
              </a:rPr>
              <a:t>structure of the alimentary canal </a:t>
            </a:r>
            <a:r>
              <a:rPr sz="2650" spc="-20" dirty="0">
                <a:latin typeface="Verdana"/>
                <a:cs typeface="Verdana"/>
              </a:rPr>
              <a:t>varies </a:t>
            </a:r>
            <a:r>
              <a:rPr sz="2650" spc="-10" dirty="0">
                <a:latin typeface="Verdana"/>
                <a:cs typeface="Verdana"/>
              </a:rPr>
              <a:t>in  different </a:t>
            </a:r>
            <a:r>
              <a:rPr sz="2650" spc="-5" dirty="0">
                <a:latin typeface="Verdana"/>
                <a:cs typeface="Verdana"/>
              </a:rPr>
              <a:t>species of fishes,and </a:t>
            </a:r>
            <a:r>
              <a:rPr sz="2650" spc="-10" dirty="0">
                <a:latin typeface="Verdana"/>
                <a:cs typeface="Verdana"/>
              </a:rPr>
              <a:t>is </a:t>
            </a:r>
            <a:r>
              <a:rPr sz="2650" spc="-15" dirty="0">
                <a:latin typeface="Verdana"/>
                <a:cs typeface="Verdana"/>
              </a:rPr>
              <a:t>generally  </a:t>
            </a:r>
            <a:r>
              <a:rPr sz="2650" spc="-5" dirty="0">
                <a:latin typeface="Verdana"/>
                <a:cs typeface="Verdana"/>
              </a:rPr>
              <a:t>adapted </a:t>
            </a:r>
            <a:r>
              <a:rPr sz="2650" spc="-10" dirty="0">
                <a:latin typeface="Verdana"/>
                <a:cs typeface="Verdana"/>
              </a:rPr>
              <a:t>in relation </a:t>
            </a:r>
            <a:r>
              <a:rPr sz="2650" spc="-5" dirty="0">
                <a:latin typeface="Verdana"/>
                <a:cs typeface="Verdana"/>
              </a:rPr>
              <a:t>to the food and feeding  habit.</a:t>
            </a:r>
            <a:endParaRPr sz="26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"/>
            </a:pPr>
            <a:endParaRPr sz="2700" dirty="0">
              <a:latin typeface="Times New Roman"/>
              <a:cs typeface="Times New Roman"/>
            </a:endParaRPr>
          </a:p>
          <a:p>
            <a:pPr marL="12700" marR="252095">
              <a:lnSpc>
                <a:spcPct val="100000"/>
              </a:lnSpc>
              <a:buSzPct val="96226"/>
              <a:buFont typeface="Wingdings"/>
              <a:buChar char=""/>
              <a:tabLst>
                <a:tab pos="313055" algn="l"/>
              </a:tabLst>
            </a:pPr>
            <a:r>
              <a:rPr sz="2650" spc="-10" dirty="0">
                <a:latin typeface="Verdana"/>
                <a:cs typeface="Verdana"/>
              </a:rPr>
              <a:t>The </a:t>
            </a:r>
            <a:r>
              <a:rPr sz="2650" spc="-15" dirty="0">
                <a:latin typeface="Verdana"/>
                <a:cs typeface="Verdana"/>
              </a:rPr>
              <a:t>variations </a:t>
            </a:r>
            <a:r>
              <a:rPr sz="2650" spc="-10" dirty="0">
                <a:latin typeface="Verdana"/>
                <a:cs typeface="Verdana"/>
              </a:rPr>
              <a:t>are </a:t>
            </a:r>
            <a:r>
              <a:rPr sz="2650" spc="-5" dirty="0">
                <a:latin typeface="Verdana"/>
                <a:cs typeface="Verdana"/>
              </a:rPr>
              <a:t>seen </a:t>
            </a:r>
            <a:r>
              <a:rPr sz="2650" spc="-10" dirty="0">
                <a:latin typeface="Verdana"/>
                <a:cs typeface="Verdana"/>
              </a:rPr>
              <a:t>in </a:t>
            </a:r>
            <a:r>
              <a:rPr sz="2650" spc="-5" dirty="0">
                <a:latin typeface="Verdana"/>
                <a:cs typeface="Verdana"/>
              </a:rPr>
              <a:t>the </a:t>
            </a:r>
            <a:r>
              <a:rPr sz="2650" spc="-10" dirty="0">
                <a:latin typeface="Verdana"/>
                <a:cs typeface="Verdana"/>
              </a:rPr>
              <a:t>position </a:t>
            </a:r>
            <a:r>
              <a:rPr sz="2650" spc="-5" dirty="0">
                <a:latin typeface="Verdana"/>
                <a:cs typeface="Verdana"/>
              </a:rPr>
              <a:t>of the  mouth,architecture of the</a:t>
            </a:r>
            <a:r>
              <a:rPr sz="2650" spc="65" dirty="0">
                <a:latin typeface="Verdana"/>
                <a:cs typeface="Verdana"/>
              </a:rPr>
              <a:t> </a:t>
            </a:r>
            <a:r>
              <a:rPr sz="2650" spc="-5" dirty="0">
                <a:latin typeface="Verdana"/>
                <a:cs typeface="Verdana"/>
              </a:rPr>
              <a:t>buccopharynx</a:t>
            </a:r>
            <a:endParaRPr sz="2650" dirty="0">
              <a:latin typeface="Verdana"/>
              <a:cs typeface="Verdana"/>
            </a:endParaRPr>
          </a:p>
          <a:p>
            <a:pPr marL="12700" marR="203200">
              <a:lnSpc>
                <a:spcPts val="3170"/>
              </a:lnSpc>
              <a:spcBef>
                <a:spcPts val="100"/>
              </a:spcBef>
            </a:pPr>
            <a:r>
              <a:rPr sz="2650" spc="-10" dirty="0">
                <a:latin typeface="Verdana"/>
                <a:cs typeface="Verdana"/>
              </a:rPr>
              <a:t>,relative length </a:t>
            </a:r>
            <a:r>
              <a:rPr sz="2650" spc="-5" dirty="0">
                <a:latin typeface="Verdana"/>
                <a:cs typeface="Verdana"/>
              </a:rPr>
              <a:t>of the gut,presence or absence  of the </a:t>
            </a:r>
            <a:r>
              <a:rPr sz="2650" spc="-10" dirty="0">
                <a:latin typeface="Verdana"/>
                <a:cs typeface="Verdana"/>
              </a:rPr>
              <a:t>stomach </a:t>
            </a:r>
            <a:r>
              <a:rPr sz="2650" spc="-5" dirty="0">
                <a:latin typeface="Verdana"/>
                <a:cs typeface="Verdana"/>
              </a:rPr>
              <a:t>and </a:t>
            </a:r>
            <a:r>
              <a:rPr sz="2650" spc="-10" dirty="0">
                <a:latin typeface="Verdana"/>
                <a:cs typeface="Verdana"/>
              </a:rPr>
              <a:t>pyloric</a:t>
            </a:r>
            <a:r>
              <a:rPr sz="2650" spc="135" dirty="0">
                <a:latin typeface="Verdana"/>
                <a:cs typeface="Verdana"/>
              </a:rPr>
              <a:t> </a:t>
            </a:r>
            <a:r>
              <a:rPr sz="2650" spc="-10" dirty="0">
                <a:latin typeface="Verdana"/>
                <a:cs typeface="Verdana"/>
              </a:rPr>
              <a:t>caecae</a:t>
            </a:r>
            <a:r>
              <a:rPr sz="2650" spc="-10" dirty="0">
                <a:solidFill>
                  <a:srgbClr val="7E4080"/>
                </a:solidFill>
                <a:latin typeface="Verdana"/>
                <a:cs typeface="Verdana"/>
              </a:rPr>
              <a:t>.</a:t>
            </a:r>
            <a:endParaRPr sz="26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0854" y="658564"/>
            <a:ext cx="4751075" cy="70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9714" y="707427"/>
            <a:ext cx="4653773" cy="609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0572" y="821525"/>
            <a:ext cx="255361" cy="53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8952" y="1150387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5">
                <a:moveTo>
                  <a:pt x="0" y="0"/>
                </a:moveTo>
                <a:lnTo>
                  <a:pt x="0" y="145181"/>
                </a:lnTo>
                <a:lnTo>
                  <a:pt x="138181" y="145181"/>
                </a:lnTo>
                <a:lnTo>
                  <a:pt x="1381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8952" y="881026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5">
                <a:moveTo>
                  <a:pt x="0" y="0"/>
                </a:moveTo>
                <a:lnTo>
                  <a:pt x="0" y="145041"/>
                </a:lnTo>
                <a:lnTo>
                  <a:pt x="138181" y="145041"/>
                </a:lnTo>
                <a:lnTo>
                  <a:pt x="1381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8949" y="1150390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5">
                <a:moveTo>
                  <a:pt x="0" y="0"/>
                </a:moveTo>
                <a:lnTo>
                  <a:pt x="138180" y="0"/>
                </a:lnTo>
                <a:lnTo>
                  <a:pt x="138180" y="145181"/>
                </a:lnTo>
                <a:lnTo>
                  <a:pt x="0" y="145181"/>
                </a:lnTo>
                <a:lnTo>
                  <a:pt x="0" y="0"/>
                </a:lnTo>
                <a:close/>
              </a:path>
            </a:pathLst>
          </a:custGeom>
          <a:ln w="2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8949" y="881028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5">
                <a:moveTo>
                  <a:pt x="0" y="0"/>
                </a:moveTo>
                <a:lnTo>
                  <a:pt x="138180" y="0"/>
                </a:lnTo>
                <a:lnTo>
                  <a:pt x="138180" y="145041"/>
                </a:lnTo>
                <a:lnTo>
                  <a:pt x="0" y="145041"/>
                </a:lnTo>
                <a:lnTo>
                  <a:pt x="0" y="0"/>
                </a:lnTo>
                <a:close/>
              </a:path>
            </a:pathLst>
          </a:custGeom>
          <a:ln w="2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2654" y="939126"/>
            <a:ext cx="398162" cy="223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0614" y="998014"/>
            <a:ext cx="281940" cy="106680"/>
          </a:xfrm>
          <a:custGeom>
            <a:avLst/>
            <a:gdLst/>
            <a:ahLst/>
            <a:cxnLst/>
            <a:rect l="l" t="t" r="r" b="b"/>
            <a:pathLst>
              <a:path w="281940" h="106680">
                <a:moveTo>
                  <a:pt x="0" y="106312"/>
                </a:moveTo>
                <a:lnTo>
                  <a:pt x="281654" y="106312"/>
                </a:lnTo>
                <a:lnTo>
                  <a:pt x="281654" y="0"/>
                </a:lnTo>
                <a:lnTo>
                  <a:pt x="0" y="0"/>
                </a:lnTo>
                <a:lnTo>
                  <a:pt x="0" y="1063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0612" y="998016"/>
            <a:ext cx="281940" cy="106680"/>
          </a:xfrm>
          <a:custGeom>
            <a:avLst/>
            <a:gdLst/>
            <a:ahLst/>
            <a:cxnLst/>
            <a:rect l="l" t="t" r="r" b="b"/>
            <a:pathLst>
              <a:path w="281940" h="106680">
                <a:moveTo>
                  <a:pt x="0" y="106313"/>
                </a:moveTo>
                <a:lnTo>
                  <a:pt x="281653" y="106313"/>
                </a:lnTo>
                <a:lnTo>
                  <a:pt x="281653" y="0"/>
                </a:lnTo>
                <a:lnTo>
                  <a:pt x="0" y="0"/>
                </a:lnTo>
                <a:lnTo>
                  <a:pt x="0" y="106313"/>
                </a:lnTo>
                <a:close/>
              </a:path>
            </a:pathLst>
          </a:custGeom>
          <a:ln w="2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7509" y="2387060"/>
            <a:ext cx="5906770" cy="33864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3679" indent="-221615">
              <a:lnSpc>
                <a:spcPct val="100000"/>
              </a:lnSpc>
              <a:spcBef>
                <a:spcPts val="110"/>
              </a:spcBef>
              <a:buClr>
                <a:srgbClr val="6600CC"/>
              </a:buClr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u="heavy" spc="-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Verdana"/>
                <a:cs typeface="Verdana"/>
                <a:hlinkClick r:id="rId6"/>
              </a:rPr>
              <a:t>http://www.google.in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"/>
            </a:pPr>
            <a:endParaRPr sz="2300">
              <a:latin typeface="Times New Roman"/>
              <a:cs typeface="Times New Roman"/>
            </a:endParaRPr>
          </a:p>
          <a:p>
            <a:pPr marL="233679" indent="-221615">
              <a:lnSpc>
                <a:spcPct val="100000"/>
              </a:lnSpc>
              <a:buClr>
                <a:srgbClr val="6600CC"/>
              </a:buClr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u="heavy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Verdana"/>
                <a:cs typeface="Verdana"/>
                <a:hlinkClick r:id="rId7"/>
              </a:rPr>
              <a:t>www.yourarticlelibrary.com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"/>
            </a:pPr>
            <a:endParaRPr sz="2300">
              <a:latin typeface="Times New Roman"/>
              <a:cs typeface="Times New Roman"/>
            </a:endParaRPr>
          </a:p>
          <a:p>
            <a:pPr marL="233679" indent="-221615">
              <a:lnSpc>
                <a:spcPct val="100000"/>
              </a:lnSpc>
              <a:buClr>
                <a:srgbClr val="585858"/>
              </a:buClr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u="heavy" spc="-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Verdana"/>
                <a:cs typeface="Verdana"/>
                <a:hlinkClick r:id="rId8"/>
              </a:rPr>
              <a:t>www.earthlife.net/fish/digestion.html</a:t>
            </a:r>
            <a:r>
              <a:rPr sz="2200" spc="-5" dirty="0">
                <a:solidFill>
                  <a:srgbClr val="585858"/>
                </a:solidFill>
                <a:latin typeface="Verdana"/>
                <a:cs typeface="Verdana"/>
                <a:hlinkClick r:id="rId8"/>
              </a:rPr>
              <a:t>/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"/>
            </a:pPr>
            <a:endParaRPr sz="2300">
              <a:latin typeface="Times New Roman"/>
              <a:cs typeface="Times New Roman"/>
            </a:endParaRPr>
          </a:p>
          <a:p>
            <a:pPr marL="233679" indent="-221615">
              <a:lnSpc>
                <a:spcPct val="100000"/>
              </a:lnSpc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spc="-30" dirty="0">
                <a:solidFill>
                  <a:srgbClr val="669900"/>
                </a:solidFill>
                <a:latin typeface="Verdana"/>
                <a:cs typeface="Verdana"/>
              </a:rPr>
              <a:t>Textbook </a:t>
            </a:r>
            <a:r>
              <a:rPr sz="2200" dirty="0">
                <a:solidFill>
                  <a:srgbClr val="669900"/>
                </a:solidFill>
                <a:latin typeface="Verdana"/>
                <a:cs typeface="Verdana"/>
              </a:rPr>
              <a:t>of fish </a:t>
            </a:r>
            <a:r>
              <a:rPr sz="2200" spc="-5" dirty="0">
                <a:solidFill>
                  <a:srgbClr val="669900"/>
                </a:solidFill>
                <a:latin typeface="Verdana"/>
                <a:cs typeface="Verdana"/>
              </a:rPr>
              <a:t>physiology </a:t>
            </a:r>
            <a:r>
              <a:rPr sz="2200" dirty="0">
                <a:solidFill>
                  <a:srgbClr val="669900"/>
                </a:solidFill>
                <a:latin typeface="Verdana"/>
                <a:cs typeface="Verdana"/>
              </a:rPr>
              <a:t>by</a:t>
            </a:r>
            <a:r>
              <a:rPr sz="2200" spc="-5" dirty="0">
                <a:solidFill>
                  <a:srgbClr val="669900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669900"/>
                </a:solidFill>
                <a:latin typeface="Verdana"/>
                <a:cs typeface="Verdana"/>
              </a:rPr>
              <a:t>HOAR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"/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spc="-30" dirty="0">
                <a:solidFill>
                  <a:srgbClr val="669900"/>
                </a:solidFill>
                <a:latin typeface="Verdana"/>
                <a:cs typeface="Verdana"/>
              </a:rPr>
              <a:t>Textbook </a:t>
            </a:r>
            <a:r>
              <a:rPr sz="2200" dirty="0">
                <a:solidFill>
                  <a:srgbClr val="669900"/>
                </a:solidFill>
                <a:latin typeface="Verdana"/>
                <a:cs typeface="Verdana"/>
              </a:rPr>
              <a:t>of fish </a:t>
            </a:r>
            <a:r>
              <a:rPr sz="2200" spc="-5" dirty="0">
                <a:solidFill>
                  <a:srgbClr val="669900"/>
                </a:solidFill>
                <a:latin typeface="Verdana"/>
                <a:cs typeface="Verdana"/>
              </a:rPr>
              <a:t>biology </a:t>
            </a:r>
            <a:r>
              <a:rPr sz="2200" spc="5" dirty="0">
                <a:solidFill>
                  <a:srgbClr val="669900"/>
                </a:solidFill>
                <a:latin typeface="Verdana"/>
                <a:cs typeface="Verdana"/>
              </a:rPr>
              <a:t>and </a:t>
            </a:r>
            <a:r>
              <a:rPr sz="2200" spc="-5" dirty="0">
                <a:solidFill>
                  <a:srgbClr val="669900"/>
                </a:solidFill>
                <a:latin typeface="Verdana"/>
                <a:cs typeface="Verdana"/>
              </a:rPr>
              <a:t>fisheries </a:t>
            </a:r>
            <a:r>
              <a:rPr sz="2200" dirty="0">
                <a:solidFill>
                  <a:srgbClr val="669900"/>
                </a:solidFill>
                <a:latin typeface="Verdana"/>
                <a:cs typeface="Verdana"/>
              </a:rPr>
              <a:t>by  </a:t>
            </a:r>
            <a:r>
              <a:rPr sz="2200" spc="-5" dirty="0">
                <a:solidFill>
                  <a:srgbClr val="669900"/>
                </a:solidFill>
                <a:latin typeface="Verdana"/>
                <a:cs typeface="Verdana"/>
              </a:rPr>
              <a:t>S.S.KHANA,H.R.SINGH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16103"/>
            <a:ext cx="7556500" cy="10058400"/>
          </a:xfrm>
          <a:custGeom>
            <a:avLst/>
            <a:gdLst/>
            <a:ahLst/>
            <a:cxnLst/>
            <a:rect l="l" t="t" r="r" b="b"/>
            <a:pathLst>
              <a:path w="7556500" h="10058400">
                <a:moveTo>
                  <a:pt x="0" y="10058400"/>
                </a:moveTo>
                <a:lnTo>
                  <a:pt x="7556498" y="10058400"/>
                </a:lnTo>
                <a:lnTo>
                  <a:pt x="7556498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3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441" y="553725"/>
            <a:ext cx="7003972" cy="9577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422" y="639265"/>
            <a:ext cx="6943631" cy="940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100" y="4356100"/>
            <a:ext cx="7969575" cy="251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5507" y="34682"/>
            <a:ext cx="6875145" cy="413766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646430" indent="-550545">
              <a:lnSpc>
                <a:spcPct val="100000"/>
              </a:lnSpc>
              <a:spcBef>
                <a:spcPts val="1980"/>
              </a:spcBef>
              <a:buSzPct val="97938"/>
              <a:buFont typeface="Wingdings"/>
              <a:buChar char=""/>
              <a:tabLst>
                <a:tab pos="647065" algn="l"/>
              </a:tabLst>
            </a:pPr>
            <a:r>
              <a:rPr sz="4850" spc="-5" dirty="0">
                <a:solidFill>
                  <a:srgbClr val="FF0000"/>
                </a:solidFill>
                <a:latin typeface="Arial"/>
                <a:cs typeface="Arial"/>
              </a:rPr>
              <a:t>Mouth</a:t>
            </a:r>
            <a:endParaRPr sz="4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1813560" algn="l"/>
                <a:tab pos="6783705" algn="l"/>
              </a:tabLst>
            </a:pPr>
            <a:r>
              <a:rPr sz="2200" b="1" spc="5" dirty="0">
                <a:latin typeface="Arial"/>
                <a:cs typeface="Arial"/>
              </a:rPr>
              <a:t>Mouth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	</a:t>
            </a:r>
            <a:r>
              <a:rPr sz="2200" b="1" spc="-5" dirty="0">
                <a:latin typeface="Arial"/>
                <a:cs typeface="Arial"/>
              </a:rPr>
              <a:t>anterio</a:t>
            </a:r>
            <a:r>
              <a:rPr sz="2200" b="1" dirty="0">
                <a:latin typeface="Arial"/>
                <a:cs typeface="Arial"/>
              </a:rPr>
              <a:t>r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opening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of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al</a:t>
            </a:r>
            <a:r>
              <a:rPr sz="2200" b="1" spc="-10" dirty="0">
                <a:latin typeface="Arial"/>
                <a:cs typeface="Arial"/>
              </a:rPr>
              <a:t>i</a:t>
            </a:r>
            <a:r>
              <a:rPr sz="2200" b="1" dirty="0">
                <a:latin typeface="Arial"/>
                <a:cs typeface="Arial"/>
              </a:rPr>
              <a:t>mentar</a:t>
            </a:r>
            <a:r>
              <a:rPr sz="2200" b="1" spc="5" dirty="0">
                <a:latin typeface="Arial"/>
                <a:cs typeface="Arial"/>
              </a:rPr>
              <a:t>y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canal	.</a:t>
            </a:r>
            <a:endParaRPr sz="2200" dirty="0">
              <a:latin typeface="Arial"/>
              <a:cs typeface="Arial"/>
            </a:endParaRPr>
          </a:p>
          <a:p>
            <a:pPr marL="12700" marR="892810">
              <a:lnSpc>
                <a:spcPts val="5290"/>
              </a:lnSpc>
              <a:spcBef>
                <a:spcPts val="620"/>
              </a:spcBef>
              <a:tabLst>
                <a:tab pos="476884" algn="l"/>
                <a:tab pos="1783080" algn="l"/>
              </a:tabLst>
            </a:pPr>
            <a:r>
              <a:rPr sz="2200" b="1" spc="5" dirty="0">
                <a:latin typeface="Arial"/>
                <a:cs typeface="Arial"/>
              </a:rPr>
              <a:t>Most </a:t>
            </a:r>
            <a:r>
              <a:rPr sz="2200" b="1" dirty="0">
                <a:latin typeface="Arial"/>
                <a:cs typeface="Arial"/>
              </a:rPr>
              <a:t>fish mouth fall into three general</a:t>
            </a:r>
            <a:r>
              <a:rPr sz="2200" b="1" spc="-1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types:  </a:t>
            </a:r>
            <a:r>
              <a:rPr sz="2200" b="1" spc="5" dirty="0">
                <a:solidFill>
                  <a:srgbClr val="771F28"/>
                </a:solidFill>
                <a:latin typeface="Arial"/>
                <a:cs typeface="Arial"/>
              </a:rPr>
              <a:t>1</a:t>
            </a:r>
            <a:r>
              <a:rPr sz="2200" b="1" spc="-5" dirty="0">
                <a:solidFill>
                  <a:srgbClr val="771F2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B050"/>
                </a:solidFill>
                <a:latin typeface="Arial"/>
                <a:cs typeface="Arial"/>
              </a:rPr>
              <a:t>.	Superior	mouth</a:t>
            </a:r>
            <a:r>
              <a:rPr sz="2200" b="1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50"/>
                </a:solidFill>
                <a:latin typeface="Arial"/>
                <a:cs typeface="Arial"/>
              </a:rPr>
              <a:t>type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90525" indent="-378460">
              <a:lnSpc>
                <a:spcPct val="100000"/>
              </a:lnSpc>
              <a:buAutoNum type="arabicPeriod" startAt="2"/>
              <a:tabLst>
                <a:tab pos="390525" algn="l"/>
                <a:tab pos="391160" algn="l"/>
                <a:tab pos="1691005" algn="l"/>
              </a:tabLst>
            </a:pPr>
            <a:r>
              <a:rPr sz="2200" b="1" spc="-20" dirty="0">
                <a:solidFill>
                  <a:srgbClr val="00B050"/>
                </a:solidFill>
                <a:latin typeface="Arial"/>
                <a:cs typeface="Arial"/>
              </a:rPr>
              <a:t>Terminal	</a:t>
            </a:r>
            <a:r>
              <a:rPr sz="2200" b="1" dirty="0">
                <a:solidFill>
                  <a:srgbClr val="00B050"/>
                </a:solidFill>
                <a:latin typeface="Arial"/>
                <a:cs typeface="Arial"/>
              </a:rPr>
              <a:t>mouth</a:t>
            </a:r>
            <a:r>
              <a:rPr sz="2200" b="1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50"/>
                </a:solidFill>
                <a:latin typeface="Arial"/>
                <a:cs typeface="Arial"/>
              </a:rPr>
              <a:t>type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B050"/>
              </a:buClr>
              <a:buFont typeface="Arial"/>
              <a:buAutoNum type="arabicPeriod" startAt="2"/>
            </a:pPr>
            <a:endParaRPr sz="2300" dirty="0">
              <a:latin typeface="Times New Roman"/>
              <a:cs typeface="Times New Roman"/>
            </a:endParaRPr>
          </a:p>
          <a:p>
            <a:pPr marL="467359" indent="-45529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7359" algn="l"/>
                <a:tab pos="467995" algn="l"/>
              </a:tabLst>
            </a:pPr>
            <a:r>
              <a:rPr sz="2200" b="1" spc="5" dirty="0">
                <a:solidFill>
                  <a:srgbClr val="00B050"/>
                </a:solidFill>
                <a:latin typeface="Arial"/>
                <a:cs typeface="Arial"/>
              </a:rPr>
              <a:t>Inferior or </a:t>
            </a:r>
            <a:r>
              <a:rPr sz="2200" b="1" dirty="0">
                <a:solidFill>
                  <a:srgbClr val="00B050"/>
                </a:solidFill>
                <a:latin typeface="Arial"/>
                <a:cs typeface="Arial"/>
              </a:rPr>
              <a:t>sub terminal mouth</a:t>
            </a:r>
            <a:r>
              <a:rPr sz="2200" b="1" spc="-1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50"/>
                </a:solidFill>
                <a:latin typeface="Arial"/>
                <a:cs typeface="Arial"/>
              </a:rPr>
              <a:t>type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1487094" y="322177"/>
            <a:ext cx="7556495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5976" y="4356100"/>
            <a:ext cx="4570602" cy="261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9508" y="678067"/>
            <a:ext cx="8307070" cy="54825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487420" indent="-450850">
              <a:lnSpc>
                <a:spcPct val="100000"/>
              </a:lnSpc>
              <a:spcBef>
                <a:spcPts val="114"/>
              </a:spcBef>
              <a:buSzPct val="97468"/>
              <a:buFont typeface="Wingdings"/>
              <a:buChar char=""/>
              <a:tabLst>
                <a:tab pos="3488054" algn="l"/>
              </a:tabLst>
            </a:pPr>
            <a:r>
              <a:rPr sz="3950" spc="-40" dirty="0">
                <a:solidFill>
                  <a:srgbClr val="FF0000"/>
                </a:solidFill>
                <a:latin typeface="Arial Black"/>
                <a:cs typeface="Arial Black"/>
              </a:rPr>
              <a:t>Teeth</a:t>
            </a:r>
            <a:endParaRPr sz="3950" dirty="0">
              <a:latin typeface="Arial Black"/>
              <a:cs typeface="Arial Black"/>
            </a:endParaRPr>
          </a:p>
          <a:p>
            <a:pPr marL="12700" marR="78740">
              <a:lnSpc>
                <a:spcPct val="100000"/>
              </a:lnSpc>
              <a:spcBef>
                <a:spcPts val="3279"/>
              </a:spcBef>
              <a:buSzPct val="96226"/>
              <a:buChar char="•"/>
              <a:tabLst>
                <a:tab pos="131445" algn="l"/>
                <a:tab pos="666750" algn="l"/>
              </a:tabLst>
            </a:pPr>
            <a:r>
              <a:rPr sz="2650" spc="-65" dirty="0">
                <a:latin typeface="Arial"/>
                <a:cs typeface="Arial"/>
              </a:rPr>
              <a:t>Teeth </a:t>
            </a:r>
            <a:r>
              <a:rPr sz="2650" spc="-10" dirty="0">
                <a:latin typeface="Arial"/>
                <a:cs typeface="Arial"/>
              </a:rPr>
              <a:t>are generally hollow </a:t>
            </a:r>
            <a:r>
              <a:rPr sz="2650" spc="-5" dirty="0">
                <a:latin typeface="Arial"/>
                <a:cs typeface="Arial"/>
              </a:rPr>
              <a:t>cones of dentine </a:t>
            </a:r>
            <a:r>
              <a:rPr sz="2650" spc="-10" dirty="0">
                <a:latin typeface="Arial"/>
                <a:cs typeface="Arial"/>
              </a:rPr>
              <a:t>containing  </a:t>
            </a:r>
            <a:r>
              <a:rPr sz="2650" spc="-5" dirty="0">
                <a:latin typeface="Arial"/>
                <a:cs typeface="Arial"/>
              </a:rPr>
              <a:t>the	</a:t>
            </a:r>
            <a:r>
              <a:rPr sz="2650" spc="-10" dirty="0">
                <a:latin typeface="Arial"/>
                <a:cs typeface="Arial"/>
              </a:rPr>
              <a:t>pulp</a:t>
            </a:r>
            <a:r>
              <a:rPr sz="2650" spc="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cavities.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226"/>
              <a:buChar char="•"/>
              <a:tabLst>
                <a:tab pos="204470" algn="l"/>
              </a:tabLst>
            </a:pPr>
            <a:r>
              <a:rPr sz="2650" spc="-10" dirty="0">
                <a:latin typeface="Arial"/>
                <a:cs typeface="Arial"/>
              </a:rPr>
              <a:t>Absence </a:t>
            </a:r>
            <a:r>
              <a:rPr sz="2650" spc="-5" dirty="0">
                <a:latin typeface="Arial"/>
                <a:cs typeface="Arial"/>
              </a:rPr>
              <a:t>of teeth in case of </a:t>
            </a:r>
            <a:r>
              <a:rPr sz="2650" spc="-10" dirty="0">
                <a:latin typeface="Arial"/>
                <a:cs typeface="Arial"/>
              </a:rPr>
              <a:t>cyprinoids </a:t>
            </a:r>
            <a:r>
              <a:rPr sz="2650" spc="-5" dirty="0">
                <a:latin typeface="Arial"/>
                <a:cs typeface="Arial"/>
              </a:rPr>
              <a:t>,which have </a:t>
            </a:r>
            <a:r>
              <a:rPr sz="2650" spc="-10" dirty="0">
                <a:latin typeface="Arial"/>
                <a:cs typeface="Arial"/>
              </a:rPr>
              <a:t>got  </a:t>
            </a:r>
            <a:r>
              <a:rPr sz="2650" spc="-5" dirty="0">
                <a:latin typeface="Arial"/>
                <a:cs typeface="Arial"/>
              </a:rPr>
              <a:t>pharyngeal teeth </a:t>
            </a:r>
            <a:r>
              <a:rPr sz="2650" spc="-10" dirty="0">
                <a:latin typeface="Arial"/>
                <a:cs typeface="Arial"/>
              </a:rPr>
              <a:t>instead </a:t>
            </a:r>
            <a:r>
              <a:rPr sz="2650" spc="-5" dirty="0">
                <a:latin typeface="Arial"/>
                <a:cs typeface="Arial"/>
              </a:rPr>
              <a:t>of </a:t>
            </a:r>
            <a:r>
              <a:rPr sz="2650" spc="-10" dirty="0">
                <a:latin typeface="Arial"/>
                <a:cs typeface="Arial"/>
              </a:rPr>
              <a:t>normal </a:t>
            </a:r>
            <a:r>
              <a:rPr sz="2650" spc="-5" dirty="0">
                <a:latin typeface="Arial"/>
                <a:cs typeface="Arial"/>
              </a:rPr>
              <a:t>teeth </a:t>
            </a:r>
            <a:r>
              <a:rPr sz="2650" spc="-10" dirty="0">
                <a:latin typeface="Arial"/>
                <a:cs typeface="Arial"/>
              </a:rPr>
              <a:t>which are  adapted </a:t>
            </a:r>
            <a:r>
              <a:rPr sz="2650" spc="-5" dirty="0">
                <a:latin typeface="Arial"/>
                <a:cs typeface="Arial"/>
              </a:rPr>
              <a:t>for crushing &amp;</a:t>
            </a:r>
            <a:r>
              <a:rPr sz="2650" spc="25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grinding</a:t>
            </a:r>
            <a:endParaRPr sz="2650" dirty="0">
              <a:latin typeface="Arial"/>
              <a:cs typeface="Arial"/>
            </a:endParaRPr>
          </a:p>
          <a:p>
            <a:pPr marL="12700">
              <a:lnSpc>
                <a:spcPts val="3165"/>
              </a:lnSpc>
            </a:pPr>
            <a:r>
              <a:rPr sz="2650" spc="-5" dirty="0">
                <a:latin typeface="Arial"/>
                <a:cs typeface="Arial"/>
              </a:rPr>
              <a:t>the </a:t>
            </a:r>
            <a:r>
              <a:rPr sz="2650" spc="-10" dirty="0">
                <a:latin typeface="Arial"/>
                <a:cs typeface="Arial"/>
              </a:rPr>
              <a:t>prey</a:t>
            </a:r>
            <a:r>
              <a:rPr sz="2650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.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31445" marR="4719320" indent="-131445">
              <a:lnSpc>
                <a:spcPct val="100000"/>
              </a:lnSpc>
              <a:spcBef>
                <a:spcPts val="5"/>
              </a:spcBef>
              <a:buSzPct val="96226"/>
              <a:buChar char="•"/>
              <a:tabLst>
                <a:tab pos="131445" algn="l"/>
              </a:tabLst>
            </a:pPr>
            <a:r>
              <a:rPr sz="2650" spc="-10" dirty="0">
                <a:latin typeface="Arial"/>
                <a:cs typeface="Arial"/>
              </a:rPr>
              <a:t>Pharyngeal </a:t>
            </a:r>
            <a:r>
              <a:rPr sz="2650" spc="-5" dirty="0">
                <a:latin typeface="Arial"/>
                <a:cs typeface="Arial"/>
              </a:rPr>
              <a:t>teeth </a:t>
            </a:r>
            <a:r>
              <a:rPr sz="2650" spc="-10" dirty="0">
                <a:latin typeface="Arial"/>
                <a:cs typeface="Arial"/>
              </a:rPr>
              <a:t>are  </a:t>
            </a:r>
            <a:r>
              <a:rPr sz="2650" spc="-5" dirty="0">
                <a:latin typeface="Arial"/>
                <a:cs typeface="Arial"/>
              </a:rPr>
              <a:t>located </a:t>
            </a:r>
            <a:r>
              <a:rPr sz="2650" spc="-10" dirty="0">
                <a:latin typeface="Arial"/>
                <a:cs typeface="Arial"/>
              </a:rPr>
              <a:t>below </a:t>
            </a:r>
            <a:r>
              <a:rPr sz="2650" spc="-5" dirty="0">
                <a:latin typeface="Arial"/>
                <a:cs typeface="Arial"/>
              </a:rPr>
              <a:t>&amp; </a:t>
            </a:r>
            <a:r>
              <a:rPr sz="2650" spc="-10" dirty="0">
                <a:latin typeface="Arial"/>
                <a:cs typeface="Arial"/>
              </a:rPr>
              <a:t>above  </a:t>
            </a:r>
            <a:r>
              <a:rPr sz="2650" spc="-5" dirty="0">
                <a:latin typeface="Arial"/>
                <a:cs typeface="Arial"/>
              </a:rPr>
              <a:t>pharyngeal</a:t>
            </a:r>
            <a:r>
              <a:rPr sz="265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arches.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103" y="3556"/>
            <a:ext cx="10058400" cy="755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103" y="84000"/>
            <a:ext cx="5279339" cy="378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5504" y="2785502"/>
            <a:ext cx="3368040" cy="93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0"/>
              </a:spcBef>
            </a:pPr>
            <a:r>
              <a:rPr sz="1950" spc="-5" dirty="0">
                <a:solidFill>
                  <a:srgbClr val="C00000"/>
                </a:solidFill>
                <a:latin typeface="Arial Black"/>
                <a:cs typeface="Arial Black"/>
              </a:rPr>
              <a:t>Teeth </a:t>
            </a:r>
            <a:r>
              <a:rPr sz="1950" spc="20" dirty="0">
                <a:solidFill>
                  <a:srgbClr val="C00000"/>
                </a:solidFill>
                <a:latin typeface="Arial Black"/>
                <a:cs typeface="Arial Black"/>
              </a:rPr>
              <a:t>adapted </a:t>
            </a:r>
            <a:r>
              <a:rPr sz="1950" dirty="0">
                <a:solidFill>
                  <a:srgbClr val="C00000"/>
                </a:solidFill>
                <a:latin typeface="Arial Black"/>
                <a:cs typeface="Arial Black"/>
              </a:rPr>
              <a:t>for  </a:t>
            </a:r>
            <a:r>
              <a:rPr sz="1950" spc="25" dirty="0">
                <a:solidFill>
                  <a:srgbClr val="C00000"/>
                </a:solidFill>
                <a:latin typeface="Arial Black"/>
                <a:cs typeface="Arial Black"/>
              </a:rPr>
              <a:t>crushing </a:t>
            </a:r>
            <a:r>
              <a:rPr sz="1950" spc="30" dirty="0">
                <a:solidFill>
                  <a:srgbClr val="C00000"/>
                </a:solidFill>
                <a:latin typeface="Arial Black"/>
                <a:cs typeface="Arial Black"/>
              </a:rPr>
              <a:t>hard </a:t>
            </a:r>
            <a:r>
              <a:rPr sz="1950" spc="15" dirty="0">
                <a:solidFill>
                  <a:srgbClr val="C00000"/>
                </a:solidFill>
                <a:latin typeface="Arial Black"/>
                <a:cs typeface="Arial Black"/>
              </a:rPr>
              <a:t>shell of  </a:t>
            </a:r>
            <a:r>
              <a:rPr sz="1950" spc="20" dirty="0">
                <a:solidFill>
                  <a:srgbClr val="C00000"/>
                </a:solidFill>
                <a:latin typeface="Arial Black"/>
                <a:cs typeface="Arial Black"/>
              </a:rPr>
              <a:t>mollusks </a:t>
            </a:r>
            <a:r>
              <a:rPr sz="1950" spc="30" dirty="0">
                <a:solidFill>
                  <a:srgbClr val="C00000"/>
                </a:solidFill>
                <a:latin typeface="Arial Black"/>
                <a:cs typeface="Arial Black"/>
              </a:rPr>
              <a:t>&amp;</a:t>
            </a:r>
            <a:r>
              <a:rPr sz="1950" spc="-7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50" spc="25" dirty="0">
                <a:solidFill>
                  <a:srgbClr val="C00000"/>
                </a:solidFill>
                <a:latin typeface="Arial Black"/>
                <a:cs typeface="Arial Black"/>
              </a:rPr>
              <a:t>crustaceans</a:t>
            </a:r>
            <a:endParaRPr sz="195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506" y="215448"/>
            <a:ext cx="8872220" cy="5477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73455" marR="696595">
              <a:lnSpc>
                <a:spcPct val="100299"/>
              </a:lnSpc>
              <a:spcBef>
                <a:spcPts val="90"/>
              </a:spcBef>
              <a:buSzPct val="97727"/>
              <a:tabLst>
                <a:tab pos="1473835" algn="l"/>
                <a:tab pos="3726815" algn="l"/>
                <a:tab pos="4360545" algn="l"/>
              </a:tabLst>
            </a:pPr>
            <a:r>
              <a:rPr sz="44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BUCCAL	</a:t>
            </a:r>
            <a:r>
              <a:rPr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4400" b="1" i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PHARYNX  </a:t>
            </a:r>
            <a:r>
              <a:rPr sz="4400" b="1" i="1" dirty="0">
                <a:latin typeface="Arial" panose="020B0604020202020204" pitchFamily="34" charset="0"/>
                <a:cs typeface="Arial" panose="020B0604020202020204" pitchFamily="34" charset="0"/>
              </a:rPr>
              <a:t>&amp; GILL	</a:t>
            </a:r>
            <a:r>
              <a:rPr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RACKERS</a:t>
            </a:r>
            <a:endParaRPr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28625">
              <a:lnSpc>
                <a:spcPct val="100000"/>
              </a:lnSpc>
              <a:spcBef>
                <a:spcPts val="530"/>
              </a:spcBef>
              <a:buSzPct val="95454"/>
              <a:buChar char="•"/>
              <a:tabLst>
                <a:tab pos="111760" algn="l"/>
              </a:tabLst>
            </a:pP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buccal cavity and pharynx are not clearly marked </a:t>
            </a:r>
            <a:r>
              <a:rPr sz="2200" spc="-15" dirty="0">
                <a:latin typeface="Arial"/>
                <a:cs typeface="Arial"/>
              </a:rPr>
              <a:t>off </a:t>
            </a:r>
            <a:r>
              <a:rPr sz="2200" dirty="0">
                <a:latin typeface="Arial"/>
                <a:cs typeface="Arial"/>
              </a:rPr>
              <a:t>from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each  </a:t>
            </a:r>
            <a:r>
              <a:rPr sz="2200" spc="-20" dirty="0">
                <a:latin typeface="Arial"/>
                <a:cs typeface="Arial"/>
              </a:rPr>
              <a:t>other.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12700" marR="364490">
              <a:lnSpc>
                <a:spcPct val="100000"/>
              </a:lnSpc>
              <a:buSzPct val="95454"/>
              <a:buChar char="•"/>
              <a:tabLst>
                <a:tab pos="172720" algn="l"/>
                <a:tab pos="8110220" algn="l"/>
              </a:tabLst>
            </a:pPr>
            <a:r>
              <a:rPr sz="2200" spc="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number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forations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gil</a:t>
            </a:r>
            <a:r>
              <a:rPr sz="2200" dirty="0">
                <a:latin typeface="Arial"/>
                <a:cs typeface="Arial"/>
              </a:rPr>
              <a:t>l </a:t>
            </a:r>
            <a:r>
              <a:rPr sz="2200" spc="1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li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ate</a:t>
            </a:r>
            <a:r>
              <a:rPr sz="2200" spc="5" dirty="0">
                <a:latin typeface="Arial"/>
                <a:cs typeface="Arial"/>
              </a:rPr>
              <a:t>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5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</a:t>
            </a:r>
            <a:r>
              <a:rPr sz="2200" spc="5" dirty="0">
                <a:latin typeface="Arial"/>
                <a:cs typeface="Arial"/>
              </a:rPr>
              <a:t>ch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side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	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he  </a:t>
            </a:r>
            <a:r>
              <a:rPr sz="2200" dirty="0">
                <a:latin typeface="Arial"/>
                <a:cs typeface="Arial"/>
              </a:rPr>
              <a:t>pharyngeal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wall.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454"/>
              <a:buChar char="•"/>
              <a:tabLst>
                <a:tab pos="187960" algn="l"/>
                <a:tab pos="1306830" algn="l"/>
                <a:tab pos="5137150" algn="l"/>
              </a:tabLst>
            </a:pPr>
            <a:r>
              <a:rPr sz="2200" dirty="0">
                <a:latin typeface="Arial"/>
                <a:cs typeface="Arial"/>
              </a:rPr>
              <a:t>Primary	function of the </a:t>
            </a:r>
            <a:r>
              <a:rPr sz="2200" spc="-5" dirty="0">
                <a:latin typeface="Arial"/>
                <a:cs typeface="Arial"/>
              </a:rPr>
              <a:t>gill </a:t>
            </a:r>
            <a:r>
              <a:rPr sz="2200" spc="5" dirty="0">
                <a:latin typeface="Arial"/>
                <a:cs typeface="Arial"/>
              </a:rPr>
              <a:t>rakers </a:t>
            </a:r>
            <a:r>
              <a:rPr sz="2200" dirty="0">
                <a:latin typeface="Arial"/>
                <a:cs typeface="Arial"/>
              </a:rPr>
              <a:t>is to protect </a:t>
            </a:r>
            <a:r>
              <a:rPr sz="2200" spc="-5" dirty="0">
                <a:latin typeface="Arial"/>
                <a:cs typeface="Arial"/>
              </a:rPr>
              <a:t>gill </a:t>
            </a:r>
            <a:r>
              <a:rPr sz="2200" dirty="0">
                <a:latin typeface="Arial"/>
                <a:cs typeface="Arial"/>
              </a:rPr>
              <a:t>filaments from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injury  and to </a:t>
            </a:r>
            <a:r>
              <a:rPr sz="2200" spc="5" dirty="0">
                <a:latin typeface="Arial"/>
                <a:cs typeface="Arial"/>
              </a:rPr>
              <a:t>assist </a:t>
            </a:r>
            <a:r>
              <a:rPr sz="2200" dirty="0">
                <a:latin typeface="Arial"/>
                <a:cs typeface="Arial"/>
              </a:rPr>
              <a:t>the fishes in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process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	</a:t>
            </a:r>
            <a:r>
              <a:rPr sz="2200" spc="-5" dirty="0">
                <a:latin typeface="Arial"/>
                <a:cs typeface="Arial"/>
              </a:rPr>
              <a:t>ingestion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2900" y="5308600"/>
            <a:ext cx="4242294" cy="1861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4500" y="5308600"/>
            <a:ext cx="3200400" cy="163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7509" y="538626"/>
            <a:ext cx="3641090" cy="19754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spc="10" dirty="0"/>
              <a:t>OMNIVOROUS</a:t>
            </a:r>
            <a:endParaRPr sz="3950"/>
          </a:p>
          <a:p>
            <a:pPr marL="12700" marR="126364">
              <a:lnSpc>
                <a:spcPct val="100000"/>
              </a:lnSpc>
              <a:spcBef>
                <a:spcPts val="15"/>
              </a:spcBef>
            </a:pPr>
            <a:r>
              <a:rPr sz="2200" dirty="0">
                <a:solidFill>
                  <a:srgbClr val="000000"/>
                </a:solidFill>
              </a:rPr>
              <a:t>In the omnivorous</a:t>
            </a:r>
            <a:r>
              <a:rPr sz="2200" spc="-12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fishes  </a:t>
            </a:r>
            <a:r>
              <a:rPr sz="2200" spc="-10" dirty="0">
                <a:solidFill>
                  <a:srgbClr val="000000"/>
                </a:solidFill>
              </a:rPr>
              <a:t>like </a:t>
            </a:r>
            <a:r>
              <a:rPr sz="2200" i="1" dirty="0">
                <a:solidFill>
                  <a:srgbClr val="000000"/>
                </a:solidFill>
                <a:latin typeface="Verdana"/>
                <a:cs typeface="Verdana"/>
              </a:rPr>
              <a:t>Puntius sarana,</a:t>
            </a:r>
            <a:r>
              <a:rPr sz="2200" dirty="0">
                <a:solidFill>
                  <a:srgbClr val="000000"/>
                </a:solidFill>
              </a:rPr>
              <a:t>gill  </a:t>
            </a:r>
            <a:r>
              <a:rPr sz="2200" spc="-10" dirty="0">
                <a:solidFill>
                  <a:srgbClr val="000000"/>
                </a:solidFill>
              </a:rPr>
              <a:t>rakers </a:t>
            </a:r>
            <a:r>
              <a:rPr sz="2200" dirty="0">
                <a:solidFill>
                  <a:srgbClr val="000000"/>
                </a:solidFill>
              </a:rPr>
              <a:t>are short </a:t>
            </a:r>
            <a:r>
              <a:rPr sz="2200" spc="5" dirty="0">
                <a:solidFill>
                  <a:srgbClr val="000000"/>
                </a:solidFill>
              </a:rPr>
              <a:t>and  </a:t>
            </a:r>
            <a:r>
              <a:rPr sz="2200" spc="-25" dirty="0">
                <a:solidFill>
                  <a:srgbClr val="000000"/>
                </a:solidFill>
              </a:rPr>
              <a:t>stumpy.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0237" y="4067351"/>
            <a:ext cx="4879340" cy="2546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6520">
              <a:lnSpc>
                <a:spcPts val="4075"/>
              </a:lnSpc>
              <a:spcBef>
                <a:spcPts val="130"/>
              </a:spcBef>
            </a:pPr>
            <a:r>
              <a:rPr sz="3500" spc="20" dirty="0">
                <a:solidFill>
                  <a:srgbClr val="000099"/>
                </a:solidFill>
                <a:latin typeface="Verdana"/>
                <a:cs typeface="Verdana"/>
              </a:rPr>
              <a:t>HERBIVOROUS:</a:t>
            </a:r>
            <a:endParaRPr sz="3500" dirty="0">
              <a:latin typeface="Verdana"/>
              <a:cs typeface="Verdana"/>
            </a:endParaRPr>
          </a:p>
          <a:p>
            <a:pPr marL="12700">
              <a:lnSpc>
                <a:spcPts val="2515"/>
              </a:lnSpc>
            </a:pPr>
            <a:r>
              <a:rPr lang="en-US" sz="2200" spc="-10" dirty="0" smtClean="0">
                <a:latin typeface="Verdana"/>
                <a:cs typeface="Verdana"/>
              </a:rPr>
              <a:t>In</a:t>
            </a:r>
            <a:r>
              <a:rPr sz="2200" spc="-10" dirty="0" smtClean="0">
                <a:latin typeface="Verdana"/>
                <a:cs typeface="Verdana"/>
              </a:rPr>
              <a:t> </a:t>
            </a:r>
            <a:r>
              <a:rPr sz="2200" i="1" spc="5" dirty="0">
                <a:latin typeface="Verdana"/>
                <a:cs typeface="Verdana"/>
              </a:rPr>
              <a:t>Labeo</a:t>
            </a:r>
            <a:r>
              <a:rPr sz="2200" i="1" spc="-3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rohita,Cirrhina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00" i="1" dirty="0">
                <a:latin typeface="Verdana"/>
                <a:cs typeface="Verdana"/>
              </a:rPr>
              <a:t>marigala,</a:t>
            </a:r>
            <a:r>
              <a:rPr sz="2200" dirty="0">
                <a:latin typeface="Verdana"/>
                <a:cs typeface="Verdana"/>
              </a:rPr>
              <a:t>gill </a:t>
            </a:r>
            <a:r>
              <a:rPr sz="2200" spc="-10" dirty="0">
                <a:latin typeface="Verdana"/>
                <a:cs typeface="Verdana"/>
              </a:rPr>
              <a:t>rakers </a:t>
            </a:r>
            <a:r>
              <a:rPr sz="2200" spc="5" dirty="0">
                <a:latin typeface="Verdana"/>
                <a:cs typeface="Verdana"/>
              </a:rPr>
              <a:t>form a </a:t>
            </a:r>
            <a:r>
              <a:rPr sz="2200" dirty="0">
                <a:latin typeface="Verdana"/>
                <a:cs typeface="Verdana"/>
              </a:rPr>
              <a:t>broad  </a:t>
            </a:r>
            <a:r>
              <a:rPr sz="2200" spc="-5" dirty="0">
                <a:latin typeface="Verdana"/>
                <a:cs typeface="Verdana"/>
              </a:rPr>
              <a:t>sieve </a:t>
            </a:r>
            <a:r>
              <a:rPr sz="2200" spc="-10" dirty="0">
                <a:latin typeface="Verdana"/>
                <a:cs typeface="Verdana"/>
              </a:rPr>
              <a:t>like </a:t>
            </a:r>
            <a:r>
              <a:rPr sz="2200" spc="5" dirty="0">
                <a:latin typeface="Verdana"/>
                <a:cs typeface="Verdana"/>
              </a:rPr>
              <a:t>structure </a:t>
            </a:r>
            <a:r>
              <a:rPr sz="2200" dirty="0">
                <a:latin typeface="Verdana"/>
                <a:cs typeface="Verdana"/>
              </a:rPr>
              <a:t>across the </a:t>
            </a:r>
            <a:r>
              <a:rPr sz="2200" spc="-5" dirty="0">
                <a:latin typeface="Verdana"/>
                <a:cs typeface="Verdana"/>
              </a:rPr>
              <a:t>gill  slits </a:t>
            </a:r>
            <a:r>
              <a:rPr sz="2200" dirty="0">
                <a:latin typeface="Verdana"/>
                <a:cs typeface="Verdana"/>
              </a:rPr>
              <a:t>for </a:t>
            </a:r>
            <a:r>
              <a:rPr sz="2200" spc="-5" dirty="0">
                <a:latin typeface="Verdana"/>
                <a:cs typeface="Verdana"/>
              </a:rPr>
              <a:t>filtering </a:t>
            </a:r>
            <a:r>
              <a:rPr sz="2200" dirty="0">
                <a:latin typeface="Verdana"/>
                <a:cs typeface="Verdana"/>
              </a:rPr>
              <a:t>the </a:t>
            </a:r>
            <a:r>
              <a:rPr sz="2200" spc="-5" dirty="0">
                <a:latin typeface="Verdana"/>
                <a:cs typeface="Verdana"/>
              </a:rPr>
              <a:t>water </a:t>
            </a:r>
            <a:r>
              <a:rPr sz="2200" dirty="0">
                <a:latin typeface="Verdana"/>
                <a:cs typeface="Verdana"/>
              </a:rPr>
              <a:t>in </a:t>
            </a:r>
            <a:r>
              <a:rPr sz="2200" spc="-5" dirty="0">
                <a:latin typeface="Verdana"/>
                <a:cs typeface="Verdana"/>
              </a:rPr>
              <a:t>order  </a:t>
            </a:r>
            <a:r>
              <a:rPr sz="2200" dirty="0">
                <a:latin typeface="Verdana"/>
                <a:cs typeface="Verdana"/>
              </a:rPr>
              <a:t>to </a:t>
            </a:r>
            <a:r>
              <a:rPr sz="2200" spc="-5" dirty="0">
                <a:latin typeface="Verdana"/>
                <a:cs typeface="Verdana"/>
              </a:rPr>
              <a:t>retain </a:t>
            </a:r>
            <a:r>
              <a:rPr sz="2200" dirty="0">
                <a:latin typeface="Verdana"/>
                <a:cs typeface="Verdana"/>
              </a:rPr>
              <a:t>the food </a:t>
            </a:r>
            <a:r>
              <a:rPr sz="2200" spc="-5" dirty="0">
                <a:latin typeface="Verdana"/>
                <a:cs typeface="Verdana"/>
              </a:rPr>
              <a:t>in </a:t>
            </a:r>
            <a:r>
              <a:rPr sz="2200" dirty="0">
                <a:latin typeface="Verdana"/>
                <a:cs typeface="Verdana"/>
              </a:rPr>
              <a:t>the bucco-  pharynx</a:t>
            </a:r>
          </a:p>
        </p:txBody>
      </p:sp>
      <p:sp>
        <p:nvSpPr>
          <p:cNvPr id="4" name="object 4"/>
          <p:cNvSpPr/>
          <p:nvPr/>
        </p:nvSpPr>
        <p:spPr>
          <a:xfrm>
            <a:off x="5651499" y="756004"/>
            <a:ext cx="4395975" cy="283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405" y="3060700"/>
            <a:ext cx="4250095" cy="4163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405" y="2352017"/>
            <a:ext cx="9408069" cy="4872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505" y="353545"/>
            <a:ext cx="9332595" cy="144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0"/>
              </a:spcBef>
            </a:pPr>
            <a:r>
              <a:rPr sz="3950" b="1" spc="5" dirty="0">
                <a:latin typeface="Arial"/>
                <a:cs typeface="Arial"/>
              </a:rPr>
              <a:t>Carnivorous </a:t>
            </a:r>
            <a:r>
              <a:rPr sz="3950" b="1" dirty="0">
                <a:latin typeface="Arial"/>
                <a:cs typeface="Arial"/>
              </a:rPr>
              <a:t>Fishes 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: Gill rakers </a:t>
            </a:r>
            <a:r>
              <a:rPr sz="2650" spc="-10" dirty="0">
                <a:solidFill>
                  <a:srgbClr val="000000"/>
                </a:solidFill>
                <a:latin typeface="Arial"/>
                <a:cs typeface="Arial"/>
              </a:rPr>
              <a:t>are normally long,  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hard and teeth </a:t>
            </a:r>
            <a:r>
              <a:rPr sz="2650" spc="-10" dirty="0">
                <a:solidFill>
                  <a:srgbClr val="000000"/>
                </a:solidFill>
                <a:latin typeface="Arial"/>
                <a:cs typeface="Arial"/>
              </a:rPr>
              <a:t>like 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forming rasping </a:t>
            </a:r>
            <a:r>
              <a:rPr sz="2650" spc="-10" dirty="0">
                <a:solidFill>
                  <a:srgbClr val="000000"/>
                </a:solidFill>
                <a:latin typeface="Arial"/>
                <a:cs typeface="Arial"/>
              </a:rPr>
              <a:t>organs 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as in </a:t>
            </a:r>
            <a:r>
              <a:rPr sz="2650" i="1" spc="-20" dirty="0">
                <a:solidFill>
                  <a:srgbClr val="000000"/>
                </a:solidFill>
                <a:latin typeface="Arial"/>
                <a:cs typeface="Arial"/>
              </a:rPr>
              <a:t>Wallago </a:t>
            </a:r>
            <a:r>
              <a:rPr sz="2650" i="1" spc="-5" dirty="0">
                <a:solidFill>
                  <a:srgbClr val="000000"/>
                </a:solidFill>
                <a:latin typeface="Arial"/>
                <a:cs typeface="Arial"/>
              </a:rPr>
              <a:t>attu,  Mystus </a:t>
            </a:r>
            <a:r>
              <a:rPr sz="2650" i="1" spc="-10" dirty="0">
                <a:solidFill>
                  <a:srgbClr val="000000"/>
                </a:solidFill>
                <a:latin typeface="Arial"/>
                <a:cs typeface="Arial"/>
              </a:rPr>
              <a:t>seenghala, Channa</a:t>
            </a:r>
            <a:r>
              <a:rPr sz="265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50" i="1" spc="-5" dirty="0">
                <a:solidFill>
                  <a:srgbClr val="000000"/>
                </a:solidFill>
                <a:latin typeface="Arial"/>
                <a:cs typeface="Arial"/>
              </a:rPr>
              <a:t>striatus.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622</Words>
  <Application>Microsoft Office PowerPoint</Application>
  <PresentationFormat>Custom</PresentationFormat>
  <Paragraphs>149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Alimentary canal and  feeding adaptations  in fishes                           Dr.Sunitha A.Philip</vt:lpstr>
      <vt:lpstr>Introduction</vt:lpstr>
      <vt:lpstr>PowerPoint Presentation</vt:lpstr>
      <vt:lpstr>PowerPoint Presentation</vt:lpstr>
      <vt:lpstr>PowerPoint Presentation</vt:lpstr>
      <vt:lpstr>Teeth adapted for  crushing hard shell of  mollusks &amp; crustaceans</vt:lpstr>
      <vt:lpstr>PowerPoint Presentation</vt:lpstr>
      <vt:lpstr>OMNIVOROUS In the omnivorous fishes  like Puntius sarana,gill  rakers are short and  stumpy.</vt:lpstr>
      <vt:lpstr>Carnivorous Fishes : Gill rakers are normally long,  hard and teeth like forming rasping organs as in Wallago attu,  Mystus seenghala, Channa striatus.</vt:lpstr>
      <vt:lpstr>PowerPoint Presentation</vt:lpstr>
      <vt:lpstr>PowerPoint Presentation</vt:lpstr>
      <vt:lpstr>Carnivorous fishes:• Stomach is generally sac-like</vt:lpstr>
      <vt:lpstr>PowerPoint Presentation</vt:lpstr>
      <vt:lpstr>PowerPoint Presentation</vt:lpstr>
      <vt:lpstr>Carnivorous fishes : It is shortened in  carnivores such as in Wallogo attu, Mystus seenghala  because flesh can be digested more readily than the plant  based food stuff.</vt:lpstr>
      <vt:lpstr>Herbivorous fishes:</vt:lpstr>
      <vt:lpstr>Omnivorous fishes: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Alimentary canal and  feeding adaptations  in fishes</dc:title>
  <cp:lastModifiedBy>USER</cp:lastModifiedBy>
  <cp:revision>4</cp:revision>
  <dcterms:created xsi:type="dcterms:W3CDTF">2019-03-13T13:05:04Z</dcterms:created>
  <dcterms:modified xsi:type="dcterms:W3CDTF">2019-07-10T10:44:55Z</dcterms:modified>
</cp:coreProperties>
</file>