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1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3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3CB-C423-473B-9AF8-78621FE4DC7B}" type="datetimeFigureOut">
              <a:rPr lang="en-US" smtClean="0"/>
              <a:pPr/>
              <a:t>7/12/2019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7FB7-A3FB-4B22-92F9-4536128C00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3CB-C423-473B-9AF8-78621FE4DC7B}" type="datetimeFigureOut">
              <a:rPr lang="en-US" smtClean="0"/>
              <a:pPr/>
              <a:t>7/12/2019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7FB7-A3FB-4B22-92F9-4536128C00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3CB-C423-473B-9AF8-78621FE4DC7B}" type="datetimeFigureOut">
              <a:rPr lang="en-US" smtClean="0"/>
              <a:pPr/>
              <a:t>7/12/2019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7FB7-A3FB-4B22-92F9-4536128C00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3CB-C423-473B-9AF8-78621FE4DC7B}" type="datetimeFigureOut">
              <a:rPr lang="en-US" smtClean="0"/>
              <a:pPr/>
              <a:t>7/12/2019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7FB7-A3FB-4B22-92F9-4536128C00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3CB-C423-473B-9AF8-78621FE4DC7B}" type="datetimeFigureOut">
              <a:rPr lang="en-US" smtClean="0"/>
              <a:pPr/>
              <a:t>7/12/2019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7FB7-A3FB-4B22-92F9-4536128C00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3CB-C423-473B-9AF8-78621FE4DC7B}" type="datetimeFigureOut">
              <a:rPr lang="en-US" smtClean="0"/>
              <a:pPr/>
              <a:t>7/12/2019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7FB7-A3FB-4B22-92F9-4536128C00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3CB-C423-473B-9AF8-78621FE4DC7B}" type="datetimeFigureOut">
              <a:rPr lang="en-US" smtClean="0"/>
              <a:pPr/>
              <a:t>7/12/2019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7FB7-A3FB-4B22-92F9-4536128C00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3CB-C423-473B-9AF8-78621FE4DC7B}" type="datetimeFigureOut">
              <a:rPr lang="en-US" smtClean="0"/>
              <a:pPr/>
              <a:t>7/12/2019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7FB7-A3FB-4B22-92F9-4536128C00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3CB-C423-473B-9AF8-78621FE4DC7B}" type="datetimeFigureOut">
              <a:rPr lang="en-US" smtClean="0"/>
              <a:pPr/>
              <a:t>7/12/2019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7FB7-A3FB-4B22-92F9-4536128C00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3CB-C423-473B-9AF8-78621FE4DC7B}" type="datetimeFigureOut">
              <a:rPr lang="en-US" smtClean="0"/>
              <a:pPr/>
              <a:t>7/12/2019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7FB7-A3FB-4B22-92F9-4536128C00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3CB-C423-473B-9AF8-78621FE4DC7B}" type="datetimeFigureOut">
              <a:rPr lang="en-US" smtClean="0"/>
              <a:pPr/>
              <a:t>7/12/2019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7FB7-A3FB-4B22-92F9-4536128C00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AB3CB-C423-473B-9AF8-78621FE4DC7B}" type="datetimeFigureOut">
              <a:rPr lang="en-US" smtClean="0"/>
              <a:pPr/>
              <a:t>7/12/2019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47FB7-A3FB-4B22-92F9-4536128C00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86728" cy="315596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Bryophyta-Thallus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Structure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700" dirty="0" smtClean="0">
                <a:solidFill>
                  <a:srgbClr val="002060"/>
                </a:solidFill>
                <a:latin typeface="Comic Sans MS" pitchFamily="66" charset="0"/>
              </a:rPr>
              <a:t>Susan </a:t>
            </a:r>
            <a:r>
              <a:rPr lang="en-US" sz="2700" dirty="0" err="1" smtClean="0">
                <a:solidFill>
                  <a:srgbClr val="002060"/>
                </a:solidFill>
                <a:latin typeface="Comic Sans MS" pitchFamily="66" charset="0"/>
              </a:rPr>
              <a:t>Kuriakose</a:t>
            </a:r>
            <a:r>
              <a:rPr lang="en-US" sz="27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en-US" sz="27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sz="2700" dirty="0" smtClean="0">
                <a:solidFill>
                  <a:srgbClr val="002060"/>
                </a:solidFill>
                <a:latin typeface="Comic Sans MS" pitchFamily="66" charset="0"/>
              </a:rPr>
              <a:t>Assistant Professor</a:t>
            </a:r>
            <a:br>
              <a:rPr lang="en-US" sz="27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sz="2700" dirty="0" smtClean="0">
                <a:solidFill>
                  <a:srgbClr val="002060"/>
                </a:solidFill>
                <a:latin typeface="Comic Sans MS" pitchFamily="66" charset="0"/>
              </a:rPr>
              <a:t>Department of Botany</a:t>
            </a:r>
            <a:br>
              <a:rPr lang="en-US" sz="27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sz="2700" dirty="0" smtClean="0">
                <a:solidFill>
                  <a:srgbClr val="002060"/>
                </a:solidFill>
                <a:latin typeface="Comic Sans MS" pitchFamily="66" charset="0"/>
              </a:rPr>
              <a:t>Mar </a:t>
            </a:r>
            <a:r>
              <a:rPr lang="en-US" sz="2700" dirty="0" err="1" smtClean="0">
                <a:solidFill>
                  <a:srgbClr val="002060"/>
                </a:solidFill>
                <a:latin typeface="Comic Sans MS" pitchFamily="66" charset="0"/>
              </a:rPr>
              <a:t>Thoma</a:t>
            </a:r>
            <a:r>
              <a:rPr lang="en-US" sz="27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Comic Sans MS" pitchFamily="66" charset="0"/>
              </a:rPr>
              <a:t>College,Tiruvalla</a:t>
            </a:r>
            <a:endParaRPr lang="en-IN" sz="27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Dumortiera</a:t>
            </a:r>
            <a:endParaRPr lang="en-IN" sz="4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7158" y="857232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External characters</a:t>
            </a:r>
            <a:endParaRPr lang="en-IN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14282" y="1500174"/>
            <a:ext cx="4929222" cy="4786346"/>
          </a:xfrm>
        </p:spPr>
        <p:txBody>
          <a:bodyPr/>
          <a:lstStyle/>
          <a:p>
            <a:pPr algn="just"/>
            <a:r>
              <a:rPr lang="en-US" dirty="0" err="1" smtClean="0"/>
              <a:t>Thalluslarge,prostrate,overlapping</a:t>
            </a:r>
            <a:r>
              <a:rPr lang="en-US" dirty="0" smtClean="0"/>
              <a:t> and </a:t>
            </a:r>
            <a:r>
              <a:rPr lang="en-US" dirty="0" err="1" smtClean="0"/>
              <a:t>terrestrial,growing</a:t>
            </a:r>
            <a:r>
              <a:rPr lang="en-US" dirty="0" smtClean="0"/>
              <a:t> near </a:t>
            </a:r>
            <a:r>
              <a:rPr lang="en-US" dirty="0" err="1" smtClean="0"/>
              <a:t>streams.repeatedly</a:t>
            </a:r>
            <a:r>
              <a:rPr lang="en-US" dirty="0" smtClean="0"/>
              <a:t> branched branching may be due to apical </a:t>
            </a:r>
            <a:r>
              <a:rPr lang="en-US" dirty="0" err="1" smtClean="0"/>
              <a:t>innovations.notched</a:t>
            </a:r>
            <a:r>
              <a:rPr lang="en-US" dirty="0" smtClean="0"/>
              <a:t> apex undulate margins and prominent </a:t>
            </a:r>
            <a:r>
              <a:rPr lang="en-US" dirty="0" err="1" smtClean="0"/>
              <a:t>midrib.Scales</a:t>
            </a:r>
            <a:r>
              <a:rPr lang="en-US" dirty="0" smtClean="0"/>
              <a:t> are reduced and attached to the </a:t>
            </a:r>
            <a:r>
              <a:rPr lang="en-US" dirty="0" err="1" smtClean="0"/>
              <a:t>thallus</a:t>
            </a:r>
            <a:r>
              <a:rPr lang="en-US" dirty="0" smtClean="0"/>
              <a:t> in a single row  one on each side of the midrib.	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29190" y="642918"/>
            <a:ext cx="4041775" cy="92551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Internal characters</a:t>
            </a:r>
            <a:endParaRPr lang="en-IN" sz="4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214942" y="1643050"/>
            <a:ext cx="3686172" cy="395128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Lacks air chambers and uppermost cells contain chloroplast</a:t>
            </a:r>
            <a:endParaRPr lang="en-IN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Sexual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rpdn</a:t>
            </a:r>
            <a:endParaRPr lang="en-IN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720" y="857232"/>
            <a:ext cx="8643998" cy="5786478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Monoecious</a:t>
            </a:r>
            <a:r>
              <a:rPr lang="en-US" sz="2000" dirty="0" smtClean="0">
                <a:latin typeface="Comic Sans MS" pitchFamily="66" charset="0"/>
              </a:rPr>
              <a:t> or </a:t>
            </a:r>
            <a:r>
              <a:rPr lang="en-US" sz="2000" dirty="0" err="1" smtClean="0">
                <a:latin typeface="Comic Sans MS" pitchFamily="66" charset="0"/>
              </a:rPr>
              <a:t>dioecious</a:t>
            </a:r>
            <a:r>
              <a:rPr lang="en-US" sz="2000" dirty="0" smtClean="0">
                <a:latin typeface="Comic Sans MS" pitchFamily="66" charset="0"/>
              </a:rPr>
              <a:t>, Male receptacle-disc </a:t>
            </a:r>
            <a:r>
              <a:rPr lang="en-US" sz="2000" dirty="0" err="1" smtClean="0">
                <a:latin typeface="Comic Sans MS" pitchFamily="66" charset="0"/>
              </a:rPr>
              <a:t>shaped,depressed</a:t>
            </a:r>
            <a:r>
              <a:rPr lang="en-US" sz="2000" dirty="0" smtClean="0">
                <a:latin typeface="Comic Sans MS" pitchFamily="66" charset="0"/>
              </a:rPr>
              <a:t> in the </a:t>
            </a:r>
            <a:r>
              <a:rPr lang="en-US" sz="2000" dirty="0" err="1" smtClean="0">
                <a:latin typeface="Comic Sans MS" pitchFamily="66" charset="0"/>
              </a:rPr>
              <a:t>center,subsessile</a:t>
            </a:r>
            <a:r>
              <a:rPr lang="en-US" sz="2000" dirty="0" smtClean="0">
                <a:latin typeface="Comic Sans MS" pitchFamily="66" charset="0"/>
              </a:rPr>
              <a:t> with bristles on the margins. </a:t>
            </a:r>
          </a:p>
          <a:p>
            <a:r>
              <a:rPr lang="en-US" sz="2000" dirty="0" smtClean="0">
                <a:latin typeface="Comic Sans MS" pitchFamily="66" charset="0"/>
              </a:rPr>
              <a:t>Female receptacle-stalk is long and 2 furrowed with its top covered with chaffy </a:t>
            </a:r>
            <a:r>
              <a:rPr lang="en-US" sz="2000" dirty="0" err="1" smtClean="0">
                <a:latin typeface="Comic Sans MS" pitchFamily="66" charset="0"/>
              </a:rPr>
              <a:t>scales.Disc</a:t>
            </a:r>
            <a:r>
              <a:rPr lang="en-US" sz="2000" dirty="0" smtClean="0">
                <a:latin typeface="Comic Sans MS" pitchFamily="66" charset="0"/>
              </a:rPr>
              <a:t> shaped ,</a:t>
            </a:r>
            <a:r>
              <a:rPr lang="en-US" sz="2000" dirty="0" err="1" smtClean="0">
                <a:latin typeface="Comic Sans MS" pitchFamily="66" charset="0"/>
              </a:rPr>
              <a:t>umbonate,convex</a:t>
            </a:r>
            <a:r>
              <a:rPr lang="en-US" sz="2000" dirty="0" smtClean="0">
                <a:latin typeface="Comic Sans MS" pitchFamily="66" charset="0"/>
              </a:rPr>
              <a:t> with a few bristle like hairs and with 6-10 short </a:t>
            </a:r>
            <a:r>
              <a:rPr lang="en-US" sz="2000" dirty="0" err="1" smtClean="0">
                <a:latin typeface="Comic Sans MS" pitchFamily="66" charset="0"/>
              </a:rPr>
              <a:t>lobes.A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sacctate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involucre</a:t>
            </a:r>
            <a:r>
              <a:rPr lang="en-US" sz="2000" dirty="0" smtClean="0">
                <a:latin typeface="Comic Sans MS" pitchFamily="66" charset="0"/>
              </a:rPr>
              <a:t> is found horizontally on the underside and distinct when </a:t>
            </a:r>
            <a:r>
              <a:rPr lang="en-US" sz="2000" dirty="0" err="1" smtClean="0">
                <a:latin typeface="Comic Sans MS" pitchFamily="66" charset="0"/>
              </a:rPr>
              <a:t>sporogonium</a:t>
            </a:r>
            <a:r>
              <a:rPr lang="en-US" sz="2000" dirty="0" smtClean="0">
                <a:latin typeface="Comic Sans MS" pitchFamily="66" charset="0"/>
              </a:rPr>
              <a:t> is young and appear </a:t>
            </a:r>
            <a:r>
              <a:rPr lang="en-US" sz="2000" dirty="0" err="1" smtClean="0">
                <a:latin typeface="Comic Sans MS" pitchFamily="66" charset="0"/>
              </a:rPr>
              <a:t>sessile.Perianth</a:t>
            </a:r>
            <a:r>
              <a:rPr lang="en-US" sz="2000" dirty="0" smtClean="0">
                <a:latin typeface="Comic Sans MS" pitchFamily="66" charset="0"/>
              </a:rPr>
              <a:t> absent</a:t>
            </a:r>
          </a:p>
          <a:p>
            <a:r>
              <a:rPr lang="en-US" sz="2000" dirty="0" smtClean="0">
                <a:latin typeface="Comic Sans MS" pitchFamily="66" charset="0"/>
              </a:rPr>
              <a:t>Capsule wall-</a:t>
            </a:r>
            <a:r>
              <a:rPr lang="en-US" sz="2000" dirty="0" err="1" smtClean="0">
                <a:latin typeface="Comic Sans MS" pitchFamily="66" charset="0"/>
              </a:rPr>
              <a:t>unistratose</a:t>
            </a:r>
            <a:r>
              <a:rPr lang="en-US" sz="2000" dirty="0" smtClean="0">
                <a:latin typeface="Comic Sans MS" pitchFamily="66" charset="0"/>
              </a:rPr>
              <a:t> with annular bands</a:t>
            </a:r>
          </a:p>
          <a:p>
            <a:r>
              <a:rPr lang="en-US" sz="2000" dirty="0" smtClean="0">
                <a:latin typeface="Comic Sans MS" pitchFamily="66" charset="0"/>
              </a:rPr>
              <a:t>Elaters appear fixed arising from bottom</a:t>
            </a:r>
          </a:p>
          <a:p>
            <a:r>
              <a:rPr lang="en-US" sz="2000" dirty="0" smtClean="0">
                <a:latin typeface="Comic Sans MS" pitchFamily="66" charset="0"/>
              </a:rPr>
              <a:t>Capsule dehisces by splitting into 4-8 valves</a:t>
            </a:r>
          </a:p>
          <a:p>
            <a:r>
              <a:rPr lang="en-US" sz="2000" dirty="0" smtClean="0">
                <a:latin typeface="Comic Sans MS" pitchFamily="66" charset="0"/>
              </a:rPr>
              <a:t>Elaters are long ,sometimes branched and have 2-4 spiral thickenings.</a:t>
            </a:r>
          </a:p>
          <a:p>
            <a:r>
              <a:rPr lang="en-US" sz="2000" dirty="0" smtClean="0">
                <a:latin typeface="Comic Sans MS" pitchFamily="66" charset="0"/>
              </a:rPr>
              <a:t>Spores are tetrahedral and dark brown </a:t>
            </a:r>
            <a:endParaRPr lang="en-IN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Reboulia</a:t>
            </a:r>
            <a:endParaRPr lang="en-IN" sz="36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642918"/>
            <a:ext cx="4040188" cy="639762"/>
          </a:xfrm>
        </p:spPr>
        <p:txBody>
          <a:bodyPr/>
          <a:lstStyle/>
          <a:p>
            <a:r>
              <a:rPr lang="en-US" b="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External characters</a:t>
            </a:r>
            <a:endParaRPr lang="en-IN" b="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844" y="1428736"/>
            <a:ext cx="4357718" cy="5072098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 smtClean="0">
                <a:latin typeface="Comic Sans MS" pitchFamily="66" charset="0"/>
              </a:rPr>
              <a:t>Thallus</a:t>
            </a:r>
            <a:r>
              <a:rPr lang="en-US" sz="2000" dirty="0" smtClean="0">
                <a:latin typeface="Comic Sans MS" pitchFamily="66" charset="0"/>
              </a:rPr>
              <a:t> dichotomous, lobes are oblong or </a:t>
            </a:r>
            <a:r>
              <a:rPr lang="en-US" sz="2000" dirty="0" err="1" smtClean="0">
                <a:latin typeface="Comic Sans MS" pitchFamily="66" charset="0"/>
              </a:rPr>
              <a:t>obovate</a:t>
            </a:r>
            <a:r>
              <a:rPr lang="en-US" sz="2000" dirty="0" smtClean="0">
                <a:latin typeface="Comic Sans MS" pitchFamily="66" charset="0"/>
              </a:rPr>
              <a:t> with </a:t>
            </a:r>
            <a:r>
              <a:rPr lang="en-US" sz="2000" dirty="0" err="1" smtClean="0">
                <a:latin typeface="Comic Sans MS" pitchFamily="66" charset="0"/>
              </a:rPr>
              <a:t>emarginate</a:t>
            </a:r>
            <a:r>
              <a:rPr lang="en-US" sz="2000" dirty="0" smtClean="0">
                <a:latin typeface="Comic Sans MS" pitchFamily="66" charset="0"/>
              </a:rPr>
              <a:t> or </a:t>
            </a:r>
            <a:r>
              <a:rPr lang="en-US" sz="2000" dirty="0" err="1" smtClean="0">
                <a:latin typeface="Comic Sans MS" pitchFamily="66" charset="0"/>
              </a:rPr>
              <a:t>bilobed</a:t>
            </a:r>
            <a:r>
              <a:rPr lang="en-US" sz="2000" dirty="0" smtClean="0">
                <a:latin typeface="Comic Sans MS" pitchFamily="66" charset="0"/>
              </a:rPr>
              <a:t> apex. </a:t>
            </a:r>
            <a:r>
              <a:rPr lang="en-US" sz="2000" dirty="0" err="1" smtClean="0">
                <a:latin typeface="Comic Sans MS" pitchFamily="66" charset="0"/>
              </a:rPr>
              <a:t>Thalli</a:t>
            </a:r>
            <a:r>
              <a:rPr lang="en-US" sz="2000" dirty="0" smtClean="0">
                <a:latin typeface="Comic Sans MS" pitchFamily="66" charset="0"/>
              </a:rPr>
              <a:t> green and purple </a:t>
            </a:r>
            <a:r>
              <a:rPr lang="en-US" sz="2000" dirty="0" err="1" smtClean="0">
                <a:latin typeface="Comic Sans MS" pitchFamily="66" charset="0"/>
              </a:rPr>
              <a:t>margins.Ventral</a:t>
            </a:r>
            <a:r>
              <a:rPr lang="en-US" sz="2000" dirty="0" smtClean="0">
                <a:latin typeface="Comic Sans MS" pitchFamily="66" charset="0"/>
              </a:rPr>
              <a:t> surface and ventral scales are </a:t>
            </a:r>
            <a:r>
              <a:rPr lang="en-US" sz="2000" dirty="0" err="1" smtClean="0">
                <a:latin typeface="Comic Sans MS" pitchFamily="66" charset="0"/>
              </a:rPr>
              <a:t>purple.Scales</a:t>
            </a:r>
            <a:r>
              <a:rPr lang="en-US" sz="2000" dirty="0" smtClean="0">
                <a:latin typeface="Comic Sans MS" pitchFamily="66" charset="0"/>
              </a:rPr>
              <a:t> are arranged in two rows one in each side of the </a:t>
            </a:r>
            <a:r>
              <a:rPr lang="en-US" sz="2000" dirty="0" err="1" smtClean="0">
                <a:latin typeface="Comic Sans MS" pitchFamily="66" charset="0"/>
              </a:rPr>
              <a:t>midrib.They</a:t>
            </a:r>
            <a:r>
              <a:rPr lang="en-US" sz="2000" dirty="0" smtClean="0">
                <a:latin typeface="Comic Sans MS" pitchFamily="66" charset="0"/>
              </a:rPr>
              <a:t> are obliquely </a:t>
            </a:r>
            <a:r>
              <a:rPr lang="en-US" sz="2000" dirty="0" err="1" smtClean="0">
                <a:latin typeface="Comic Sans MS" pitchFamily="66" charset="0"/>
              </a:rPr>
              <a:t>lunate</a:t>
            </a:r>
            <a:r>
              <a:rPr lang="en-US" sz="2000" dirty="0" smtClean="0">
                <a:latin typeface="Comic Sans MS" pitchFamily="66" charset="0"/>
              </a:rPr>
              <a:t> with 2 linear </a:t>
            </a:r>
            <a:r>
              <a:rPr lang="en-US" sz="2000" dirty="0" err="1" smtClean="0">
                <a:latin typeface="Comic Sans MS" pitchFamily="66" charset="0"/>
              </a:rPr>
              <a:t>appendages.midrib</a:t>
            </a:r>
            <a:r>
              <a:rPr lang="en-US" sz="2000" dirty="0" smtClean="0">
                <a:latin typeface="Comic Sans MS" pitchFamily="66" charset="0"/>
              </a:rPr>
              <a:t> is </a:t>
            </a:r>
            <a:r>
              <a:rPr lang="en-US" sz="2000" dirty="0" err="1" smtClean="0">
                <a:latin typeface="Comic Sans MS" pitchFamily="66" charset="0"/>
              </a:rPr>
              <a:t>thickand</a:t>
            </a:r>
            <a:r>
              <a:rPr lang="en-US" sz="2000" dirty="0" smtClean="0">
                <a:latin typeface="Comic Sans MS" pitchFamily="66" charset="0"/>
              </a:rPr>
              <a:t> gradually passing into lamina ending in to one cell thick margin.</a:t>
            </a:r>
            <a:endParaRPr lang="en-IN" sz="2000" dirty="0">
              <a:latin typeface="Comic Sans MS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4876" y="857232"/>
            <a:ext cx="4041775" cy="639762"/>
          </a:xfrm>
        </p:spPr>
        <p:txBody>
          <a:bodyPr/>
          <a:lstStyle/>
          <a:p>
            <a:pPr algn="just"/>
            <a:r>
              <a:rPr lang="en-US" b="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Internal characters</a:t>
            </a:r>
            <a:endParaRPr lang="en-IN" b="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6" y="1643050"/>
            <a:ext cx="4214842" cy="3951288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Comic Sans MS" pitchFamily="66" charset="0"/>
              </a:rPr>
              <a:t>Air chambers arranged in several rows as in </a:t>
            </a:r>
            <a:r>
              <a:rPr lang="en-US" sz="2000" dirty="0" err="1" smtClean="0">
                <a:latin typeface="Comic Sans MS" pitchFamily="66" charset="0"/>
              </a:rPr>
              <a:t>Plagiochasma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 algn="just"/>
            <a:r>
              <a:rPr lang="en-US" sz="2000" dirty="0" smtClean="0">
                <a:latin typeface="Comic Sans MS" pitchFamily="66" charset="0"/>
              </a:rPr>
              <a:t>Pores are elevated with 3-5 (rarely 8)concentric rings of 6-8 cells each.</a:t>
            </a:r>
            <a:endParaRPr lang="en-IN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Sexual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rpdn</a:t>
            </a:r>
            <a:endParaRPr lang="en-IN" sz="3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8" y="1142984"/>
            <a:ext cx="4040188" cy="639762"/>
          </a:xfrm>
        </p:spPr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Monoecious</a:t>
            </a:r>
            <a:r>
              <a:rPr lang="en-US" dirty="0" smtClean="0">
                <a:latin typeface="Comic Sans MS" pitchFamily="66" charset="0"/>
              </a:rPr>
              <a:t> or </a:t>
            </a:r>
            <a:r>
              <a:rPr lang="en-US" dirty="0" err="1" smtClean="0">
                <a:latin typeface="Comic Sans MS" pitchFamily="66" charset="0"/>
              </a:rPr>
              <a:t>dioecious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n-US" sz="2000" dirty="0" smtClean="0">
                <a:latin typeface="Comic Sans MS" pitchFamily="66" charset="0"/>
              </a:rPr>
              <a:t>Male receptacle- </a:t>
            </a:r>
            <a:r>
              <a:rPr lang="en-US" sz="2000" dirty="0" err="1" smtClean="0">
                <a:latin typeface="Comic Sans MS" pitchFamily="66" charset="0"/>
              </a:rPr>
              <a:t>sessile,oval</a:t>
            </a:r>
            <a:r>
              <a:rPr lang="en-US" sz="2000" dirty="0" smtClean="0">
                <a:latin typeface="Comic Sans MS" pitchFamily="66" charset="0"/>
              </a:rPr>
              <a:t> to semicircular cushion-like and surrounded by small scales. Found at the apex of lobe.</a:t>
            </a:r>
          </a:p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86248" y="1857364"/>
            <a:ext cx="4857752" cy="4786346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Comic Sans MS" pitchFamily="66" charset="0"/>
              </a:rPr>
              <a:t>Female receptacle-borne terminally. Stalk remains surrounded at the base and the apex by narrow scales with a single rhizoidal furrow. Receptacles are conical or hemispherical divided to the middle into 4-9 obtuse </a:t>
            </a:r>
            <a:r>
              <a:rPr lang="en-US" sz="2000" dirty="0" err="1" smtClean="0">
                <a:latin typeface="Comic Sans MS" pitchFamily="66" charset="0"/>
              </a:rPr>
              <a:t>lobes.Airchambers</a:t>
            </a:r>
            <a:r>
              <a:rPr lang="en-US" sz="2000" dirty="0" smtClean="0">
                <a:latin typeface="Comic Sans MS" pitchFamily="66" charset="0"/>
              </a:rPr>
              <a:t> with compound </a:t>
            </a:r>
            <a:r>
              <a:rPr lang="en-US" sz="2000" dirty="0" err="1" smtClean="0">
                <a:latin typeface="Comic Sans MS" pitchFamily="66" charset="0"/>
              </a:rPr>
              <a:t>pores,Involucres</a:t>
            </a:r>
            <a:r>
              <a:rPr lang="en-US" sz="2000" dirty="0" smtClean="0">
                <a:latin typeface="Comic Sans MS" pitchFamily="66" charset="0"/>
              </a:rPr>
              <a:t> arise on the underside of the lobes from margins. These are </a:t>
            </a:r>
            <a:r>
              <a:rPr lang="en-US" sz="2000" dirty="0" err="1" smtClean="0">
                <a:latin typeface="Comic Sans MS" pitchFamily="66" charset="0"/>
              </a:rPr>
              <a:t>bivalved</a:t>
            </a:r>
            <a:r>
              <a:rPr lang="en-US" sz="2000" dirty="0" smtClean="0">
                <a:latin typeface="Comic Sans MS" pitchFamily="66" charset="0"/>
              </a:rPr>
              <a:t> .Each involucres encloses a single </a:t>
            </a:r>
            <a:r>
              <a:rPr lang="en-US" sz="2000" dirty="0" err="1" smtClean="0">
                <a:latin typeface="Comic Sans MS" pitchFamily="66" charset="0"/>
              </a:rPr>
              <a:t>sporogonium.Perianth</a:t>
            </a:r>
            <a:r>
              <a:rPr lang="en-US" sz="2000" dirty="0" smtClean="0">
                <a:latin typeface="Comic Sans MS" pitchFamily="66" charset="0"/>
              </a:rPr>
              <a:t> not found </a:t>
            </a:r>
            <a:endParaRPr lang="en-IN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56" y="714356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Sporogonium</a:t>
            </a:r>
            <a:endParaRPr lang="en-IN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4414" y="1785926"/>
            <a:ext cx="6786610" cy="4429156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Comic Sans MS" pitchFamily="66" charset="0"/>
              </a:rPr>
              <a:t>Large </a:t>
            </a:r>
            <a:r>
              <a:rPr lang="en-US" sz="2000" dirty="0" err="1" smtClean="0">
                <a:latin typeface="Comic Sans MS" pitchFamily="66" charset="0"/>
              </a:rPr>
              <a:t>foot,short</a:t>
            </a:r>
            <a:r>
              <a:rPr lang="en-US" sz="2000" dirty="0" smtClean="0">
                <a:latin typeface="Comic Sans MS" pitchFamily="66" charset="0"/>
              </a:rPr>
              <a:t>  </a:t>
            </a:r>
            <a:r>
              <a:rPr lang="en-US" sz="2000" dirty="0" err="1" smtClean="0">
                <a:latin typeface="Comic Sans MS" pitchFamily="66" charset="0"/>
              </a:rPr>
              <a:t>stalk,sub-globose</a:t>
            </a:r>
            <a:r>
              <a:rPr lang="en-US" sz="2000" dirty="0" smtClean="0">
                <a:latin typeface="Comic Sans MS" pitchFamily="66" charset="0"/>
              </a:rPr>
              <a:t> capsule, capsule wall </a:t>
            </a:r>
            <a:r>
              <a:rPr lang="en-US" sz="2000" dirty="0" err="1" smtClean="0">
                <a:latin typeface="Comic Sans MS" pitchFamily="66" charset="0"/>
              </a:rPr>
              <a:t>unistratose.Capsule</a:t>
            </a:r>
            <a:r>
              <a:rPr lang="en-US" sz="2000" dirty="0" smtClean="0">
                <a:latin typeface="Comic Sans MS" pitchFamily="66" charset="0"/>
              </a:rPr>
              <a:t> dehisces at the </a:t>
            </a:r>
            <a:r>
              <a:rPr lang="en-US" sz="2000" dirty="0" err="1" smtClean="0">
                <a:latin typeface="Comic Sans MS" pitchFamily="66" charset="0"/>
              </a:rPr>
              <a:t>apex.Elaters</a:t>
            </a:r>
            <a:r>
              <a:rPr lang="en-US" sz="2000" dirty="0" smtClean="0">
                <a:latin typeface="Comic Sans MS" pitchFamily="66" charset="0"/>
              </a:rPr>
              <a:t> have 2-3 spiral thickening and are </a:t>
            </a:r>
            <a:r>
              <a:rPr lang="en-US" sz="2000" dirty="0" err="1" smtClean="0">
                <a:latin typeface="Comic Sans MS" pitchFamily="66" charset="0"/>
              </a:rPr>
              <a:t>coiled,long</a:t>
            </a:r>
            <a:r>
              <a:rPr lang="en-US" sz="2000" dirty="0" smtClean="0">
                <a:latin typeface="Comic Sans MS" pitchFamily="66" charset="0"/>
              </a:rPr>
              <a:t> and rarely </a:t>
            </a:r>
            <a:r>
              <a:rPr lang="en-US" sz="2000" dirty="0" err="1" smtClean="0">
                <a:latin typeface="Comic Sans MS" pitchFamily="66" charset="0"/>
              </a:rPr>
              <a:t>branched.Spores</a:t>
            </a:r>
            <a:r>
              <a:rPr lang="en-US" sz="2000" dirty="0" smtClean="0">
                <a:latin typeface="Comic Sans MS" pitchFamily="66" charset="0"/>
              </a:rPr>
              <a:t> are brown, spherical, reticulate-lamellate with broad wing.</a:t>
            </a:r>
            <a:endParaRPr lang="en-IN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biodisc-cross-section-of-a-liverwort-thallus-with-sporophyte-reboulia-lm-x15_i-G-64-6475-OHD6100Z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736"/>
            <a:ext cx="4857784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Porella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Madotheca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en-IN" sz="28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857232"/>
            <a:ext cx="8329642" cy="6000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err="1" smtClean="0">
                <a:latin typeface="Comic Sans MS" pitchFamily="66" charset="0"/>
              </a:rPr>
              <a:t>Division:Bryophyta</a:t>
            </a: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err="1" smtClean="0">
                <a:latin typeface="Comic Sans MS" pitchFamily="66" charset="0"/>
              </a:rPr>
              <a:t>Class:Hepaticopsida</a:t>
            </a: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err="1" smtClean="0">
                <a:latin typeface="Comic Sans MS" pitchFamily="66" charset="0"/>
              </a:rPr>
              <a:t>Order:Jungarmaniales</a:t>
            </a: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err="1" smtClean="0">
                <a:latin typeface="Comic Sans MS" pitchFamily="66" charset="0"/>
              </a:rPr>
              <a:t>Family:Porellaceae</a:t>
            </a: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err="1" smtClean="0">
                <a:latin typeface="Comic Sans MS" pitchFamily="66" charset="0"/>
              </a:rPr>
              <a:t>Genus:Porella</a:t>
            </a: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err="1" smtClean="0">
                <a:latin typeface="Comic Sans MS" pitchFamily="66" charset="0"/>
              </a:rPr>
              <a:t>Species:platyphylla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endParaRPr lang="en-IN" sz="2000" dirty="0" smtClean="0">
              <a:latin typeface="Comic Sans MS" pitchFamily="66" charset="0"/>
            </a:endParaRPr>
          </a:p>
          <a:p>
            <a:pPr algn="just"/>
            <a:r>
              <a:rPr lang="en-US" sz="1800" dirty="0" smtClean="0">
                <a:latin typeface="Comic Sans MS" pitchFamily="66" charset="0"/>
              </a:rPr>
              <a:t>Distribution :Mostly in </a:t>
            </a:r>
            <a:r>
              <a:rPr lang="en-US" sz="1800" dirty="0" err="1" smtClean="0">
                <a:latin typeface="Comic Sans MS" pitchFamily="66" charset="0"/>
              </a:rPr>
              <a:t>tropics,Porella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platyphylla</a:t>
            </a:r>
            <a:r>
              <a:rPr lang="en-US" sz="1800" dirty="0" smtClean="0">
                <a:latin typeface="Comic Sans MS" pitchFamily="66" charset="0"/>
              </a:rPr>
              <a:t> is cosmopolitan.</a:t>
            </a:r>
          </a:p>
          <a:p>
            <a:pPr algn="just"/>
            <a:r>
              <a:rPr lang="en-US" sz="1800" dirty="0" smtClean="0">
                <a:latin typeface="Comic Sans MS" pitchFamily="66" charset="0"/>
              </a:rPr>
              <a:t>External </a:t>
            </a:r>
            <a:r>
              <a:rPr lang="en-US" sz="1800" dirty="0" err="1" smtClean="0">
                <a:latin typeface="Comic Sans MS" pitchFamily="66" charset="0"/>
              </a:rPr>
              <a:t>characters:greenish,leafy</a:t>
            </a:r>
            <a:r>
              <a:rPr lang="en-US" sz="1800" dirty="0" smtClean="0">
                <a:latin typeface="Comic Sans MS" pitchFamily="66" charset="0"/>
              </a:rPr>
              <a:t> and fairly large upto15cm </a:t>
            </a:r>
            <a:r>
              <a:rPr lang="en-US" sz="1800" dirty="0" err="1" smtClean="0">
                <a:latin typeface="Comic Sans MS" pitchFamily="66" charset="0"/>
              </a:rPr>
              <a:t>long,dorsiventral,branched</a:t>
            </a:r>
            <a:r>
              <a:rPr lang="en-US" sz="1800" dirty="0" smtClean="0">
                <a:latin typeface="Comic Sans MS" pitchFamily="66" charset="0"/>
              </a:rPr>
              <a:t> central axis, branching is </a:t>
            </a:r>
            <a:r>
              <a:rPr lang="en-US" sz="1800" dirty="0" err="1" smtClean="0">
                <a:latin typeface="Comic Sans MS" pitchFamily="66" charset="0"/>
              </a:rPr>
              <a:t>monopodial</a:t>
            </a:r>
            <a:r>
              <a:rPr lang="en-US" sz="1800" dirty="0" smtClean="0">
                <a:latin typeface="Comic Sans MS" pitchFamily="66" charset="0"/>
              </a:rPr>
              <a:t> ,both central axis and branches bear leaf-like expansions(dorsal and ventral leaves in 3 rows),</a:t>
            </a:r>
            <a:r>
              <a:rPr lang="en-US" sz="1800" dirty="0" err="1" smtClean="0">
                <a:latin typeface="Comic Sans MS" pitchFamily="66" charset="0"/>
              </a:rPr>
              <a:t>incubous</a:t>
            </a:r>
            <a:r>
              <a:rPr lang="en-US" sz="1800" dirty="0" smtClean="0">
                <a:latin typeface="Comic Sans MS" pitchFamily="66" charset="0"/>
              </a:rPr>
              <a:t> arrangement of leaves-anterior edge of each leaf covers the posterior edge of the leaf in </a:t>
            </a:r>
            <a:r>
              <a:rPr lang="en-US" sz="1800" dirty="0" err="1" smtClean="0">
                <a:latin typeface="Comic Sans MS" pitchFamily="66" charset="0"/>
              </a:rPr>
              <a:t>front,dorsal</a:t>
            </a:r>
            <a:r>
              <a:rPr lang="en-US" sz="1800" dirty="0" smtClean="0">
                <a:latin typeface="Comic Sans MS" pitchFamily="66" charset="0"/>
              </a:rPr>
              <a:t> leaf is </a:t>
            </a:r>
            <a:r>
              <a:rPr lang="en-US" sz="1800" dirty="0" err="1" smtClean="0">
                <a:latin typeface="Comic Sans MS" pitchFamily="66" charset="0"/>
              </a:rPr>
              <a:t>bilobed</a:t>
            </a:r>
            <a:r>
              <a:rPr lang="en-US" sz="1800" dirty="0" smtClean="0">
                <a:latin typeface="Comic Sans MS" pitchFamily="66" charset="0"/>
              </a:rPr>
              <a:t>-upper or dorsal lobe is large and oval in outline(</a:t>
            </a:r>
            <a:r>
              <a:rPr lang="en-US" sz="1800" dirty="0" err="1" smtClean="0">
                <a:latin typeface="Comic Sans MS" pitchFamily="66" charset="0"/>
              </a:rPr>
              <a:t>antical</a:t>
            </a:r>
            <a:r>
              <a:rPr lang="en-US" sz="1800" dirty="0" smtClean="0">
                <a:latin typeface="Comic Sans MS" pitchFamily="66" charset="0"/>
              </a:rPr>
              <a:t> lobe),ventral smaller lobe is called  </a:t>
            </a:r>
            <a:r>
              <a:rPr lang="en-US" sz="1800" dirty="0" err="1" smtClean="0">
                <a:latin typeface="Comic Sans MS" pitchFamily="66" charset="0"/>
              </a:rPr>
              <a:t>postical</a:t>
            </a:r>
            <a:r>
              <a:rPr lang="en-US" sz="1800" dirty="0" smtClean="0">
                <a:latin typeface="Comic Sans MS" pitchFamily="66" charset="0"/>
              </a:rPr>
              <a:t> lobe or </a:t>
            </a:r>
            <a:r>
              <a:rPr lang="en-US" sz="1800" dirty="0" err="1" smtClean="0">
                <a:latin typeface="Comic Sans MS" pitchFamily="66" charset="0"/>
              </a:rPr>
              <a:t>lobule,ventral</a:t>
            </a:r>
            <a:r>
              <a:rPr lang="en-US" sz="1800" dirty="0" smtClean="0">
                <a:latin typeface="Comic Sans MS" pitchFamily="66" charset="0"/>
              </a:rPr>
              <a:t> leaves which is </a:t>
            </a:r>
            <a:r>
              <a:rPr lang="en-US" sz="1800" dirty="0" err="1" smtClean="0">
                <a:latin typeface="Comic Sans MS" pitchFamily="66" charset="0"/>
              </a:rPr>
              <a:t>decurrent</a:t>
            </a:r>
            <a:r>
              <a:rPr lang="en-US" sz="1800" dirty="0" smtClean="0">
                <a:latin typeface="Comic Sans MS" pitchFamily="66" charset="0"/>
              </a:rPr>
              <a:t> at the base are called </a:t>
            </a:r>
            <a:r>
              <a:rPr lang="en-US" sz="1800" dirty="0" err="1" smtClean="0">
                <a:latin typeface="Comic Sans MS" pitchFamily="66" charset="0"/>
              </a:rPr>
              <a:t>amphigastria,leaves</a:t>
            </a:r>
            <a:r>
              <a:rPr lang="en-US" sz="1800" dirty="0" smtClean="0">
                <a:latin typeface="Comic Sans MS" pitchFamily="66" charset="0"/>
              </a:rPr>
              <a:t> lack nerves and even </a:t>
            </a:r>
            <a:r>
              <a:rPr lang="en-US" sz="1800" dirty="0" err="1" smtClean="0">
                <a:latin typeface="Comic Sans MS" pitchFamily="66" charset="0"/>
              </a:rPr>
              <a:t>midrib.P.navicularis</a:t>
            </a:r>
            <a:r>
              <a:rPr lang="en-US" sz="1800" dirty="0" smtClean="0">
                <a:latin typeface="Comic Sans MS" pitchFamily="66" charset="0"/>
              </a:rPr>
              <a:t> have </a:t>
            </a:r>
            <a:r>
              <a:rPr lang="en-US" sz="1800" dirty="0" err="1" smtClean="0">
                <a:latin typeface="Comic Sans MS" pitchFamily="66" charset="0"/>
              </a:rPr>
              <a:t>ectophytic</a:t>
            </a:r>
            <a:r>
              <a:rPr lang="en-US" sz="1800" dirty="0" smtClean="0">
                <a:latin typeface="Comic Sans MS" pitchFamily="66" charset="0"/>
              </a:rPr>
              <a:t> association with </a:t>
            </a:r>
            <a:r>
              <a:rPr lang="en-US" sz="1800" dirty="0" err="1" smtClean="0">
                <a:latin typeface="Comic Sans MS" pitchFamily="66" charset="0"/>
              </a:rPr>
              <a:t>Nostoc.Rhizoids</a:t>
            </a:r>
            <a:r>
              <a:rPr lang="en-US" sz="1800" dirty="0" smtClean="0">
                <a:latin typeface="Comic Sans MS" pitchFamily="66" charset="0"/>
              </a:rPr>
              <a:t> are thin walled and arises from the lower surface near the base of the ventral leaves.</a:t>
            </a:r>
            <a:endParaRPr lang="en-IN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Internal Structure of the stem and leaf</a:t>
            </a:r>
            <a:endParaRPr lang="en-IN" sz="28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Comic Sans MS" pitchFamily="66" charset="0"/>
              </a:rPr>
              <a:t>Young stem consists of green parenchyma </a:t>
            </a:r>
            <a:r>
              <a:rPr lang="en-US" sz="2000" dirty="0" err="1" smtClean="0">
                <a:latin typeface="Comic Sans MS" pitchFamily="66" charset="0"/>
              </a:rPr>
              <a:t>cells,even</a:t>
            </a:r>
            <a:r>
              <a:rPr lang="en-US" sz="2000" dirty="0" smtClean="0">
                <a:latin typeface="Comic Sans MS" pitchFamily="66" charset="0"/>
              </a:rPr>
              <a:t> epidermal layer is not well </a:t>
            </a:r>
            <a:r>
              <a:rPr lang="en-US" sz="2000" dirty="0" err="1" smtClean="0">
                <a:latin typeface="Comic Sans MS" pitchFamily="66" charset="0"/>
              </a:rPr>
              <a:t>defined,in</a:t>
            </a:r>
            <a:r>
              <a:rPr lang="en-US" sz="2000" dirty="0" smtClean="0">
                <a:latin typeface="Comic Sans MS" pitchFamily="66" charset="0"/>
              </a:rPr>
              <a:t> the older portion there is </a:t>
            </a:r>
            <a:r>
              <a:rPr lang="en-US" sz="2000" dirty="0" err="1" smtClean="0">
                <a:latin typeface="Comic Sans MS" pitchFamily="66" charset="0"/>
              </a:rPr>
              <a:t>differentiation,consists</a:t>
            </a:r>
            <a:r>
              <a:rPr lang="en-US" sz="2000" dirty="0" smtClean="0">
                <a:latin typeface="Comic Sans MS" pitchFamily="66" charset="0"/>
              </a:rPr>
              <a:t> of an outer cortical and an inner </a:t>
            </a:r>
            <a:r>
              <a:rPr lang="en-US" sz="2000" dirty="0" err="1" smtClean="0">
                <a:latin typeface="Comic Sans MS" pitchFamily="66" charset="0"/>
              </a:rPr>
              <a:t>medullary</a:t>
            </a:r>
            <a:r>
              <a:rPr lang="en-US" sz="2000" dirty="0" smtClean="0">
                <a:latin typeface="Comic Sans MS" pitchFamily="66" charset="0"/>
              </a:rPr>
              <a:t> region</a:t>
            </a:r>
          </a:p>
          <a:p>
            <a:pPr algn="just"/>
            <a:r>
              <a:rPr lang="en-US" sz="2000" dirty="0" smtClean="0">
                <a:latin typeface="Comic Sans MS" pitchFamily="66" charset="0"/>
              </a:rPr>
              <a:t>Leaf-thin plate of uniform cells ,one cell layer in </a:t>
            </a:r>
            <a:r>
              <a:rPr lang="en-US" sz="2000" dirty="0" err="1" smtClean="0">
                <a:latin typeface="Comic Sans MS" pitchFamily="66" charset="0"/>
              </a:rPr>
              <a:t>thickness,cells</a:t>
            </a:r>
            <a:r>
              <a:rPr lang="en-US" sz="2000" dirty="0" smtClean="0">
                <a:latin typeface="Comic Sans MS" pitchFamily="66" charset="0"/>
              </a:rPr>
              <a:t> contain abundant chloroplast, no midrib.</a:t>
            </a:r>
            <a:endParaRPr lang="en-IN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Reproduction</a:t>
            </a:r>
            <a:endParaRPr lang="en-IN" sz="28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Vegetative reproduction: Through fragmentation and regeneration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C00000"/>
                </a:solidFill>
                <a:latin typeface="Comic Sans MS" pitchFamily="66" charset="0"/>
              </a:rPr>
              <a:t>Sexual </a:t>
            </a:r>
            <a:r>
              <a:rPr lang="en-US" sz="1800" dirty="0" smtClean="0">
                <a:solidFill>
                  <a:srgbClr val="C00000"/>
                </a:solidFill>
                <a:latin typeface="Comic Sans MS" pitchFamily="66" charset="0"/>
              </a:rPr>
              <a:t>reproduction---</a:t>
            </a:r>
            <a:r>
              <a:rPr lang="en-US" sz="1800" dirty="0" smtClean="0"/>
              <a:t> </a:t>
            </a:r>
            <a:r>
              <a:rPr lang="en-US" sz="1800" dirty="0" err="1" smtClean="0">
                <a:latin typeface="Comic Sans MS" pitchFamily="66" charset="0"/>
              </a:rPr>
              <a:t>Porella</a:t>
            </a:r>
            <a:r>
              <a:rPr lang="en-US" sz="1800" dirty="0" smtClean="0">
                <a:latin typeface="Comic Sans MS" pitchFamily="66" charset="0"/>
              </a:rPr>
              <a:t> is </a:t>
            </a:r>
            <a:r>
              <a:rPr lang="en-US" sz="1800" dirty="0" err="1" smtClean="0">
                <a:latin typeface="Comic Sans MS" pitchFamily="66" charset="0"/>
              </a:rPr>
              <a:t>dioecious</a:t>
            </a:r>
            <a:r>
              <a:rPr lang="en-US" sz="1800" dirty="0" smtClean="0">
                <a:latin typeface="Comic Sans MS" pitchFamily="66" charset="0"/>
              </a:rPr>
              <a:t>,</a:t>
            </a:r>
            <a:r>
              <a:rPr lang="en-US" sz="1800" dirty="0" smtClean="0">
                <a:latin typeface="Comic Sans MS" pitchFamily="66" charset="0"/>
              </a:rPr>
              <a:t> Male gametophytes are comparatively smaller than the female gameto­phyte</a:t>
            </a:r>
            <a:r>
              <a:rPr lang="en-US" sz="1800" dirty="0" smtClean="0">
                <a:latin typeface="Comic Sans MS" pitchFamily="66" charset="0"/>
              </a:rPr>
              <a:t>.</a:t>
            </a:r>
            <a:r>
              <a:rPr lang="en-US" sz="1800" dirty="0" smtClean="0">
                <a:latin typeface="Comic Sans MS" pitchFamily="66" charset="0"/>
              </a:rPr>
              <a:t> Antheridia are borne on </a:t>
            </a:r>
            <a:r>
              <a:rPr lang="en-US" sz="1800" dirty="0" err="1" smtClean="0">
                <a:latin typeface="Comic Sans MS" pitchFamily="66" charset="0"/>
              </a:rPr>
              <a:t>specialised</a:t>
            </a:r>
            <a:r>
              <a:rPr lang="en-US" sz="1800" dirty="0" smtClean="0">
                <a:latin typeface="Comic Sans MS" pitchFamily="66" charset="0"/>
              </a:rPr>
              <a:t> lateral </a:t>
            </a:r>
            <a:r>
              <a:rPr lang="en-US" sz="1800" dirty="0" err="1" smtClean="0">
                <a:latin typeface="Comic Sans MS" pitchFamily="66" charset="0"/>
              </a:rPr>
              <a:t>antheridial</a:t>
            </a:r>
            <a:r>
              <a:rPr lang="en-US" sz="1800" dirty="0" smtClean="0">
                <a:latin typeface="Comic Sans MS" pitchFamily="66" charset="0"/>
              </a:rPr>
              <a:t> branches which project out at right angles to the main </a:t>
            </a:r>
            <a:r>
              <a:rPr lang="en-US" sz="1800" dirty="0" smtClean="0">
                <a:latin typeface="Comic Sans MS" pitchFamily="66" charset="0"/>
              </a:rPr>
              <a:t>axis. </a:t>
            </a:r>
            <a:r>
              <a:rPr lang="en-US" sz="1800" dirty="0" smtClean="0">
                <a:latin typeface="Comic Sans MS" pitchFamily="66" charset="0"/>
              </a:rPr>
              <a:t>The dorsal leaves, called bracts, are smaller than those on the main branch and are closely </a:t>
            </a:r>
            <a:r>
              <a:rPr lang="en-US" sz="1800" dirty="0" err="1" smtClean="0">
                <a:latin typeface="Comic Sans MS" pitchFamily="66" charset="0"/>
              </a:rPr>
              <a:t>imbricated</a:t>
            </a:r>
            <a:r>
              <a:rPr lang="en-US" sz="1800" dirty="0" smtClean="0">
                <a:latin typeface="Comic Sans MS" pitchFamily="66" charset="0"/>
              </a:rPr>
              <a:t>. The </a:t>
            </a:r>
            <a:r>
              <a:rPr lang="en-US" sz="1800" dirty="0" smtClean="0">
                <a:latin typeface="Comic Sans MS" pitchFamily="66" charset="0"/>
              </a:rPr>
              <a:t>ventral </a:t>
            </a:r>
            <a:r>
              <a:rPr lang="en-US" sz="1800" dirty="0" smtClean="0">
                <a:latin typeface="Comic Sans MS" pitchFamily="66" charset="0"/>
              </a:rPr>
              <a:t>leaves (</a:t>
            </a:r>
            <a:r>
              <a:rPr lang="en-US" sz="1800" dirty="0" err="1" smtClean="0">
                <a:latin typeface="Comic Sans MS" pitchFamily="66" charset="0"/>
              </a:rPr>
              <a:t>amphigastria</a:t>
            </a:r>
            <a:r>
              <a:rPr lang="en-US" sz="1800" dirty="0" smtClean="0">
                <a:latin typeface="Comic Sans MS" pitchFamily="66" charset="0"/>
              </a:rPr>
              <a:t>) of the </a:t>
            </a:r>
            <a:r>
              <a:rPr lang="en-US" sz="1800" dirty="0" err="1" smtClean="0">
                <a:latin typeface="Comic Sans MS" pitchFamily="66" charset="0"/>
              </a:rPr>
              <a:t>antheridial</a:t>
            </a:r>
            <a:r>
              <a:rPr lang="en-US" sz="1800" dirty="0" smtClean="0">
                <a:latin typeface="Comic Sans MS" pitchFamily="66" charset="0"/>
              </a:rPr>
              <a:t> branch are known as bracteoles. A single </a:t>
            </a:r>
            <a:r>
              <a:rPr lang="en-US" sz="1800" dirty="0" err="1" smtClean="0">
                <a:latin typeface="Comic Sans MS" pitchFamily="66" charset="0"/>
              </a:rPr>
              <a:t>antheridium</a:t>
            </a:r>
            <a:r>
              <a:rPr lang="en-US" sz="1800" dirty="0" smtClean="0">
                <a:latin typeface="Comic Sans MS" pitchFamily="66" charset="0"/>
              </a:rPr>
              <a:t> is borne in the </a:t>
            </a:r>
            <a:r>
              <a:rPr lang="en-US" sz="1800" dirty="0" err="1" smtClean="0">
                <a:latin typeface="Comic Sans MS" pitchFamily="66" charset="0"/>
              </a:rPr>
              <a:t>axil</a:t>
            </a:r>
            <a:r>
              <a:rPr lang="en-US" sz="1800" dirty="0" smtClean="0">
                <a:latin typeface="Comic Sans MS" pitchFamily="66" charset="0"/>
              </a:rPr>
              <a:t> of each </a:t>
            </a:r>
            <a:r>
              <a:rPr lang="en-US" sz="1800" dirty="0" smtClean="0">
                <a:latin typeface="Comic Sans MS" pitchFamily="66" charset="0"/>
              </a:rPr>
              <a:t>leaf.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Comic Sans MS" pitchFamily="66" charset="0"/>
              </a:rPr>
              <a:t>The mature </a:t>
            </a:r>
            <a:r>
              <a:rPr lang="en-US" sz="1800" dirty="0" err="1" smtClean="0">
                <a:latin typeface="Comic Sans MS" pitchFamily="66" charset="0"/>
              </a:rPr>
              <a:t>antheridium</a:t>
            </a:r>
            <a:r>
              <a:rPr lang="en-US" sz="1800" dirty="0" smtClean="0">
                <a:latin typeface="Comic Sans MS" pitchFamily="66" charset="0"/>
              </a:rPr>
              <a:t> is differentiated into a </a:t>
            </a:r>
            <a:r>
              <a:rPr lang="en-US" sz="1800" dirty="0" err="1" smtClean="0">
                <a:latin typeface="Comic Sans MS" pitchFamily="66" charset="0"/>
              </a:rPr>
              <a:t>globose</a:t>
            </a:r>
            <a:r>
              <a:rPr lang="en-US" sz="1800" dirty="0" smtClean="0">
                <a:latin typeface="Comic Sans MS" pitchFamily="66" charset="0"/>
              </a:rPr>
              <a:t> body and a long stalk </a:t>
            </a:r>
            <a:endParaRPr lang="en-IN" sz="18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Comic Sans MS" pitchFamily="66" charset="0"/>
              </a:rPr>
              <a:t>Archegonia are produced at the apex of </a:t>
            </a:r>
            <a:r>
              <a:rPr lang="en-US" sz="1800" dirty="0" err="1" smtClean="0">
                <a:latin typeface="Comic Sans MS" pitchFamily="66" charset="0"/>
              </a:rPr>
              <a:t>archegonial</a:t>
            </a:r>
            <a:r>
              <a:rPr lang="en-US" sz="1800" dirty="0" smtClean="0">
                <a:latin typeface="Comic Sans MS" pitchFamily="66" charset="0"/>
              </a:rPr>
              <a:t> branch on the female plant. The </a:t>
            </a:r>
            <a:r>
              <a:rPr lang="en-US" sz="1800" dirty="0" err="1" smtClean="0">
                <a:latin typeface="Comic Sans MS" pitchFamily="66" charset="0"/>
              </a:rPr>
              <a:t>archegonial</a:t>
            </a:r>
            <a:r>
              <a:rPr lang="en-US" sz="1800" dirty="0" smtClean="0">
                <a:latin typeface="Comic Sans MS" pitchFamily="66" charset="0"/>
              </a:rPr>
              <a:t> branch is much smaller than the vegetative branch, bearing a number of large </a:t>
            </a:r>
            <a:r>
              <a:rPr lang="en-US" sz="1800" dirty="0" err="1" smtClean="0">
                <a:latin typeface="Comic Sans MS" pitchFamily="66" charset="0"/>
              </a:rPr>
              <a:t>perichaetial</a:t>
            </a:r>
            <a:r>
              <a:rPr lang="en-US" sz="1800" dirty="0" smtClean="0">
                <a:latin typeface="Comic Sans MS" pitchFamily="66" charset="0"/>
              </a:rPr>
              <a:t> leaves (bracts). The lower bracts form </a:t>
            </a:r>
            <a:r>
              <a:rPr lang="en-US" sz="1800" dirty="0" err="1" smtClean="0">
                <a:latin typeface="Comic Sans MS" pitchFamily="66" charset="0"/>
              </a:rPr>
              <a:t>involucre</a:t>
            </a:r>
            <a:r>
              <a:rPr lang="en-US" sz="1800" dirty="0" smtClean="0">
                <a:latin typeface="Comic Sans MS" pitchFamily="66" charset="0"/>
              </a:rPr>
              <a:t>, while the two upper bracts coalesce to form a </a:t>
            </a:r>
            <a:r>
              <a:rPr lang="en-US" sz="1800" dirty="0" err="1" smtClean="0">
                <a:latin typeface="Comic Sans MS" pitchFamily="66" charset="0"/>
              </a:rPr>
              <a:t>perianth</a:t>
            </a:r>
            <a:r>
              <a:rPr lang="en-US" sz="1800" dirty="0" smtClean="0">
                <a:latin typeface="Comic Sans MS" pitchFamily="66" charset="0"/>
              </a:rPr>
              <a:t>. </a:t>
            </a:r>
            <a:r>
              <a:rPr lang="en-US" sz="1800" dirty="0" smtClean="0">
                <a:latin typeface="Comic Sans MS" pitchFamily="66" charset="0"/>
              </a:rPr>
              <a:t>Ten to fifteen archegonia develop within the </a:t>
            </a:r>
            <a:r>
              <a:rPr lang="en-US" sz="1800" dirty="0" err="1" smtClean="0">
                <a:latin typeface="Comic Sans MS" pitchFamily="66" charset="0"/>
              </a:rPr>
              <a:t>perianth</a:t>
            </a:r>
            <a:r>
              <a:rPr lang="en-US" sz="1800" dirty="0" smtClean="0">
                <a:latin typeface="Comic Sans MS" pitchFamily="66" charset="0"/>
              </a:rPr>
              <a:t>.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Comic Sans MS" pitchFamily="66" charset="0"/>
              </a:rPr>
              <a:t>The archegonia develop in </a:t>
            </a:r>
            <a:r>
              <a:rPr lang="en-US" sz="1800" dirty="0" err="1" smtClean="0">
                <a:latin typeface="Comic Sans MS" pitchFamily="66" charset="0"/>
              </a:rPr>
              <a:t>acropetal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smtClean="0">
                <a:latin typeface="Comic Sans MS" pitchFamily="66" charset="0"/>
              </a:rPr>
              <a:t>succession.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Comic Sans MS" pitchFamily="66" charset="0"/>
              </a:rPr>
              <a:t>A mature </a:t>
            </a:r>
            <a:r>
              <a:rPr lang="en-US" sz="1800" dirty="0" err="1" smtClean="0">
                <a:latin typeface="Comic Sans MS" pitchFamily="66" charset="0"/>
              </a:rPr>
              <a:t>archegonium</a:t>
            </a:r>
            <a:r>
              <a:rPr lang="en-US" sz="1800" dirty="0" smtClean="0">
                <a:latin typeface="Comic Sans MS" pitchFamily="66" charset="0"/>
              </a:rPr>
              <a:t> differentiates into a neck and a </a:t>
            </a:r>
            <a:r>
              <a:rPr lang="en-US" sz="1800" dirty="0" err="1" smtClean="0">
                <a:latin typeface="Comic Sans MS" pitchFamily="66" charset="0"/>
              </a:rPr>
              <a:t>venter</a:t>
            </a:r>
            <a:r>
              <a:rPr lang="en-US" sz="1800" dirty="0" smtClean="0">
                <a:latin typeface="Comic Sans MS" pitchFamily="66" charset="0"/>
              </a:rPr>
              <a:t>. </a:t>
            </a:r>
            <a:r>
              <a:rPr lang="en-US" sz="1800" dirty="0" smtClean="0">
                <a:latin typeface="Comic Sans MS" pitchFamily="66" charset="0"/>
              </a:rPr>
              <a:t>The neck is long, comprises of five vertical rows of neck cells enclosing 6-8 neck canal cells. The </a:t>
            </a:r>
            <a:r>
              <a:rPr lang="en-US" sz="1800" dirty="0" err="1" smtClean="0">
                <a:latin typeface="Comic Sans MS" pitchFamily="66" charset="0"/>
              </a:rPr>
              <a:t>venter</a:t>
            </a:r>
            <a:r>
              <a:rPr lang="en-US" sz="1800" dirty="0" smtClean="0">
                <a:latin typeface="Comic Sans MS" pitchFamily="66" charset="0"/>
              </a:rPr>
              <a:t> is 2-layered, consists of a small ventral canal cell and a large egg. A rosette of 4 cover cells is present at the top of the </a:t>
            </a:r>
            <a:r>
              <a:rPr lang="en-US" sz="1800" dirty="0" err="1" smtClean="0">
                <a:latin typeface="Comic Sans MS" pitchFamily="66" charset="0"/>
              </a:rPr>
              <a:t>archegonial</a:t>
            </a:r>
            <a:r>
              <a:rPr lang="en-US" sz="1800" dirty="0" smtClean="0">
                <a:latin typeface="Comic Sans MS" pitchFamily="66" charset="0"/>
              </a:rPr>
              <a:t> neck</a:t>
            </a:r>
            <a:r>
              <a:rPr lang="en-US" sz="1800" dirty="0" smtClean="0">
                <a:latin typeface="Comic Sans MS" pitchFamily="66" charset="0"/>
              </a:rPr>
              <a:t>.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Comic Sans MS" pitchFamily="66" charset="0"/>
              </a:rPr>
              <a:t>The process of </a:t>
            </a:r>
            <a:r>
              <a:rPr lang="en-US" sz="1800" dirty="0" err="1" smtClean="0">
                <a:latin typeface="Comic Sans MS" pitchFamily="66" charset="0"/>
              </a:rPr>
              <a:t>fertilisation</a:t>
            </a:r>
            <a:r>
              <a:rPr lang="en-US" sz="1800" dirty="0" smtClean="0">
                <a:latin typeface="Comic Sans MS" pitchFamily="66" charset="0"/>
              </a:rPr>
              <a:t> is found to be similar with that of other </a:t>
            </a:r>
            <a:r>
              <a:rPr lang="en-US" sz="1800" dirty="0" smtClean="0">
                <a:latin typeface="Comic Sans MS" pitchFamily="66" charset="0"/>
              </a:rPr>
              <a:t>bryophytes.</a:t>
            </a:r>
            <a:endParaRPr lang="en-US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Hepaticopsida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-General characters</a:t>
            </a:r>
            <a:endParaRPr lang="en-IN" sz="36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50435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Plant body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thalloid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or foliose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Aseptate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rhizoids-simple or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tuberculate,ventral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scales present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Chloroplast  without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pyrenoids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Simple or compound oil bodies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Sex organs develop from superficial cells on the dorsal side of the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thallus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Sporophyte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simple or differentiated in to foot ,seta and capsule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Sporogenous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cells from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endothecium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Columella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absent,elaters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may be present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Sporophyte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completely dependent upon gametophyte </a:t>
            </a:r>
          </a:p>
          <a:p>
            <a:pPr>
              <a:buFont typeface="Wingdings" pitchFamily="2" charset="2"/>
              <a:buChar char="v"/>
            </a:pPr>
            <a:endParaRPr lang="en-IN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                                    </a:t>
            </a:r>
            <a:r>
              <a:rPr lang="en-US" sz="4400" dirty="0" smtClean="0">
                <a:solidFill>
                  <a:srgbClr val="002060"/>
                </a:solidFill>
                <a:latin typeface="Comic Sans MS" pitchFamily="66" charset="0"/>
              </a:rPr>
              <a:t>Thank You</a:t>
            </a:r>
            <a:endParaRPr lang="en-US" sz="4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2" descr="http://www.anbg.gov.au/cryptogams/underworld/panel-2/images-small/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857232"/>
            <a:ext cx="33528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Marchantiales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</a:t>
            </a:r>
            <a:endParaRPr lang="en-IN" sz="32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Targionia</a:t>
            </a:r>
            <a:endParaRPr lang="en-IN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14282" y="2174875"/>
            <a:ext cx="4283106" cy="3951288"/>
          </a:xfrm>
        </p:spPr>
        <p:txBody>
          <a:bodyPr/>
          <a:lstStyle/>
          <a:p>
            <a:pPr algn="r">
              <a:buNone/>
            </a:pPr>
            <a:r>
              <a:rPr lang="en-US" dirty="0" err="1" smtClean="0"/>
              <a:t>Division:Bryophyta</a:t>
            </a:r>
            <a:endParaRPr lang="en-US" dirty="0" smtClean="0"/>
          </a:p>
          <a:p>
            <a:pPr algn="r">
              <a:buNone/>
            </a:pPr>
            <a:r>
              <a:rPr lang="en-US" dirty="0" err="1" smtClean="0"/>
              <a:t>Class:Hepaticopsida</a:t>
            </a:r>
            <a:endParaRPr lang="en-US" dirty="0" smtClean="0"/>
          </a:p>
          <a:p>
            <a:pPr algn="r">
              <a:buNone/>
            </a:pPr>
            <a:r>
              <a:rPr lang="en-US" dirty="0" err="1" smtClean="0"/>
              <a:t>Order:Marchantiales</a:t>
            </a:r>
            <a:endParaRPr lang="en-US" dirty="0" smtClean="0"/>
          </a:p>
          <a:p>
            <a:pPr algn="r">
              <a:buNone/>
            </a:pPr>
            <a:r>
              <a:rPr lang="en-US" dirty="0" err="1" smtClean="0"/>
              <a:t>Family:Targioniaceae</a:t>
            </a:r>
            <a:endParaRPr lang="en-US" dirty="0" smtClean="0"/>
          </a:p>
          <a:p>
            <a:pPr algn="r">
              <a:buNone/>
            </a:pPr>
            <a:r>
              <a:rPr lang="en-US" dirty="0" err="1" smtClean="0"/>
              <a:t>Genus:Targionia</a:t>
            </a:r>
            <a:endParaRPr lang="en-US" dirty="0" smtClean="0"/>
          </a:p>
          <a:p>
            <a:pPr algn="r">
              <a:buNone/>
            </a:pPr>
            <a:r>
              <a:rPr lang="en-US" dirty="0" err="1" smtClean="0"/>
              <a:t>Species:hypophylla</a:t>
            </a: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2050" name="Picture 2" descr="C:\Users\user\Pictures\Targionia_hypophylla_20100424a_detall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8425" y="2174875"/>
            <a:ext cx="3574975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Structural </a:t>
            </a:r>
            <a:r>
              <a:rPr lang="en-US" sz="3200" dirty="0" err="1" smtClean="0">
                <a:latin typeface="Comic Sans MS" pitchFamily="66" charset="0"/>
              </a:rPr>
              <a:t>organisation</a:t>
            </a:r>
            <a:endParaRPr lang="en-IN" sz="32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214290"/>
            <a:ext cx="4068792" cy="714379"/>
          </a:xfrm>
        </p:spPr>
        <p:txBody>
          <a:bodyPr/>
          <a:lstStyle/>
          <a:p>
            <a:r>
              <a:rPr lang="en-US" b="0" dirty="0" smtClean="0">
                <a:solidFill>
                  <a:srgbClr val="7030A0"/>
                </a:solidFill>
                <a:latin typeface="Comic Sans MS" pitchFamily="66" charset="0"/>
              </a:rPr>
              <a:t>Gametophyte</a:t>
            </a:r>
            <a:endParaRPr lang="en-IN" b="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000108"/>
            <a:ext cx="4429156" cy="5643602"/>
          </a:xfrm>
        </p:spPr>
        <p:txBody>
          <a:bodyPr/>
          <a:lstStyle/>
          <a:p>
            <a:r>
              <a:rPr lang="en-US" sz="2000" dirty="0" smtClean="0">
                <a:latin typeface="Comic Sans MS" pitchFamily="66" charset="0"/>
              </a:rPr>
              <a:t>Simple strap shaped </a:t>
            </a:r>
            <a:r>
              <a:rPr lang="en-US" sz="2000" dirty="0" err="1" smtClean="0">
                <a:latin typeface="Comic Sans MS" pitchFamily="66" charset="0"/>
              </a:rPr>
              <a:t>thallus</a:t>
            </a:r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Sparingly dichotomously branched</a:t>
            </a:r>
            <a:endParaRPr lang="en-IN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Two rows of ventral scales on either side of the midrib-scales simple or </a:t>
            </a:r>
            <a:r>
              <a:rPr lang="en-US" sz="2000" dirty="0" err="1" smtClean="0">
                <a:latin typeface="Comic Sans MS" pitchFamily="66" charset="0"/>
              </a:rPr>
              <a:t>appendaged</a:t>
            </a:r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Rhizoids are simple and </a:t>
            </a:r>
            <a:r>
              <a:rPr lang="en-US" sz="2000" dirty="0" err="1" smtClean="0">
                <a:latin typeface="Comic Sans MS" pitchFamily="66" charset="0"/>
              </a:rPr>
              <a:t>tuberculate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r>
              <a:rPr lang="en-US" sz="2000" dirty="0" smtClean="0">
                <a:latin typeface="Comic Sans MS" pitchFamily="66" charset="0"/>
              </a:rPr>
              <a:t>The mid dorsal groove (</a:t>
            </a:r>
            <a:r>
              <a:rPr lang="en-US" sz="2000" dirty="0" err="1" smtClean="0">
                <a:latin typeface="Comic Sans MS" pitchFamily="66" charset="0"/>
              </a:rPr>
              <a:t>Riccia</a:t>
            </a:r>
            <a:r>
              <a:rPr lang="en-US" sz="2000" dirty="0" smtClean="0">
                <a:latin typeface="Comic Sans MS" pitchFamily="66" charset="0"/>
              </a:rPr>
              <a:t>),polygonal area and </a:t>
            </a:r>
            <a:r>
              <a:rPr lang="en-US" sz="2000" dirty="0" err="1" smtClean="0">
                <a:latin typeface="Comic Sans MS" pitchFamily="66" charset="0"/>
              </a:rPr>
              <a:t>gemmae</a:t>
            </a:r>
            <a:r>
              <a:rPr lang="en-US" sz="2000" dirty="0" smtClean="0">
                <a:latin typeface="Comic Sans MS" pitchFamily="66" charset="0"/>
              </a:rPr>
              <a:t> cups(</a:t>
            </a:r>
            <a:r>
              <a:rPr lang="en-US" sz="2000" dirty="0" err="1" smtClean="0">
                <a:latin typeface="Comic Sans MS" pitchFamily="66" charset="0"/>
              </a:rPr>
              <a:t>Marchantia</a:t>
            </a:r>
            <a:r>
              <a:rPr lang="en-US" sz="2000" dirty="0" smtClean="0">
                <a:latin typeface="Comic Sans MS" pitchFamily="66" charset="0"/>
              </a:rPr>
              <a:t>) are absent.</a:t>
            </a:r>
          </a:p>
          <a:p>
            <a:r>
              <a:rPr lang="en-US" sz="2000" dirty="0" smtClean="0">
                <a:latin typeface="Comic Sans MS" pitchFamily="66" charset="0"/>
              </a:rPr>
              <a:t>Photosynthetic/assimilatory region-Single row of </a:t>
            </a:r>
            <a:r>
              <a:rPr lang="en-US" sz="2000" dirty="0" err="1" smtClean="0">
                <a:latin typeface="Comic Sans MS" pitchFamily="66" charset="0"/>
              </a:rPr>
              <a:t>airchambers</a:t>
            </a:r>
            <a:r>
              <a:rPr lang="en-US" sz="2000" dirty="0" smtClean="0">
                <a:latin typeface="Comic Sans MS" pitchFamily="66" charset="0"/>
              </a:rPr>
              <a:t> with branched or </a:t>
            </a:r>
            <a:r>
              <a:rPr lang="en-US" sz="2000" dirty="0" err="1" smtClean="0">
                <a:latin typeface="Comic Sans MS" pitchFamily="66" charset="0"/>
              </a:rPr>
              <a:t>unbranched</a:t>
            </a:r>
            <a:r>
              <a:rPr lang="en-US" sz="2000" dirty="0" smtClean="0">
                <a:latin typeface="Comic Sans MS" pitchFamily="66" charset="0"/>
              </a:rPr>
              <a:t> filaments.</a:t>
            </a:r>
          </a:p>
          <a:p>
            <a:r>
              <a:rPr lang="en-US" sz="2000" dirty="0" smtClean="0">
                <a:latin typeface="Comic Sans MS" pitchFamily="66" charset="0"/>
              </a:rPr>
              <a:t>Storage zone-similar to </a:t>
            </a:r>
            <a:r>
              <a:rPr lang="en-US" sz="2000" dirty="0" err="1" smtClean="0">
                <a:latin typeface="Comic Sans MS" pitchFamily="66" charset="0"/>
              </a:rPr>
              <a:t>Riccia</a:t>
            </a:r>
            <a:endParaRPr lang="en-US" sz="2000" dirty="0" smtClean="0">
              <a:latin typeface="Comic Sans MS" pitchFamily="66" charset="0"/>
            </a:endParaRPr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4876" y="428604"/>
            <a:ext cx="4041775" cy="639762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Sporophyte</a:t>
            </a:r>
            <a:endParaRPr lang="en-IN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43373" y="1214422"/>
            <a:ext cx="5000628" cy="5286412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err="1" smtClean="0">
                <a:latin typeface="Comic Sans MS" pitchFamily="66" charset="0"/>
              </a:rPr>
              <a:t>Foot,sets,capsule</a:t>
            </a:r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Capsule has a lid or operculum  at the apex.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Some elaters get fixed at the </a:t>
            </a:r>
            <a:r>
              <a:rPr lang="en-US" dirty="0" err="1" smtClean="0">
                <a:latin typeface="Comic Sans MS" pitchFamily="66" charset="0"/>
              </a:rPr>
              <a:t>apex.they</a:t>
            </a:r>
            <a:r>
              <a:rPr lang="en-US" dirty="0" smtClean="0">
                <a:latin typeface="Comic Sans MS" pitchFamily="66" charset="0"/>
              </a:rPr>
              <a:t> are </a:t>
            </a:r>
            <a:r>
              <a:rPr lang="en-US" dirty="0" err="1" smtClean="0">
                <a:latin typeface="Comic Sans MS" pitchFamily="66" charset="0"/>
              </a:rPr>
              <a:t>short,stumpy</a:t>
            </a:r>
            <a:r>
              <a:rPr lang="en-US" dirty="0" smtClean="0">
                <a:latin typeface="Comic Sans MS" pitchFamily="66" charset="0"/>
              </a:rPr>
              <a:t> with annular or spiral thickening.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Free elaters are larger with 2 or 3 spiral thickening.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After the removal of lid capsule dehisces in to 4-8 irregular valves.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Capsule wall is one cell thick with annular or </a:t>
            </a:r>
            <a:r>
              <a:rPr lang="en-US" dirty="0" err="1" smtClean="0">
                <a:latin typeface="Comic Sans MS" pitchFamily="66" charset="0"/>
              </a:rPr>
              <a:t>semiannular</a:t>
            </a:r>
            <a:r>
              <a:rPr lang="en-US" dirty="0" smtClean="0">
                <a:latin typeface="Comic Sans MS" pitchFamily="66" charset="0"/>
              </a:rPr>
              <a:t> thickening</a:t>
            </a:r>
            <a:endParaRPr lang="en-IN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Reproduction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357298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Veg.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rpdn</a:t>
            </a:r>
            <a:endParaRPr lang="en-IN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Comic Sans MS" pitchFamily="66" charset="0"/>
              </a:rPr>
              <a:t>Numerous ventral adventitious shoots are produced  from ventral  surface of midrib. These on detachment  help in </a:t>
            </a:r>
            <a:r>
              <a:rPr lang="en-US" sz="2000" dirty="0" err="1" smtClean="0">
                <a:latin typeface="Comic Sans MS" pitchFamily="66" charset="0"/>
              </a:rPr>
              <a:t>veg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rpdn</a:t>
            </a:r>
            <a:endParaRPr lang="en-IN" sz="2000" dirty="0">
              <a:latin typeface="Comic Sans MS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0562" y="1214422"/>
            <a:ext cx="4041775" cy="639762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    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Sexual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rpdn</a:t>
            </a:r>
            <a:endParaRPr lang="en-IN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84693" cy="446883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dirty="0" err="1" smtClean="0">
                <a:latin typeface="Comic Sans MS" pitchFamily="66" charset="0"/>
              </a:rPr>
              <a:t>Monoecious</a:t>
            </a:r>
            <a:r>
              <a:rPr lang="en-US" sz="2000" dirty="0" smtClean="0">
                <a:latin typeface="Comic Sans MS" pitchFamily="66" charset="0"/>
              </a:rPr>
              <a:t>(homothallic)</a:t>
            </a:r>
          </a:p>
          <a:p>
            <a:pPr algn="just"/>
            <a:r>
              <a:rPr lang="en-US" sz="2000" dirty="0" smtClean="0">
                <a:latin typeface="Comic Sans MS" pitchFamily="66" charset="0"/>
              </a:rPr>
              <a:t>Antheridia-on the dorsal surface  of the adventitious shoots forming spherical cushion like areas- sessile male receptacle.</a:t>
            </a:r>
          </a:p>
          <a:p>
            <a:pPr algn="just"/>
            <a:r>
              <a:rPr lang="en-US" sz="2000" dirty="0" smtClean="0">
                <a:latin typeface="Comic Sans MS" pitchFamily="66" charset="0"/>
              </a:rPr>
              <a:t>Archegonia-initially produced at the apex from growing point subsequently shifted downwards. In a mature </a:t>
            </a:r>
            <a:r>
              <a:rPr lang="en-US" sz="2000" dirty="0" err="1" smtClean="0">
                <a:latin typeface="Comic Sans MS" pitchFamily="66" charset="0"/>
              </a:rPr>
              <a:t>thallus</a:t>
            </a:r>
            <a:endParaRPr lang="en-US" sz="20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en-US" sz="2000" dirty="0" smtClean="0">
                <a:latin typeface="Comic Sans MS" pitchFamily="66" charset="0"/>
              </a:rPr>
              <a:t>    arch. are found enclosed within a boat shaped 2-lobed </a:t>
            </a:r>
            <a:r>
              <a:rPr lang="en-US" sz="2000" dirty="0" err="1" smtClean="0">
                <a:latin typeface="Comic Sans MS" pitchFamily="66" charset="0"/>
              </a:rPr>
              <a:t>involucre</a:t>
            </a:r>
            <a:r>
              <a:rPr lang="en-US" sz="2000" dirty="0" smtClean="0">
                <a:latin typeface="Comic Sans MS" pitchFamily="66" charset="0"/>
              </a:rPr>
              <a:t> at the ventral surface near the apex.(</a:t>
            </a:r>
            <a:r>
              <a:rPr lang="en-US" sz="2000" dirty="0" err="1" smtClean="0">
                <a:latin typeface="Comic Sans MS" pitchFamily="66" charset="0"/>
              </a:rPr>
              <a:t>diagno</a:t>
            </a:r>
            <a:r>
              <a:rPr lang="en-US" sz="2000" dirty="0" smtClean="0">
                <a:latin typeface="Comic Sans MS" pitchFamily="66" charset="0"/>
              </a:rPr>
              <a:t>. feature)</a:t>
            </a:r>
          </a:p>
          <a:p>
            <a:pPr algn="just"/>
            <a:endParaRPr lang="en-IN" dirty="0"/>
          </a:p>
        </p:txBody>
      </p:sp>
      <p:pic>
        <p:nvPicPr>
          <p:cNvPr id="1026" name="Picture 2" descr="C:\Users\user\Pictures\Targionia_hypophylla_20100424a_deta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612158"/>
            <a:ext cx="2885091" cy="2674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Cyathodium</a:t>
            </a:r>
            <a:endParaRPr lang="en-IN" sz="40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Systematic position</a:t>
            </a:r>
            <a:endParaRPr lang="en-IN" b="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     </a:t>
            </a:r>
            <a:r>
              <a:rPr lang="en-US" dirty="0" smtClean="0">
                <a:latin typeface="Comic Sans MS" pitchFamily="66" charset="0"/>
              </a:rPr>
              <a:t>Thin</a:t>
            </a:r>
            <a:r>
              <a:rPr lang="en-US" dirty="0" smtClean="0">
                <a:latin typeface="Comic Sans MS" pitchFamily="66" charset="0"/>
              </a:rPr>
              <a:t>, once or twice dichotomously branched without  </a:t>
            </a:r>
            <a:r>
              <a:rPr lang="en-US" dirty="0" err="1" smtClean="0">
                <a:latin typeface="Comic Sans MS" pitchFamily="66" charset="0"/>
              </a:rPr>
              <a:t>midrib,densely</a:t>
            </a:r>
            <a:r>
              <a:rPr lang="en-US" dirty="0" smtClean="0">
                <a:latin typeface="Comic Sans MS" pitchFamily="66" charset="0"/>
              </a:rPr>
              <a:t> overlapping and yellowish green</a:t>
            </a:r>
            <a:endParaRPr lang="en-IN" dirty="0" smtClean="0">
              <a:latin typeface="Comic Sans MS" pitchFamily="66" charset="0"/>
            </a:endParaRPr>
          </a:p>
          <a:p>
            <a:pPr>
              <a:buNone/>
            </a:pPr>
            <a:endParaRPr lang="en-IN" dirty="0" smtClean="0"/>
          </a:p>
        </p:txBody>
      </p:sp>
      <p:pic>
        <p:nvPicPr>
          <p:cNvPr id="1026" name="Picture 2" descr="C:\Users\user\Pictures\Cyathodium_cavernarum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357430"/>
            <a:ext cx="4041775" cy="3643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       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Lunularia</a:t>
            </a:r>
            <a:endParaRPr lang="en-IN" sz="36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928670"/>
            <a:ext cx="4040188" cy="639762"/>
          </a:xfrm>
        </p:spPr>
        <p:txBody>
          <a:bodyPr/>
          <a:lstStyle/>
          <a:p>
            <a:r>
              <a:rPr lang="en-US" b="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External features</a:t>
            </a:r>
            <a:endParaRPr lang="en-IN" b="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643050"/>
            <a:ext cx="4572000" cy="4929222"/>
          </a:xfrm>
        </p:spPr>
        <p:txBody>
          <a:bodyPr lIns="36000" rIns="0">
            <a:normAutofit/>
          </a:bodyPr>
          <a:lstStyle/>
          <a:p>
            <a:pPr algn="just">
              <a:buNone/>
            </a:pP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Thallus,dichotomous&amp;terestrial,found</a:t>
            </a:r>
            <a:r>
              <a:rPr lang="en-US" sz="2000" dirty="0" smtClean="0">
                <a:latin typeface="Comic Sans MS" pitchFamily="66" charset="0"/>
              </a:rPr>
              <a:t> in large patches and </a:t>
            </a:r>
            <a:r>
              <a:rPr lang="en-US" sz="2000" dirty="0" err="1" smtClean="0">
                <a:latin typeface="Comic Sans MS" pitchFamily="66" charset="0"/>
              </a:rPr>
              <a:t>overlapping.dorsal</a:t>
            </a:r>
            <a:r>
              <a:rPr lang="en-US" sz="2000" dirty="0" smtClean="0">
                <a:latin typeface="Comic Sans MS" pitchFamily="66" charset="0"/>
              </a:rPr>
              <a:t> pores are simple and raised and bounded by3 rings of 6-8 cells </a:t>
            </a:r>
            <a:r>
              <a:rPr lang="en-US" sz="2000" dirty="0" err="1" smtClean="0">
                <a:latin typeface="Comic Sans MS" pitchFamily="66" charset="0"/>
              </a:rPr>
              <a:t>each.scales</a:t>
            </a:r>
            <a:r>
              <a:rPr lang="en-US" sz="2000" dirty="0" smtClean="0">
                <a:latin typeface="Comic Sans MS" pitchFamily="66" charset="0"/>
              </a:rPr>
              <a:t> found in one row on each side of  somewhat distinct </a:t>
            </a:r>
            <a:r>
              <a:rPr lang="en-US" sz="2000" dirty="0" err="1" smtClean="0">
                <a:latin typeface="Comic Sans MS" pitchFamily="66" charset="0"/>
              </a:rPr>
              <a:t>midrib,they</a:t>
            </a:r>
            <a:r>
              <a:rPr lang="en-US" sz="2000" dirty="0" smtClean="0">
                <a:latin typeface="Comic Sans MS" pitchFamily="66" charset="0"/>
              </a:rPr>
              <a:t> are thin &amp;delicate and attached by a semi-lunar base and </a:t>
            </a:r>
            <a:r>
              <a:rPr lang="en-US" sz="2000" dirty="0" err="1" smtClean="0">
                <a:latin typeface="Comic Sans MS" pitchFamily="66" charset="0"/>
              </a:rPr>
              <a:t>appendaged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IN" sz="2000" dirty="0" smtClean="0">
              <a:latin typeface="Comic Sans MS" pitchFamily="66" charset="0"/>
            </a:endParaRPr>
          </a:p>
          <a:p>
            <a:pPr algn="just">
              <a:buNone/>
            </a:pPr>
            <a:endParaRPr lang="en-IN" sz="2000" dirty="0">
              <a:latin typeface="Comic Sans MS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6314" y="857232"/>
            <a:ext cx="4041775" cy="639762"/>
          </a:xfrm>
        </p:spPr>
        <p:txBody>
          <a:bodyPr/>
          <a:lstStyle/>
          <a:p>
            <a:r>
              <a:rPr lang="en-US" b="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Internal characters</a:t>
            </a:r>
            <a:endParaRPr lang="en-IN" b="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6" y="1714488"/>
            <a:ext cx="4286280" cy="4929222"/>
          </a:xfrm>
        </p:spPr>
        <p:txBody>
          <a:bodyPr lIns="36000">
            <a:normAutofit/>
          </a:bodyPr>
          <a:lstStyle/>
          <a:p>
            <a:pPr algn="just"/>
            <a:r>
              <a:rPr lang="en-US" sz="2000" spc="260" dirty="0" smtClean="0">
                <a:latin typeface="Comic Sans MS" pitchFamily="66" charset="0"/>
              </a:rPr>
              <a:t>Assimilatory region-air chambers in one layer </a:t>
            </a:r>
            <a:r>
              <a:rPr lang="en-US" sz="2000" dirty="0" smtClean="0">
                <a:latin typeface="Comic Sans MS" pitchFamily="66" charset="0"/>
              </a:rPr>
              <a:t>short</a:t>
            </a:r>
            <a:r>
              <a:rPr lang="en-US" sz="2000" spc="-15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branched</a:t>
            </a:r>
            <a:r>
              <a:rPr lang="en-US" sz="2000" spc="-150" dirty="0" smtClean="0">
                <a:latin typeface="Comic Sans MS" pitchFamily="66" charset="0"/>
              </a:rPr>
              <a:t> </a:t>
            </a:r>
            <a:r>
              <a:rPr lang="en-US" sz="2000" spc="260" dirty="0" smtClean="0">
                <a:latin typeface="Comic Sans MS" pitchFamily="66" charset="0"/>
              </a:rPr>
              <a:t>assimilatory filaments.</a:t>
            </a:r>
          </a:p>
          <a:p>
            <a:pPr algn="just"/>
            <a:r>
              <a:rPr lang="en-US" sz="2000" dirty="0" smtClean="0">
                <a:latin typeface="Comic Sans MS" pitchFamily="66" charset="0"/>
              </a:rPr>
              <a:t>Storage region</a:t>
            </a:r>
            <a:r>
              <a:rPr lang="en-US" sz="2000" spc="260" dirty="0" smtClean="0">
                <a:latin typeface="Comic Sans MS" pitchFamily="66" charset="0"/>
              </a:rPr>
              <a:t>-thin walled </a:t>
            </a:r>
            <a:r>
              <a:rPr lang="en-US" sz="2000" spc="260" dirty="0" err="1" smtClean="0">
                <a:latin typeface="Comic Sans MS" pitchFamily="66" charset="0"/>
              </a:rPr>
              <a:t>parenchymatous</a:t>
            </a:r>
            <a:r>
              <a:rPr lang="en-US" sz="2000" spc="260" dirty="0" smtClean="0">
                <a:latin typeface="Comic Sans MS" pitchFamily="66" charset="0"/>
              </a:rPr>
              <a:t>.</a:t>
            </a:r>
            <a:endParaRPr lang="en-IN" sz="2000" spc="26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7686" y="1500174"/>
            <a:ext cx="4572032" cy="514353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dirty="0" smtClean="0">
                <a:latin typeface="Comic Sans MS" pitchFamily="66" charset="0"/>
              </a:rPr>
              <a:t>Male receptacle-sessile, disc-shaped &amp;</a:t>
            </a:r>
            <a:r>
              <a:rPr lang="en-US" sz="2000" dirty="0" err="1" smtClean="0">
                <a:latin typeface="Comic Sans MS" pitchFamily="66" charset="0"/>
              </a:rPr>
              <a:t>terminal,surrounded</a:t>
            </a:r>
            <a:r>
              <a:rPr lang="en-US" sz="2000" dirty="0" smtClean="0">
                <a:latin typeface="Comic Sans MS" pitchFamily="66" charset="0"/>
              </a:rPr>
              <a:t> with elevated borders of </a:t>
            </a:r>
            <a:r>
              <a:rPr lang="en-US" sz="2000" dirty="0" err="1" smtClean="0">
                <a:latin typeface="Comic Sans MS" pitchFamily="66" charset="0"/>
              </a:rPr>
              <a:t>thallus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 algn="just"/>
            <a:r>
              <a:rPr lang="en-US" sz="2000" dirty="0" smtClean="0">
                <a:latin typeface="Comic Sans MS" pitchFamily="66" charset="0"/>
              </a:rPr>
              <a:t>Female receptacle-</a:t>
            </a:r>
            <a:r>
              <a:rPr lang="en-US" sz="2000" dirty="0" err="1" smtClean="0">
                <a:latin typeface="Comic Sans MS" pitchFamily="66" charset="0"/>
              </a:rPr>
              <a:t>stalked,delicate</a:t>
            </a:r>
            <a:r>
              <a:rPr lang="en-US" sz="2000" dirty="0" smtClean="0">
                <a:latin typeface="Comic Sans MS" pitchFamily="66" charset="0"/>
              </a:rPr>
              <a:t>&amp;&amp;partially transparent with scattered hairs or </a:t>
            </a:r>
            <a:r>
              <a:rPr lang="en-US" sz="2000" dirty="0" err="1" smtClean="0">
                <a:latin typeface="Comic Sans MS" pitchFamily="66" charset="0"/>
              </a:rPr>
              <a:t>naked.trminal</a:t>
            </a:r>
            <a:r>
              <a:rPr lang="en-US" sz="2000" dirty="0" smtClean="0">
                <a:latin typeface="Comic Sans MS" pitchFamily="66" charset="0"/>
              </a:rPr>
              <a:t> on short branches becomes apparently lateral and surrounded by scales in several rows at the </a:t>
            </a:r>
            <a:r>
              <a:rPr lang="en-US" sz="2000" dirty="0" err="1" smtClean="0">
                <a:latin typeface="Comic Sans MS" pitchFamily="66" charset="0"/>
              </a:rPr>
              <a:t>base.mature</a:t>
            </a:r>
            <a:r>
              <a:rPr lang="en-US" sz="2000" dirty="0" smtClean="0">
                <a:latin typeface="Comic Sans MS" pitchFamily="66" charset="0"/>
              </a:rPr>
              <a:t> receptacle composed of 4-cruciate,horizontal,tubular </a:t>
            </a:r>
            <a:r>
              <a:rPr lang="en-US" sz="2000" dirty="0" err="1" smtClean="0">
                <a:latin typeface="Comic Sans MS" pitchFamily="66" charset="0"/>
              </a:rPr>
              <a:t>involucres,each</a:t>
            </a:r>
            <a:r>
              <a:rPr lang="en-US" sz="2000" dirty="0" smtClean="0">
                <a:latin typeface="Comic Sans MS" pitchFamily="66" charset="0"/>
              </a:rPr>
              <a:t> containing a single </a:t>
            </a:r>
            <a:r>
              <a:rPr lang="en-US" sz="2000" dirty="0" err="1" smtClean="0">
                <a:latin typeface="Comic Sans MS" pitchFamily="66" charset="0"/>
              </a:rPr>
              <a:t>sporogonium,perianth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absent.capsule</a:t>
            </a:r>
            <a:r>
              <a:rPr lang="en-US" sz="2000" dirty="0" smtClean="0">
                <a:latin typeface="Comic Sans MS" pitchFamily="66" charset="0"/>
              </a:rPr>
              <a:t> with a long pedicel remains exerted from the </a:t>
            </a:r>
            <a:r>
              <a:rPr lang="en-US" sz="2000" dirty="0" err="1" smtClean="0">
                <a:latin typeface="Comic Sans MS" pitchFamily="66" charset="0"/>
              </a:rPr>
              <a:t>bilabiate</a:t>
            </a:r>
            <a:r>
              <a:rPr lang="en-US" sz="2000" dirty="0" smtClean="0">
                <a:latin typeface="Comic Sans MS" pitchFamily="66" charset="0"/>
              </a:rPr>
              <a:t> opening of the </a:t>
            </a:r>
            <a:r>
              <a:rPr lang="en-US" sz="2000" dirty="0" err="1" smtClean="0">
                <a:latin typeface="Comic Sans MS" pitchFamily="66" charset="0"/>
              </a:rPr>
              <a:t>involucre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IN" sz="2000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Reproduction</a:t>
            </a:r>
            <a:endParaRPr lang="en-IN" sz="36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4040188" cy="608003"/>
          </a:xfrm>
        </p:spPr>
        <p:txBody>
          <a:bodyPr/>
          <a:lstStyle/>
          <a:p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 </a:t>
            </a:r>
            <a:r>
              <a:rPr lang="en-US" b="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Veg.rpdn</a:t>
            </a:r>
            <a:endParaRPr lang="en-IN" b="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285784" y="1785926"/>
            <a:ext cx="5857916" cy="4860000"/>
          </a:xfrm>
        </p:spPr>
        <p:txBody>
          <a:bodyPr wrap="square" lIns="144000" tIns="72000" rIns="1080000" bIns="36000" anchor="t">
            <a:normAutofit/>
          </a:bodyPr>
          <a:lstStyle/>
          <a:p>
            <a:pPr lvl="1" algn="just">
              <a:buFont typeface="Wingdings" pitchFamily="2" charset="2"/>
              <a:buChar char="§"/>
            </a:pPr>
            <a:r>
              <a:rPr lang="en-US" spc="100" dirty="0" err="1" smtClean="0">
                <a:latin typeface="Comic Sans MS" pitchFamily="66" charset="0"/>
              </a:rPr>
              <a:t>Gemmae</a:t>
            </a:r>
            <a:r>
              <a:rPr lang="en-US" spc="100" dirty="0" smtClean="0">
                <a:latin typeface="Comic Sans MS" pitchFamily="66" charset="0"/>
              </a:rPr>
              <a:t> cups on dorsal surface. </a:t>
            </a:r>
            <a:r>
              <a:rPr lang="en-US" spc="100" dirty="0" err="1" smtClean="0">
                <a:latin typeface="Comic Sans MS" pitchFamily="66" charset="0"/>
              </a:rPr>
              <a:t>Gemmae</a:t>
            </a:r>
            <a:r>
              <a:rPr lang="en-US" spc="100" dirty="0" smtClean="0">
                <a:latin typeface="Comic Sans MS" pitchFamily="66" charset="0"/>
              </a:rPr>
              <a:t> are </a:t>
            </a:r>
            <a:r>
              <a:rPr lang="en-US" spc="100" dirty="0" err="1" smtClean="0">
                <a:latin typeface="Comic Sans MS" pitchFamily="66" charset="0"/>
              </a:rPr>
              <a:t>multicellular,stalked,biconvex</a:t>
            </a:r>
            <a:r>
              <a:rPr lang="en-US" spc="100" dirty="0" smtClean="0">
                <a:latin typeface="Comic Sans MS" pitchFamily="66" charset="0"/>
              </a:rPr>
              <a:t> with thin margins and 2 lateral notches with </a:t>
            </a:r>
            <a:r>
              <a:rPr lang="en-US" spc="100" dirty="0" err="1" smtClean="0">
                <a:latin typeface="Comic Sans MS" pitchFamily="66" charset="0"/>
              </a:rPr>
              <a:t>overlaping</a:t>
            </a:r>
            <a:r>
              <a:rPr lang="en-US" spc="100" dirty="0" smtClean="0">
                <a:latin typeface="Comic Sans MS" pitchFamily="66" charset="0"/>
              </a:rPr>
              <a:t> margins.  </a:t>
            </a:r>
            <a:endParaRPr lang="en-IN" spc="100" dirty="0">
              <a:latin typeface="Comic Sans MS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857232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   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Sexual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rpdn</a:t>
            </a:r>
            <a:endParaRPr lang="en-IN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Sexual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rpdn</a:t>
            </a:r>
            <a:endParaRPr lang="en-IN" sz="2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Capsule wall-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unistratose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&amp;without annular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bands.capsule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dehisces nearly to the base by narrow valves.</a:t>
            </a:r>
          </a:p>
          <a:p>
            <a:pPr algn="just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Elaters are long, slender,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bispiral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&amp; thread like</a:t>
            </a:r>
          </a:p>
          <a:p>
            <a:pPr algn="just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Spores are rounded, tetrahedral, smooth&amp; yellowish brown</a:t>
            </a:r>
            <a:endParaRPr lang="en-IN" sz="24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1271</Words>
  <Application>Microsoft Office PowerPoint</Application>
  <PresentationFormat>On-screen Show (4:3)</PresentationFormat>
  <Paragraphs>109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Bryophyta-Thallus Structure  Susan Kuriakose Assistant Professor Department of Botany Mar Thoma College,Tiruvalla</vt:lpstr>
      <vt:lpstr>Hepaticopsida-General characters</vt:lpstr>
      <vt:lpstr>Marchantiales-</vt:lpstr>
      <vt:lpstr>Structural organisation</vt:lpstr>
      <vt:lpstr>Reproduction</vt:lpstr>
      <vt:lpstr>Cyathodium</vt:lpstr>
      <vt:lpstr>               Lunularia</vt:lpstr>
      <vt:lpstr>Reproduction</vt:lpstr>
      <vt:lpstr>Sexual rpdn</vt:lpstr>
      <vt:lpstr>Dumortiera</vt:lpstr>
      <vt:lpstr>Sexual rpdn</vt:lpstr>
      <vt:lpstr>Reboulia</vt:lpstr>
      <vt:lpstr>Sexual rpdn</vt:lpstr>
      <vt:lpstr>Slide 14</vt:lpstr>
      <vt:lpstr>Slide 15</vt:lpstr>
      <vt:lpstr>Porella(Madotheca)</vt:lpstr>
      <vt:lpstr>Internal Structure of the stem and leaf</vt:lpstr>
      <vt:lpstr>Reproduction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Bryophyta-Thallus Structure</dc:title>
  <dc:creator>user</dc:creator>
  <cp:lastModifiedBy>admin</cp:lastModifiedBy>
  <cp:revision>19</cp:revision>
  <dcterms:created xsi:type="dcterms:W3CDTF">2015-01-09T08:41:42Z</dcterms:created>
  <dcterms:modified xsi:type="dcterms:W3CDTF">2019-07-12T06:00:56Z</dcterms:modified>
</cp:coreProperties>
</file>