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9" r:id="rId4"/>
    <p:sldId id="270" r:id="rId5"/>
    <p:sldId id="259" r:id="rId6"/>
    <p:sldId id="265" r:id="rId7"/>
    <p:sldId id="264" r:id="rId8"/>
    <p:sldId id="271" r:id="rId9"/>
    <p:sldId id="272" r:id="rId10"/>
    <p:sldId id="273" r:id="rId11"/>
    <p:sldId id="274" r:id="rId12"/>
    <p:sldId id="275" r:id="rId13"/>
    <p:sldId id="263" r:id="rId14"/>
    <p:sldId id="262" r:id="rId15"/>
    <p:sldId id="266" r:id="rId16"/>
    <p:sldId id="267" r:id="rId17"/>
    <p:sldId id="268" r:id="rId18"/>
    <p:sldId id="276" r:id="rId19"/>
    <p:sldId id="27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C5972D5-43C6-415A-976B-10D4BB0926A9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7E4F314-66E8-4CC3-9FDB-80645982C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oc0d1UVUAETrX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4786322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Susan Thomas</a:t>
            </a:r>
          </a:p>
          <a:p>
            <a:pPr algn="ctr"/>
            <a:r>
              <a:rPr lang="en-US" sz="2800" dirty="0" smtClean="0"/>
              <a:t>Department of English</a:t>
            </a:r>
          </a:p>
          <a:p>
            <a:pPr algn="ctr"/>
            <a:r>
              <a:rPr lang="en-US" sz="2800" dirty="0" smtClean="0"/>
              <a:t>Mar </a:t>
            </a:r>
            <a:r>
              <a:rPr lang="en-US" sz="2800" dirty="0" err="1" smtClean="0"/>
              <a:t>Thoma</a:t>
            </a:r>
            <a:r>
              <a:rPr lang="en-US" sz="2800" dirty="0" smtClean="0"/>
              <a:t> College, </a:t>
            </a:r>
            <a:r>
              <a:rPr lang="en-US" sz="2800" dirty="0" err="1" smtClean="0"/>
              <a:t>Tiruvalla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Stages of Her Literary Career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686800" cy="5211763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IN" b="1" dirty="0" smtClean="0">
                <a:latin typeface="Cambria" pitchFamily="18" charset="0"/>
              </a:rPr>
              <a:t>III Phase (1976 to 1985)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She Gained prominence as a regional writer.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A period of great transformation in Devi's life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Takes up the cause of the tribal dispossessed groups.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27 famous titles in this period including Arnyer Adhikar and </a:t>
            </a:r>
            <a:r>
              <a:rPr lang="en-IN" dirty="0" err="1" smtClean="0">
                <a:latin typeface="Cambria" pitchFamily="18" charset="0"/>
              </a:rPr>
              <a:t>Agnigarbha</a:t>
            </a:r>
            <a:r>
              <a:rPr lang="en-IN" dirty="0" smtClean="0">
                <a:latin typeface="Cambria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Environmental Concerns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Experimented with language and style during this period.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Gained national recognition as writer of margins</a:t>
            </a:r>
          </a:p>
          <a:p>
            <a:pPr>
              <a:spcAft>
                <a:spcPts val="600"/>
              </a:spcAft>
              <a:buNone/>
            </a:pPr>
            <a:endParaRPr lang="en-IN" dirty="0" smtClean="0">
              <a:latin typeface="Cambria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IN" b="1" dirty="0" smtClean="0">
                <a:latin typeface="Cambria" pitchFamily="18" charset="0"/>
              </a:rPr>
              <a:t>IV Phase (1986 Onwards)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Few significant titles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Totally involved in Social Activism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latin typeface="Cambria" pitchFamily="18" charset="0"/>
              </a:rPr>
              <a:t>Fame in the international arena as a committed and original writer from the </a:t>
            </a:r>
            <a:r>
              <a:rPr lang="en-IN" dirty="0" err="1" smtClean="0">
                <a:latin typeface="Cambria" pitchFamily="18" charset="0"/>
              </a:rPr>
              <a:t>IIIrd</a:t>
            </a:r>
            <a:r>
              <a:rPr lang="en-IN" dirty="0" smtClean="0">
                <a:latin typeface="Cambria" pitchFamily="18" charset="0"/>
              </a:rPr>
              <a:t>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Fictions and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37321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IN" sz="2900" dirty="0" smtClean="0">
                <a:latin typeface="Cambria" pitchFamily="18" charset="0"/>
              </a:rPr>
              <a:t>Problematization and displacement of the conventional connotations of 'nation' - by exposition of people who have been left out.</a:t>
            </a:r>
          </a:p>
          <a:p>
            <a:pPr>
              <a:spcAft>
                <a:spcPts val="1200"/>
              </a:spcAft>
            </a:pPr>
            <a:r>
              <a:rPr lang="en-IN" sz="2900" dirty="0" smtClean="0">
                <a:latin typeface="Cambria" pitchFamily="18" charset="0"/>
              </a:rPr>
              <a:t>Portrays tribal culture as an 'Advanced Cultural Heritage' and stress on tribals’ rights.</a:t>
            </a:r>
          </a:p>
          <a:p>
            <a:pPr>
              <a:spcAft>
                <a:spcPts val="1200"/>
              </a:spcAft>
            </a:pPr>
            <a:r>
              <a:rPr lang="en-IN" sz="2900" dirty="0" smtClean="0">
                <a:latin typeface="Cambria" pitchFamily="18" charset="0"/>
              </a:rPr>
              <a:t>Resurrects and record the tribal struggles and revolts - forgotten by the official history of the nation (</a:t>
            </a:r>
            <a:r>
              <a:rPr lang="en-IN" sz="2900" dirty="0" err="1" smtClean="0">
                <a:latin typeface="Cambria" pitchFamily="18" charset="0"/>
              </a:rPr>
              <a:t>Chotti</a:t>
            </a:r>
            <a:r>
              <a:rPr lang="en-IN" sz="2900" dirty="0" smtClean="0">
                <a:latin typeface="Cambria" pitchFamily="18" charset="0"/>
              </a:rPr>
              <a:t> </a:t>
            </a:r>
            <a:r>
              <a:rPr lang="en-IN" sz="2900" dirty="0" err="1" smtClean="0">
                <a:latin typeface="Cambria" pitchFamily="18" charset="0"/>
              </a:rPr>
              <a:t>Munda</a:t>
            </a:r>
            <a:r>
              <a:rPr lang="en-IN" sz="2900" dirty="0" smtClean="0">
                <a:latin typeface="Cambria" pitchFamily="18" charset="0"/>
              </a:rPr>
              <a:t> etc)</a:t>
            </a:r>
          </a:p>
          <a:p>
            <a:pPr>
              <a:spcAft>
                <a:spcPts val="1200"/>
              </a:spcAft>
            </a:pPr>
            <a:r>
              <a:rPr lang="en-IN" sz="2900" dirty="0" smtClean="0">
                <a:latin typeface="Cambria" pitchFamily="18" charset="0"/>
              </a:rPr>
              <a:t>The subalterns/tribals perspectives on main stream historical happenings and traditional heroe</a:t>
            </a:r>
            <a:r>
              <a:rPr lang="en-IN" sz="2800" dirty="0" smtClean="0">
                <a:latin typeface="Cambria" pitchFamily="18" charset="0"/>
              </a:rPr>
              <a:t>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Fiction and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37321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IN" sz="3000" dirty="0" smtClean="0">
                <a:latin typeface="Cambria" pitchFamily="18" charset="0"/>
              </a:rPr>
              <a:t>Rewrites 'fictional' history (from below)</a:t>
            </a:r>
          </a:p>
          <a:p>
            <a:pPr>
              <a:spcAft>
                <a:spcPts val="1200"/>
              </a:spcAft>
            </a:pPr>
            <a:r>
              <a:rPr lang="en-IN" sz="3000" dirty="0" smtClean="0">
                <a:latin typeface="Cambria" pitchFamily="18" charset="0"/>
              </a:rPr>
              <a:t>Questions the 'invisibility' or 'silencing' of tribal narratives.</a:t>
            </a:r>
          </a:p>
          <a:p>
            <a:pPr>
              <a:spcAft>
                <a:spcPts val="1200"/>
              </a:spcAft>
            </a:pPr>
            <a:r>
              <a:rPr lang="en-IN" sz="3000" dirty="0" smtClean="0">
                <a:latin typeface="Cambria" pitchFamily="18" charset="0"/>
              </a:rPr>
              <a:t>Challenges the 'monolithic' understanding of past events.</a:t>
            </a:r>
          </a:p>
          <a:p>
            <a:pPr>
              <a:spcAft>
                <a:spcPts val="1200"/>
              </a:spcAft>
            </a:pPr>
            <a:r>
              <a:rPr lang="en-IN" sz="3000" dirty="0" smtClean="0">
                <a:latin typeface="Cambria" pitchFamily="18" charset="0"/>
              </a:rPr>
              <a:t>Deconstruct cultural history of the nation by rewriting dominant myths and replacing them with the local tribal myths (after </a:t>
            </a:r>
            <a:r>
              <a:rPr lang="en-IN" sz="3000" dirty="0" err="1" smtClean="0">
                <a:latin typeface="Cambria" pitchFamily="18" charset="0"/>
              </a:rPr>
              <a:t>Kurukshetra</a:t>
            </a:r>
            <a:r>
              <a:rPr lang="en-IN" sz="3000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r>
              <a:rPr lang="en-GB" dirty="0" smtClean="0"/>
              <a:t>Politics and Activism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37321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GB" sz="3500" dirty="0" smtClean="0">
                <a:latin typeface="Cambria" pitchFamily="18" charset="0"/>
              </a:rPr>
              <a:t>Speaks out for roughly 8% national population who have been ‘Other-</a:t>
            </a:r>
            <a:r>
              <a:rPr lang="en-GB" sz="3500" dirty="0" err="1" smtClean="0">
                <a:latin typeface="Cambria" pitchFamily="18" charset="0"/>
              </a:rPr>
              <a:t>ed</a:t>
            </a:r>
            <a:r>
              <a:rPr lang="en-GB" sz="3500" dirty="0" smtClean="0">
                <a:latin typeface="Cambria" pitchFamily="18" charset="0"/>
              </a:rPr>
              <a:t>’.</a:t>
            </a:r>
          </a:p>
          <a:p>
            <a:pPr>
              <a:spcAft>
                <a:spcPts val="1200"/>
              </a:spcAft>
            </a:pPr>
            <a:r>
              <a:rPr lang="en-GB" sz="3500" dirty="0" smtClean="0">
                <a:latin typeface="Cambria" pitchFamily="18" charset="0"/>
              </a:rPr>
              <a:t>Her writings bring out the dissent and protest of the oppressed and exploited communities.</a:t>
            </a:r>
          </a:p>
          <a:p>
            <a:pPr>
              <a:spcAft>
                <a:spcPts val="1200"/>
              </a:spcAft>
            </a:pPr>
            <a:r>
              <a:rPr lang="en-GB" sz="3500" dirty="0" smtClean="0">
                <a:latin typeface="Cambria" pitchFamily="18" charset="0"/>
              </a:rPr>
              <a:t>Exposes flaws in policy making of the state by highlighting ‘economic marginalisation’.</a:t>
            </a:r>
          </a:p>
          <a:p>
            <a:pPr>
              <a:spcAft>
                <a:spcPts val="1200"/>
              </a:spcAft>
            </a:pPr>
            <a:r>
              <a:rPr lang="en-GB" sz="3500" dirty="0" smtClean="0">
                <a:latin typeface="Cambria" pitchFamily="18" charset="0"/>
              </a:rPr>
              <a:t>Questions the hegemonic, rigid caste-stratified Indian social system (E.g. Five Women).</a:t>
            </a:r>
          </a:p>
          <a:p>
            <a:pPr>
              <a:spcAft>
                <a:spcPts val="1200"/>
              </a:spcAft>
            </a:pPr>
            <a:r>
              <a:rPr lang="en-GB" sz="3500" dirty="0" smtClean="0">
                <a:latin typeface="Cambria" pitchFamily="18" charset="0"/>
              </a:rPr>
              <a:t>Publishes the writings of tribals and non-tribal low-literacy groups and village women in the quarterly </a:t>
            </a:r>
            <a:r>
              <a:rPr lang="en-GB" sz="3500" u="sng" dirty="0" err="1" smtClean="0">
                <a:latin typeface="Cambria" pitchFamily="18" charset="0"/>
              </a:rPr>
              <a:t>Bortika</a:t>
            </a:r>
            <a:r>
              <a:rPr lang="en-GB" sz="3500" dirty="0" smtClean="0">
                <a:latin typeface="Cambria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3500" dirty="0" smtClean="0">
                <a:latin typeface="Cambria" pitchFamily="18" charset="0"/>
              </a:rPr>
              <a:t>Stories are Activist interventions against the modern bureaucratic nation-state.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 of Women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435280" cy="4951116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en-GB" dirty="0" smtClean="0">
                <a:latin typeface="Cambria" pitchFamily="18" charset="0"/>
              </a:rPr>
              <a:t>	“I am not a Feminist”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 Resists a homogenous category of ‘Indian Woman’ 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Portrayal of woman is variegated (E.g. upper class </a:t>
            </a:r>
            <a:r>
              <a:rPr lang="en-GB" dirty="0" err="1" smtClean="0">
                <a:latin typeface="Cambria" pitchFamily="18" charset="0"/>
              </a:rPr>
              <a:t>Brahmanical</a:t>
            </a:r>
            <a:r>
              <a:rPr lang="en-GB" dirty="0" smtClean="0">
                <a:latin typeface="Cambria" pitchFamily="18" charset="0"/>
              </a:rPr>
              <a:t> widows to witches to slow-wits).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Addresses the gap in Indian feminism (</a:t>
            </a:r>
            <a:r>
              <a:rPr lang="en-GB" dirty="0" err="1" smtClean="0">
                <a:latin typeface="Cambria" pitchFamily="18" charset="0"/>
              </a:rPr>
              <a:t>Dalit</a:t>
            </a:r>
            <a:r>
              <a:rPr lang="en-GB" dirty="0" smtClean="0">
                <a:latin typeface="Cambria" pitchFamily="18" charset="0"/>
              </a:rPr>
              <a:t> activism).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Transgresses ‘traditional’ female protagonists (E.g. </a:t>
            </a:r>
            <a:r>
              <a:rPr lang="en-GB" dirty="0" err="1" smtClean="0">
                <a:latin typeface="Cambria" pitchFamily="18" charset="0"/>
              </a:rPr>
              <a:t>Bayen</a:t>
            </a:r>
            <a:r>
              <a:rPr lang="en-GB" dirty="0" smtClean="0">
                <a:latin typeface="Cambria" pitchFamily="18" charset="0"/>
              </a:rPr>
              <a:t>) that ideologically presents woman as a carrier of nation’s identity (E.g. </a:t>
            </a:r>
            <a:r>
              <a:rPr lang="en-GB" dirty="0" err="1" smtClean="0">
                <a:latin typeface="Cambria" pitchFamily="18" charset="0"/>
              </a:rPr>
              <a:t>Jashoda</a:t>
            </a:r>
            <a:r>
              <a:rPr lang="en-GB" dirty="0" smtClean="0">
                <a:latin typeface="Cambria" pitchFamily="18" charset="0"/>
              </a:rPr>
              <a:t> in Breast Giver/ Iconic </a:t>
            </a:r>
            <a:r>
              <a:rPr lang="en-GB" dirty="0" err="1" smtClean="0">
                <a:latin typeface="Cambria" pitchFamily="18" charset="0"/>
              </a:rPr>
              <a:t>Jashoda</a:t>
            </a:r>
            <a:r>
              <a:rPr lang="en-GB" dirty="0" smtClean="0">
                <a:latin typeface="Cambria" pitchFamily="18" charset="0"/>
              </a:rPr>
              <a:t>, </a:t>
            </a:r>
            <a:r>
              <a:rPr lang="en-GB" dirty="0" err="1" smtClean="0">
                <a:latin typeface="Cambria" pitchFamily="18" charset="0"/>
              </a:rPr>
              <a:t>Draupadi</a:t>
            </a:r>
            <a:r>
              <a:rPr lang="en-GB" dirty="0" smtClean="0">
                <a:latin typeface="Cambria" pitchFamily="18" charset="0"/>
              </a:rPr>
              <a:t> etc.)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Deflates concepts of ‘Ideal’ Woman/Mother.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Narrative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46236"/>
            <a:ext cx="8820472" cy="521176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Overturns the established notions of narration (activism is the defining principle of her aesthetics).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‘Gaps’ and ‘Ambivalences’ in her narratives – reorient the responses of her readers.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Reworks ancient tales, songs, history (esp. folklore), and uses them in her stories.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Direct interventions in the narrative (through Questions)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Use of idioms, repetitions, fairytales, Rhetoric Questions, Parallels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Deconstructs ‘Religion’ in Hegemony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‘Body-language’ and ‘Language of Resistance’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Unconventional Imagery and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/>
          <a:lstStyle/>
          <a:p>
            <a:r>
              <a:rPr lang="en-GB" dirty="0" smtClean="0"/>
              <a:t>Environmentalist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44522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Portrays how building of roads, railroads, dams, bridges invade tribal space.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Development should not take place by defiling ecology.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Exposes the ‘Progressiveness’ of the Industrialists, builders, land-promoters (E.g. Pterodactyl).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‘</a:t>
            </a:r>
            <a:r>
              <a:rPr lang="en-GB" dirty="0" err="1" smtClean="0">
                <a:latin typeface="Cambria" pitchFamily="18" charset="0"/>
              </a:rPr>
              <a:t>Aranya</a:t>
            </a:r>
            <a:r>
              <a:rPr lang="en-GB" dirty="0" smtClean="0">
                <a:latin typeface="Cambria" pitchFamily="18" charset="0"/>
              </a:rPr>
              <a:t> </a:t>
            </a:r>
            <a:r>
              <a:rPr lang="en-GB" dirty="0" err="1" smtClean="0">
                <a:latin typeface="Cambria" pitchFamily="18" charset="0"/>
              </a:rPr>
              <a:t>Samskritis</a:t>
            </a:r>
            <a:r>
              <a:rPr lang="en-GB" dirty="0" smtClean="0">
                <a:latin typeface="Cambria" pitchFamily="18" charset="0"/>
              </a:rPr>
              <a:t>’ (nature as gods) to extinction of land, rivers and seas.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Role of ‘Western Civilization’ in exploitation of nature.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Maps the journey of tribals from their forest homes to agricultural fields to industrial belts (The Book of the Hunter).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“The forest is our mother</a:t>
            </a:r>
            <a:br>
              <a:rPr lang="en-GB" dirty="0" smtClean="0">
                <a:latin typeface="Cambria" pitchFamily="18" charset="0"/>
              </a:rPr>
            </a:br>
            <a:r>
              <a:rPr lang="en-GB" dirty="0" smtClean="0">
                <a:latin typeface="Cambria" pitchFamily="18" charset="0"/>
              </a:rPr>
              <a:t>She gives us everything, keeps us alive</a:t>
            </a:r>
            <a:br>
              <a:rPr lang="en-GB" dirty="0" smtClean="0">
                <a:latin typeface="Cambria" pitchFamily="18" charset="0"/>
              </a:rPr>
            </a:br>
            <a:r>
              <a:rPr lang="en-GB" dirty="0" smtClean="0">
                <a:latin typeface="Cambria" pitchFamily="18" charset="0"/>
              </a:rPr>
              <a:t>Doesn’t that make her our mother?” (</a:t>
            </a:r>
            <a:r>
              <a:rPr lang="en-GB" dirty="0" err="1" smtClean="0">
                <a:latin typeface="Cambria" pitchFamily="18" charset="0"/>
              </a:rPr>
              <a:t>Tejota</a:t>
            </a:r>
            <a:r>
              <a:rPr lang="en-GB" dirty="0" smtClean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/>
          <a:lstStyle/>
          <a:p>
            <a:r>
              <a:rPr lang="en-GB" dirty="0" smtClean="0"/>
              <a:t>Motherhood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53012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In ‘</a:t>
            </a:r>
            <a:r>
              <a:rPr lang="en-GB" dirty="0" err="1" smtClean="0">
                <a:latin typeface="Cambria" pitchFamily="18" charset="0"/>
              </a:rPr>
              <a:t>Jashoda</a:t>
            </a:r>
            <a:r>
              <a:rPr lang="en-GB" dirty="0" smtClean="0">
                <a:latin typeface="Cambria" pitchFamily="18" charset="0"/>
              </a:rPr>
              <a:t>’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‘</a:t>
            </a:r>
            <a:r>
              <a:rPr lang="en-GB" dirty="0" err="1" smtClean="0">
                <a:latin typeface="Cambria" pitchFamily="18" charset="0"/>
              </a:rPr>
              <a:t>Sindhu</a:t>
            </a:r>
            <a:r>
              <a:rPr lang="en-GB" dirty="0" smtClean="0">
                <a:latin typeface="Cambria" pitchFamily="18" charset="0"/>
              </a:rPr>
              <a:t>’</a:t>
            </a:r>
          </a:p>
          <a:p>
            <a:pPr>
              <a:spcAft>
                <a:spcPts val="1200"/>
              </a:spcAft>
            </a:pPr>
            <a:r>
              <a:rPr lang="en-GB" dirty="0" err="1" smtClean="0">
                <a:latin typeface="Cambria" pitchFamily="18" charset="0"/>
              </a:rPr>
              <a:t>Giribala</a:t>
            </a:r>
            <a:endParaRPr lang="en-GB" dirty="0" smtClean="0"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mbria" pitchFamily="18" charset="0"/>
              </a:rPr>
              <a:t>Ma – from Dawn to Dusk</a:t>
            </a:r>
          </a:p>
          <a:p>
            <a:pPr>
              <a:spcAft>
                <a:spcPts val="1200"/>
              </a:spcAft>
            </a:pPr>
            <a:r>
              <a:rPr lang="en-GB" dirty="0" err="1" smtClean="0">
                <a:latin typeface="Cambria" pitchFamily="18" charset="0"/>
              </a:rPr>
              <a:t>Jamunabati’s</a:t>
            </a:r>
            <a:r>
              <a:rPr lang="en-GB" dirty="0" smtClean="0">
                <a:latin typeface="Cambria" pitchFamily="18" charset="0"/>
              </a:rPr>
              <a:t> Mother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45920"/>
            <a:ext cx="5256584" cy="49514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“</a:t>
            </a:r>
            <a:r>
              <a:rPr lang="en-IN" dirty="0" err="1" smtClean="0">
                <a:latin typeface="Cambria" pitchFamily="18" charset="0"/>
              </a:rPr>
              <a:t>Mahasweta</a:t>
            </a:r>
            <a:r>
              <a:rPr lang="en-IN" dirty="0" smtClean="0">
                <a:latin typeface="Cambria" pitchFamily="18" charset="0"/>
              </a:rPr>
              <a:t> Devi wonderfully illustrated the might of the pen. A voice of compassion, equality and justice she leaves us deeply saddened.”</a:t>
            </a:r>
          </a:p>
          <a:p>
            <a:pPr>
              <a:spcAft>
                <a:spcPts val="1200"/>
              </a:spcAft>
              <a:buNone/>
            </a:pPr>
            <a:r>
              <a:rPr lang="en-IN" dirty="0" smtClean="0">
                <a:latin typeface="Cambria" pitchFamily="18" charset="0"/>
              </a:rPr>
              <a:t>	(Prime Minister, </a:t>
            </a:r>
            <a:r>
              <a:rPr lang="en-IN" dirty="0" err="1" smtClean="0">
                <a:latin typeface="Cambria" pitchFamily="18" charset="0"/>
              </a:rPr>
              <a:t>Narendra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Modi</a:t>
            </a:r>
            <a:r>
              <a:rPr lang="en-IN" dirty="0" smtClean="0">
                <a:latin typeface="Cambria" pitchFamily="18" charset="0"/>
              </a:rPr>
              <a:t> tweeted)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Died on 28th July, 2016, of multiple organ failure.</a:t>
            </a:r>
          </a:p>
          <a:p>
            <a:endParaRPr lang="en-GB" dirty="0"/>
          </a:p>
        </p:txBody>
      </p:sp>
      <p:pic>
        <p:nvPicPr>
          <p:cNvPr id="1026" name="Picture 2" descr="C:\Users\user\Desktop\MD\mahasweta_dev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21" y="1556792"/>
            <a:ext cx="314256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579a4675aa722.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8781904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Early Life and Career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6236"/>
            <a:ext cx="8640960" cy="49511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IN" sz="3800" dirty="0" smtClean="0">
                <a:latin typeface="Cambria" pitchFamily="18" charset="0"/>
              </a:rPr>
              <a:t>Born in 1926 in Dhaka, British India to writer parents.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IN" sz="3800" dirty="0" smtClean="0">
                <a:latin typeface="Cambria" pitchFamily="18" charset="0"/>
              </a:rPr>
              <a:t>Father: Manish </a:t>
            </a:r>
            <a:r>
              <a:rPr lang="en-IN" sz="3800" dirty="0" err="1" smtClean="0">
                <a:latin typeface="Cambria" pitchFamily="18" charset="0"/>
              </a:rPr>
              <a:t>Ghatak</a:t>
            </a:r>
            <a:r>
              <a:rPr lang="en-IN" sz="3800" dirty="0" smtClean="0">
                <a:latin typeface="Cambria" pitchFamily="18" charset="0"/>
              </a:rPr>
              <a:t> ( famous poet and novelist)</a:t>
            </a:r>
            <a:br>
              <a:rPr lang="en-IN" sz="3800" dirty="0" smtClean="0">
                <a:latin typeface="Cambria" pitchFamily="18" charset="0"/>
              </a:rPr>
            </a:br>
            <a:r>
              <a:rPr lang="en-IN" sz="3800" dirty="0" smtClean="0">
                <a:latin typeface="Cambria" pitchFamily="18" charset="0"/>
              </a:rPr>
              <a:t>Mother:  </a:t>
            </a:r>
            <a:r>
              <a:rPr lang="en-IN" sz="3800" dirty="0" err="1" smtClean="0">
                <a:latin typeface="Cambria" pitchFamily="18" charset="0"/>
              </a:rPr>
              <a:t>Dharitri</a:t>
            </a:r>
            <a:r>
              <a:rPr lang="en-IN" sz="3800" dirty="0" smtClean="0">
                <a:latin typeface="Cambria" pitchFamily="18" charset="0"/>
              </a:rPr>
              <a:t> Devi (Writer and Social worker)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IN" sz="3800" dirty="0" smtClean="0">
                <a:latin typeface="Cambria" pitchFamily="18" charset="0"/>
              </a:rPr>
              <a:t>Maternal Uncle: </a:t>
            </a:r>
            <a:r>
              <a:rPr lang="en-IN" sz="3800" dirty="0" err="1" smtClean="0">
                <a:latin typeface="Cambria" pitchFamily="18" charset="0"/>
              </a:rPr>
              <a:t>Sankha</a:t>
            </a:r>
            <a:r>
              <a:rPr lang="en-IN" sz="3800" dirty="0" smtClean="0">
                <a:latin typeface="Cambria" pitchFamily="18" charset="0"/>
              </a:rPr>
              <a:t> </a:t>
            </a:r>
            <a:r>
              <a:rPr lang="en-IN" sz="3800" dirty="0" err="1" smtClean="0">
                <a:latin typeface="Cambria" pitchFamily="18" charset="0"/>
              </a:rPr>
              <a:t>Chaudary</a:t>
            </a:r>
            <a:r>
              <a:rPr lang="en-IN" sz="3800" dirty="0" smtClean="0">
                <a:latin typeface="Cambria" pitchFamily="18" charset="0"/>
              </a:rPr>
              <a:t> (Noted </a:t>
            </a:r>
            <a:r>
              <a:rPr lang="en-IN" sz="3800" dirty="0" err="1" smtClean="0">
                <a:latin typeface="Cambria" pitchFamily="18" charset="0"/>
              </a:rPr>
              <a:t>Sculpter</a:t>
            </a:r>
            <a:r>
              <a:rPr lang="en-IN" sz="3800" dirty="0" smtClean="0">
                <a:latin typeface="Cambria" pitchFamily="18" charset="0"/>
              </a:rPr>
              <a:t>)</a:t>
            </a:r>
            <a:br>
              <a:rPr lang="en-IN" sz="3800" dirty="0" smtClean="0">
                <a:latin typeface="Cambria" pitchFamily="18" charset="0"/>
              </a:rPr>
            </a:br>
            <a:r>
              <a:rPr lang="en-IN" sz="3800" dirty="0" err="1" smtClean="0">
                <a:latin typeface="Cambria" pitchFamily="18" charset="0"/>
              </a:rPr>
              <a:t>Sachin</a:t>
            </a:r>
            <a:r>
              <a:rPr lang="en-IN" sz="3800" dirty="0" smtClean="0">
                <a:latin typeface="Cambria" pitchFamily="18" charset="0"/>
              </a:rPr>
              <a:t> </a:t>
            </a:r>
            <a:r>
              <a:rPr lang="en-IN" sz="3800" dirty="0" err="1" smtClean="0">
                <a:latin typeface="Cambria" pitchFamily="18" charset="0"/>
              </a:rPr>
              <a:t>Chaudary</a:t>
            </a:r>
            <a:r>
              <a:rPr lang="en-IN" sz="3800" dirty="0" smtClean="0">
                <a:latin typeface="Cambria" pitchFamily="18" charset="0"/>
              </a:rPr>
              <a:t> (Founder - Editor of the Economic and Political weekly of India)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IN" sz="3800" dirty="0" smtClean="0">
                <a:latin typeface="Cambria" pitchFamily="18" charset="0"/>
              </a:rPr>
              <a:t>Paternal Uncle: </a:t>
            </a:r>
            <a:r>
              <a:rPr lang="en-IN" sz="3800" dirty="0" err="1" smtClean="0">
                <a:latin typeface="Cambria" pitchFamily="18" charset="0"/>
              </a:rPr>
              <a:t>Ritwik</a:t>
            </a:r>
            <a:r>
              <a:rPr lang="en-IN" sz="3800" dirty="0" smtClean="0">
                <a:latin typeface="Cambria" pitchFamily="18" charset="0"/>
              </a:rPr>
              <a:t> </a:t>
            </a:r>
            <a:r>
              <a:rPr lang="en-IN" sz="3800" dirty="0" err="1" smtClean="0">
                <a:latin typeface="Cambria" pitchFamily="18" charset="0"/>
              </a:rPr>
              <a:t>Ghatak</a:t>
            </a:r>
            <a:r>
              <a:rPr lang="en-IN" sz="3800" dirty="0" smtClean="0">
                <a:latin typeface="Cambria" pitchFamily="18" charset="0"/>
              </a:rPr>
              <a:t> (Noted  Film maker)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IN" sz="3800" dirty="0" smtClean="0">
                <a:latin typeface="Cambria" pitchFamily="18" charset="0"/>
              </a:rPr>
              <a:t>Schooling in Dhaka (after partition she moved to West Bengal)</a:t>
            </a:r>
            <a:endParaRPr lang="en-IN" sz="3800" dirty="0" smtClean="0"/>
          </a:p>
          <a:p>
            <a:endParaRPr lang="en-GB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2204863"/>
            <a:ext cx="6995120" cy="3967653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latin typeface="Cambria" pitchFamily="18" charset="0"/>
              </a:rPr>
              <a:t>Susan Thomas</a:t>
            </a:r>
          </a:p>
          <a:p>
            <a:pPr>
              <a:buNone/>
            </a:pPr>
            <a:r>
              <a:rPr lang="en-GB" dirty="0" smtClean="0">
                <a:latin typeface="Cambria" pitchFamily="18" charset="0"/>
              </a:rPr>
              <a:t>Department of English</a:t>
            </a:r>
          </a:p>
          <a:p>
            <a:pPr>
              <a:buNone/>
            </a:pPr>
            <a:r>
              <a:rPr lang="en-GB" dirty="0" smtClean="0">
                <a:latin typeface="Cambria" pitchFamily="18" charset="0"/>
              </a:rPr>
              <a:t>Mar </a:t>
            </a:r>
            <a:r>
              <a:rPr lang="en-GB" dirty="0" err="1" smtClean="0">
                <a:latin typeface="Cambria" pitchFamily="18" charset="0"/>
              </a:rPr>
              <a:t>Thoma</a:t>
            </a:r>
            <a:r>
              <a:rPr lang="en-GB" dirty="0" smtClean="0">
                <a:latin typeface="Cambria" pitchFamily="18" charset="0"/>
              </a:rPr>
              <a:t> College</a:t>
            </a:r>
          </a:p>
          <a:p>
            <a:pPr>
              <a:buNone/>
            </a:pPr>
            <a:r>
              <a:rPr lang="en-GB" dirty="0" err="1" smtClean="0">
                <a:latin typeface="Cambria" pitchFamily="18" charset="0"/>
              </a:rPr>
              <a:t>Tiruvalla</a:t>
            </a:r>
            <a:r>
              <a:rPr lang="en-GB" dirty="0" smtClean="0">
                <a:latin typeface="Cambria" pitchFamily="18" charset="0"/>
              </a:rPr>
              <a:t>.</a:t>
            </a:r>
            <a:endParaRPr lang="en-GB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Early Life and Career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6236"/>
            <a:ext cx="8640960" cy="4951115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BA (Hons) in English (</a:t>
            </a:r>
            <a:r>
              <a:rPr lang="en-IN" dirty="0" err="1" smtClean="0">
                <a:latin typeface="Cambria" pitchFamily="18" charset="0"/>
              </a:rPr>
              <a:t>Vishwabharathi</a:t>
            </a:r>
            <a:r>
              <a:rPr lang="en-IN" dirty="0" smtClean="0">
                <a:latin typeface="Cambria" pitchFamily="18" charset="0"/>
              </a:rPr>
              <a:t> University)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MA (English) from Calcutta University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1964, joined </a:t>
            </a:r>
            <a:r>
              <a:rPr lang="en-IN" dirty="0" err="1" smtClean="0">
                <a:latin typeface="Cambria" pitchFamily="18" charset="0"/>
              </a:rPr>
              <a:t>Bijoygarh</a:t>
            </a:r>
            <a:r>
              <a:rPr lang="en-IN" dirty="0" smtClean="0">
                <a:latin typeface="Cambria" pitchFamily="18" charset="0"/>
              </a:rPr>
              <a:t> College as Lecturer also worked as a Journalist and Creative writer.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1947, married playwright </a:t>
            </a:r>
            <a:r>
              <a:rPr lang="en-IN" dirty="0" err="1" smtClean="0">
                <a:latin typeface="Cambria" pitchFamily="18" charset="0"/>
              </a:rPr>
              <a:t>Bijon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Bhatacharya</a:t>
            </a:r>
            <a:endParaRPr lang="en-IN" dirty="0" smtClean="0"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1948, her son </a:t>
            </a:r>
            <a:r>
              <a:rPr lang="en-IN" dirty="0" err="1" smtClean="0">
                <a:latin typeface="Cambria" pitchFamily="18" charset="0"/>
              </a:rPr>
              <a:t>Nabarun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Bhatacharya</a:t>
            </a:r>
            <a:r>
              <a:rPr lang="en-IN" dirty="0" smtClean="0">
                <a:latin typeface="Cambria" pitchFamily="18" charset="0"/>
              </a:rPr>
              <a:t> was born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1962, Divorced </a:t>
            </a:r>
            <a:r>
              <a:rPr lang="en-IN" dirty="0" err="1" smtClean="0">
                <a:latin typeface="Cambria" pitchFamily="18" charset="0"/>
              </a:rPr>
              <a:t>Bhatacharya</a:t>
            </a:r>
            <a:r>
              <a:rPr lang="en-IN" dirty="0" smtClean="0">
                <a:latin typeface="Cambria" pitchFamily="18" charset="0"/>
              </a:rPr>
              <a:t> and married writer </a:t>
            </a:r>
            <a:r>
              <a:rPr lang="en-IN" dirty="0" err="1" smtClean="0">
                <a:latin typeface="Cambria" pitchFamily="18" charset="0"/>
              </a:rPr>
              <a:t>Asit</a:t>
            </a:r>
            <a:r>
              <a:rPr lang="en-IN" dirty="0" smtClean="0">
                <a:latin typeface="Cambria" pitchFamily="18" charset="0"/>
              </a:rPr>
              <a:t> Gupta.</a:t>
            </a:r>
          </a:p>
          <a:p>
            <a:endParaRPr lang="en-GB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Major Works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45920"/>
            <a:ext cx="5112568" cy="495143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Over 100 novels and over 20 collections of short stories primarily written in Bengali.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First novel titled '</a:t>
            </a:r>
            <a:r>
              <a:rPr lang="en-IN" dirty="0" err="1" smtClean="0">
                <a:latin typeface="Cambria" pitchFamily="18" charset="0"/>
              </a:rPr>
              <a:t>Jhansir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Rani</a:t>
            </a:r>
            <a:r>
              <a:rPr lang="en-IN" dirty="0" smtClean="0">
                <a:latin typeface="Cambria" pitchFamily="18" charset="0"/>
              </a:rPr>
              <a:t>' based on biography of </a:t>
            </a:r>
            <a:r>
              <a:rPr lang="en-IN" dirty="0" err="1" smtClean="0">
                <a:latin typeface="Cambria" pitchFamily="18" charset="0"/>
              </a:rPr>
              <a:t>Rani</a:t>
            </a:r>
            <a:r>
              <a:rPr lang="en-IN" dirty="0" smtClean="0">
                <a:latin typeface="Cambria" pitchFamily="18" charset="0"/>
              </a:rPr>
              <a:t> of Jhansi (1956)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Hajar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Churashir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Maa</a:t>
            </a:r>
            <a:r>
              <a:rPr lang="en-IN" dirty="0" smtClean="0">
                <a:latin typeface="Cambria" pitchFamily="18" charset="0"/>
              </a:rPr>
              <a:t> (1974)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Agnigarbha</a:t>
            </a:r>
            <a:r>
              <a:rPr lang="en-IN" dirty="0" smtClean="0">
                <a:latin typeface="Cambria" pitchFamily="18" charset="0"/>
              </a:rPr>
              <a:t> (1978)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Aranyer</a:t>
            </a:r>
            <a:r>
              <a:rPr lang="en-IN" dirty="0" smtClean="0">
                <a:latin typeface="Cambria" pitchFamily="18" charset="0"/>
              </a:rPr>
              <a:t> Adhikar (1979)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Stanadayini</a:t>
            </a:r>
            <a:r>
              <a:rPr lang="en-IN" dirty="0" smtClean="0">
                <a:latin typeface="Cambria" pitchFamily="18" charset="0"/>
              </a:rPr>
              <a:t> (1980)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Chotti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Munda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Evam</a:t>
            </a:r>
            <a:r>
              <a:rPr lang="en-IN" dirty="0" smtClean="0">
                <a:latin typeface="Cambria" pitchFamily="18" charset="0"/>
              </a:rPr>
              <a:t> Tar </a:t>
            </a:r>
            <a:r>
              <a:rPr lang="en-IN" dirty="0" err="1" smtClean="0">
                <a:latin typeface="Cambria" pitchFamily="18" charset="0"/>
              </a:rPr>
              <a:t>Tir</a:t>
            </a:r>
            <a:r>
              <a:rPr lang="en-IN" dirty="0" smtClean="0">
                <a:latin typeface="Cambria" pitchFamily="18" charset="0"/>
              </a:rPr>
              <a:t> (1980)</a:t>
            </a:r>
          </a:p>
        </p:txBody>
      </p:sp>
      <p:pic>
        <p:nvPicPr>
          <p:cNvPr id="7" name="Content Placeholder 6" descr="97819064975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940928" cy="4883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Film Adaptations</a:t>
            </a:r>
            <a:endParaRPr lang="en-GB" dirty="0"/>
          </a:p>
        </p:txBody>
      </p:sp>
      <p:pic>
        <p:nvPicPr>
          <p:cNvPr id="5" name="Content Placeholder 4" descr="Rudaali-199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672408" cy="51161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645920"/>
            <a:ext cx="4402832" cy="45262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Sungarsh (1968)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Rudaali</a:t>
            </a:r>
            <a:r>
              <a:rPr lang="en-IN" dirty="0" smtClean="0">
                <a:latin typeface="Cambria" pitchFamily="18" charset="0"/>
              </a:rPr>
              <a:t> (1993)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Hazaar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Chaurasi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Ki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Maa</a:t>
            </a:r>
            <a:r>
              <a:rPr lang="en-IN" dirty="0" smtClean="0">
                <a:latin typeface="Cambria" pitchFamily="18" charset="0"/>
              </a:rPr>
              <a:t> (1998)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Maati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Maay</a:t>
            </a:r>
            <a:r>
              <a:rPr lang="en-IN" dirty="0" smtClean="0">
                <a:latin typeface="Cambria" pitchFamily="18" charset="0"/>
              </a:rPr>
              <a:t> (2006)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Gangor</a:t>
            </a:r>
            <a:r>
              <a:rPr lang="en-IN" dirty="0" smtClean="0">
                <a:latin typeface="Cambria" pitchFamily="18" charset="0"/>
              </a:rPr>
              <a:t> (2010)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Ullas</a:t>
            </a:r>
            <a:r>
              <a:rPr lang="en-IN" dirty="0" smtClean="0">
                <a:latin typeface="Cambria" pitchFamily="18" charset="0"/>
              </a:rPr>
              <a:t> (2012)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Translators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Sagaree, </a:t>
            </a:r>
            <a:r>
              <a:rPr lang="en-IN" dirty="0" err="1" smtClean="0">
                <a:latin typeface="Cambria" pitchFamily="18" charset="0"/>
              </a:rPr>
              <a:t>Mandira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Sen</a:t>
            </a:r>
            <a:r>
              <a:rPr lang="en-IN" dirty="0" smtClean="0">
                <a:latin typeface="Cambria" pitchFamily="18" charset="0"/>
              </a:rPr>
              <a:t> Gupta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Gayatri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Chakravorty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Spivak</a:t>
            </a:r>
            <a:r>
              <a:rPr lang="en-IN" dirty="0" smtClean="0">
                <a:latin typeface="Cambria" pitchFamily="18" charset="0"/>
              </a:rPr>
              <a:t> (Imaginary Maps, Old Woman, The Breast Stories)</a:t>
            </a: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Ipsita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Chanda</a:t>
            </a:r>
            <a:endParaRPr lang="en-IN" dirty="0" smtClean="0"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Sumanta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Banerjee</a:t>
            </a:r>
            <a:endParaRPr lang="en-IN" dirty="0" smtClean="0"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Sunandini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Banerjee</a:t>
            </a:r>
            <a:endParaRPr lang="en-IN" dirty="0" smtClean="0"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en-IN" dirty="0" err="1" smtClean="0">
                <a:latin typeface="Cambria" pitchFamily="18" charset="0"/>
              </a:rPr>
              <a:t>Anjum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Katyal</a:t>
            </a:r>
            <a:endParaRPr lang="en-IN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Awards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46236"/>
            <a:ext cx="8820472" cy="52117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1979: </a:t>
            </a:r>
            <a:r>
              <a:rPr lang="en-IN" dirty="0" err="1" smtClean="0">
                <a:latin typeface="Cambria" pitchFamily="18" charset="0"/>
              </a:rPr>
              <a:t>Sahitya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Akademi</a:t>
            </a:r>
            <a:r>
              <a:rPr lang="en-IN" dirty="0" smtClean="0">
                <a:latin typeface="Cambria" pitchFamily="18" charset="0"/>
              </a:rPr>
              <a:t> Award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1986: </a:t>
            </a:r>
            <a:r>
              <a:rPr lang="en-IN" dirty="0" err="1" smtClean="0">
                <a:latin typeface="Cambria" pitchFamily="18" charset="0"/>
              </a:rPr>
              <a:t>Padma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Shri</a:t>
            </a:r>
            <a:r>
              <a:rPr lang="en-IN" dirty="0" smtClean="0">
                <a:latin typeface="Cambria" pitchFamily="18" charset="0"/>
              </a:rPr>
              <a:t> (For social work)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1996: </a:t>
            </a:r>
            <a:r>
              <a:rPr lang="en-IN" dirty="0" err="1" smtClean="0">
                <a:latin typeface="Cambria" pitchFamily="18" charset="0"/>
              </a:rPr>
              <a:t>Jnanpith</a:t>
            </a:r>
            <a:r>
              <a:rPr lang="en-IN" dirty="0" smtClean="0">
                <a:latin typeface="Cambria" pitchFamily="18" charset="0"/>
              </a:rPr>
              <a:t> Award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1997: Ramon Magsaysay Award 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2006: </a:t>
            </a:r>
            <a:r>
              <a:rPr lang="en-IN" dirty="0" err="1" smtClean="0">
                <a:latin typeface="Cambria" pitchFamily="18" charset="0"/>
              </a:rPr>
              <a:t>Padma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Vibhushan</a:t>
            </a:r>
            <a:endParaRPr lang="en-IN" dirty="0" smtClean="0"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2007: SAARC Literary Award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2009: Shortlisted for Man Booker International Prize.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2011: </a:t>
            </a:r>
            <a:r>
              <a:rPr lang="en-IN" dirty="0" err="1" smtClean="0">
                <a:latin typeface="Cambria" pitchFamily="18" charset="0"/>
              </a:rPr>
              <a:t>Banga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Bibhushan</a:t>
            </a:r>
            <a:r>
              <a:rPr lang="en-IN" dirty="0" smtClean="0">
                <a:latin typeface="Cambria" pitchFamily="18" charset="0"/>
              </a:rPr>
              <a:t> (Highest Civilian Award from Govt. of West Bengal)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Major Concerns in Devi's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686800" cy="52117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Brought  the life of the subaltern to the attention of the main stream (the tribals, </a:t>
            </a:r>
            <a:r>
              <a:rPr lang="en-IN" dirty="0" err="1" smtClean="0">
                <a:latin typeface="Cambria" pitchFamily="18" charset="0"/>
              </a:rPr>
              <a:t>dalits</a:t>
            </a:r>
            <a:r>
              <a:rPr lang="en-IN" dirty="0" smtClean="0">
                <a:latin typeface="Cambria" pitchFamily="18" charset="0"/>
              </a:rPr>
              <a:t>, women and peasantry)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Social and Historical Events in their temporal and spatial settings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Moral degradation and corruption of the Elite and the upper classes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Question of Human rights of the subaltern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Stages of Her Literary Career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686800" cy="52117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IN" b="1" dirty="0" smtClean="0">
                <a:latin typeface="Cambria" pitchFamily="18" charset="0"/>
              </a:rPr>
              <a:t>I Phase (1956 to 1965)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Publications of 19 titles including three novels </a:t>
            </a:r>
            <a:r>
              <a:rPr lang="en-IN" dirty="0" err="1" smtClean="0">
                <a:latin typeface="Cambria" pitchFamily="18" charset="0"/>
              </a:rPr>
              <a:t>Jhansir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Rani</a:t>
            </a:r>
            <a:r>
              <a:rPr lang="en-IN" dirty="0" smtClean="0">
                <a:latin typeface="Cambria" pitchFamily="18" charset="0"/>
              </a:rPr>
              <a:t> (1956), </a:t>
            </a:r>
            <a:r>
              <a:rPr lang="en-IN" dirty="0" err="1" smtClean="0">
                <a:latin typeface="Cambria" pitchFamily="18" charset="0"/>
              </a:rPr>
              <a:t>Nati</a:t>
            </a:r>
            <a:r>
              <a:rPr lang="en-IN" dirty="0" smtClean="0">
                <a:latin typeface="Cambria" pitchFamily="18" charset="0"/>
              </a:rPr>
              <a:t> (1957) and Tales of Love and War based on the oral legends in </a:t>
            </a:r>
            <a:r>
              <a:rPr lang="en-IN" dirty="0" err="1" smtClean="0">
                <a:latin typeface="Cambria" pitchFamily="18" charset="0"/>
              </a:rPr>
              <a:t>Bhundelkhand</a:t>
            </a:r>
            <a:r>
              <a:rPr lang="en-IN" dirty="0" smtClean="0">
                <a:latin typeface="Cambria" pitchFamily="18" charset="0"/>
              </a:rPr>
              <a:t> Area.</a:t>
            </a:r>
          </a:p>
          <a:p>
            <a:pPr>
              <a:spcAft>
                <a:spcPts val="1200"/>
              </a:spcAft>
              <a:buNone/>
            </a:pPr>
            <a:endParaRPr lang="en-IN" dirty="0" smtClean="0">
              <a:latin typeface="Cambria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en-IN" b="1" dirty="0" smtClean="0">
                <a:latin typeface="Cambria" pitchFamily="18" charset="0"/>
              </a:rPr>
              <a:t>II Phase (1966 to 1975)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9 titles including </a:t>
            </a:r>
            <a:r>
              <a:rPr lang="en-IN" dirty="0" err="1" smtClean="0">
                <a:latin typeface="Cambria" pitchFamily="18" charset="0"/>
              </a:rPr>
              <a:t>Andharmanik</a:t>
            </a:r>
            <a:r>
              <a:rPr lang="en-IN" dirty="0" smtClean="0">
                <a:latin typeface="Cambria" pitchFamily="18" charset="0"/>
              </a:rPr>
              <a:t> (1967), </a:t>
            </a:r>
            <a:r>
              <a:rPr lang="en-IN" dirty="0" err="1" smtClean="0">
                <a:latin typeface="Cambria" pitchFamily="18" charset="0"/>
              </a:rPr>
              <a:t>Hajar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Chaurasi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ki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Maa</a:t>
            </a:r>
            <a:r>
              <a:rPr lang="en-IN" dirty="0" smtClean="0">
                <a:latin typeface="Cambria" pitchFamily="18" charset="0"/>
              </a:rPr>
              <a:t> (1973) etc</a:t>
            </a:r>
          </a:p>
          <a:p>
            <a:pPr>
              <a:spcAft>
                <a:spcPts val="1200"/>
              </a:spcAft>
            </a:pPr>
            <a:r>
              <a:rPr lang="en-IN" dirty="0" smtClean="0">
                <a:latin typeface="Cambria" pitchFamily="18" charset="0"/>
              </a:rPr>
              <a:t>She wrote many short stories with rural and urban settings.</a:t>
            </a:r>
          </a:p>
          <a:p>
            <a:pPr>
              <a:spcAft>
                <a:spcPts val="1200"/>
              </a:spcAft>
            </a:pPr>
            <a:endParaRPr lang="en-IN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</TotalTime>
  <Words>883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Slide 1</vt:lpstr>
      <vt:lpstr>Early Life and Career</vt:lpstr>
      <vt:lpstr>Early Life and Career</vt:lpstr>
      <vt:lpstr>Major Works</vt:lpstr>
      <vt:lpstr>Film Adaptations</vt:lpstr>
      <vt:lpstr>Translators</vt:lpstr>
      <vt:lpstr>Awards</vt:lpstr>
      <vt:lpstr>Major Concerns in Devi's Writing</vt:lpstr>
      <vt:lpstr>Stages of Her Literary Career</vt:lpstr>
      <vt:lpstr>Stages of Her Literary Career</vt:lpstr>
      <vt:lpstr>Fictions and History</vt:lpstr>
      <vt:lpstr>Fiction and History</vt:lpstr>
      <vt:lpstr>Politics and Activism</vt:lpstr>
      <vt:lpstr>Representation of Women</vt:lpstr>
      <vt:lpstr>Narrative Style</vt:lpstr>
      <vt:lpstr>Environmentalist</vt:lpstr>
      <vt:lpstr>Motherhood</vt:lpstr>
      <vt:lpstr>Slide 18</vt:lpstr>
      <vt:lpstr>Slide 19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20</cp:revision>
  <dcterms:created xsi:type="dcterms:W3CDTF">2016-08-24T18:58:34Z</dcterms:created>
  <dcterms:modified xsi:type="dcterms:W3CDTF">2019-07-16T12:05:53Z</dcterms:modified>
</cp:coreProperties>
</file>