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84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348" r:id="rId37"/>
    <p:sldId id="349" r:id="rId38"/>
    <p:sldId id="350" r:id="rId39"/>
    <p:sldId id="351" r:id="rId40"/>
    <p:sldId id="355" r:id="rId41"/>
    <p:sldId id="352" r:id="rId42"/>
    <p:sldId id="353" r:id="rId43"/>
    <p:sldId id="354" r:id="rId44"/>
    <p:sldId id="347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EEFF89"/>
    <a:srgbClr val="FFFFFF"/>
    <a:srgbClr val="1A0064"/>
    <a:srgbClr val="E9A771"/>
    <a:srgbClr val="FF8181"/>
    <a:srgbClr val="FF99FF"/>
    <a:srgbClr val="00FFCC"/>
    <a:srgbClr val="A5AB85"/>
    <a:srgbClr val="70F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512" autoAdjust="0"/>
    <p:restoredTop sz="94660"/>
  </p:normalViewPr>
  <p:slideViewPr>
    <p:cSldViewPr snapToGrid="0">
      <p:cViewPr>
        <p:scale>
          <a:sx n="81" d="100"/>
          <a:sy n="81" d="100"/>
        </p:scale>
        <p:origin x="-91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0540C-1916-4C02-9791-17A7A094F51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2AFE0-DD3A-46CB-A81B-BF40BCF21575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445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2AFE0-DD3A-46CB-A81B-BF40BCF21575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487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Left one indicates skull of lemur which is a </a:t>
            </a:r>
            <a:r>
              <a:rPr lang="en-IN" dirty="0" err="1"/>
              <a:t>prominans</a:t>
            </a:r>
            <a:r>
              <a:rPr lang="en-IN" dirty="0"/>
              <a:t> and two right ones are those of squirrel and human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52AFE0-DD3A-46CB-A81B-BF40BCF21575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4364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22E37B-9412-4BE9-83D3-8F77D0FFF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8327787-3583-46D8-807F-5C500FF56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B37204-284B-4E3F-8872-0D6A49B45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2559-9829-40AB-BCB0-38F393BDE0B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C3D611-1D7E-4A78-95D7-2EB01122E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BF7E82-CFA3-4A77-BE2B-D49CF0AF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45C4-5846-40CD-8ABA-F20BF51293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003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0B770F-A745-4611-B4CA-D6249CDA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6FB91F-46F2-4186-9C8E-98B076D5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E4AEED-81CF-4C3B-9F3D-B4CDE326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2559-9829-40AB-BCB0-38F393BDE0B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CD1DC8-85A8-4C4B-A4DC-05410B6D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0DF8C4-1F4D-48CD-8B0F-5AC2A855B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45C4-5846-40CD-8ABA-F20BF51293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6013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6A10AB9-3690-4AA4-8066-EDB83E155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E3F0FC-288E-4CF4-9C12-3C354CF2E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432CFE-3711-4A3F-B1A7-71058D08A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2559-9829-40AB-BCB0-38F393BDE0B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552334-8A39-4545-A2B8-FF96FC34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E93D5A-7D1C-4500-A5CD-C2F23B75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45C4-5846-40CD-8ABA-F20BF51293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413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735A4B-CD02-4EE8-B3BD-4D3BAAEA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E525A7-352D-4CA1-AEB4-936AF7DE1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709FDB-9140-4589-82B8-377B94F85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2559-9829-40AB-BCB0-38F393BDE0B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04F3F-CCF0-4733-A3BF-BAC4E9AB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5B0FC7-A074-4E36-A4C3-8AA9AC97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45C4-5846-40CD-8ABA-F20BF51293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462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C3705-2632-4D95-AB98-A8108D4F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0951BD-56C8-46B1-B2CA-57C8C645F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E1606A-FDCE-474E-A15E-F0ECCA33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2559-9829-40AB-BCB0-38F393BDE0B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9C5F1-B284-4250-95D1-7BBF0E82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FA3871-E83C-49B3-B5AB-B7585726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45C4-5846-40CD-8ABA-F20BF51293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2188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3944A0-EA6B-4687-8C9D-79BAEA02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1446E0-AAE6-48CB-B2E4-FDD0C880BE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7FCEA2-CA0F-459C-852B-FF2E286F0A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C1347C-C187-4180-817E-E92861CB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2559-9829-40AB-BCB0-38F393BDE0B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2583C5-5CF2-4602-84A9-73A61A8F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A9F4E1-292D-463D-9342-31D71DE37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45C4-5846-40CD-8ABA-F20BF51293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497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D739B5-081C-4590-9543-5AD182B09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A7C5D8-8BCB-425F-B893-F686D1B34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EF450F-1CC6-4D05-8A03-85459467D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0BA190-CD46-451B-AF1C-1D2FFD460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05C901-FD6F-4278-ACDE-26C0EF7889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C892537-9CA6-4EDB-96CA-93AD59A0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2559-9829-40AB-BCB0-38F393BDE0B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4D93970-6CA9-499C-A7FB-4327E870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213F2DF-9EAB-49DB-833E-6D905CA9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45C4-5846-40CD-8ABA-F20BF51293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819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A1A14-560B-4A6C-BD59-F5B140F00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371450-B5BC-4274-B64A-E32053ADD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2559-9829-40AB-BCB0-38F393BDE0B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CC7D479-9992-402E-9D4B-5538201B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16DBDCE-553A-4265-88D9-AA9B60BA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45C4-5846-40CD-8ABA-F20BF51293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92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5C6D0BA-1539-4D25-B4E3-CEFE31C7F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2559-9829-40AB-BCB0-38F393BDE0B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593E339-88A2-43C1-ADAE-514FDFEF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7E63A0-3A3B-4F9D-86E7-DD7E94F7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45C4-5846-40CD-8ABA-F20BF51293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8288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C5318-4E73-4DE1-BED5-4F4633FD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BFCA45-0003-4E5A-846C-9A93F7EB3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6457E3-D83B-47CB-966D-D5B962B31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608E17-73DC-4162-AF0D-E26C7A5A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2559-9829-40AB-BCB0-38F393BDE0B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6A3246-1A77-4E8D-B240-61535182A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978FBF-EFDD-4018-A74F-19782922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45C4-5846-40CD-8ABA-F20BF51293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692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ACE51-CEDB-4E4F-BFC7-A3FBE58C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E3F695-2432-4838-B1D8-77E8FAE34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853E68-B272-4FC4-83CE-6F550A359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4C5C7D-646D-4058-9B3F-44B4FAA67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A2559-9829-40AB-BCB0-38F393BDE0B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03941F-ABE8-4823-8C2D-24AF8D83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BA172A-78E4-4CC3-B13D-7518A36B7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45C4-5846-40CD-8ABA-F20BF51293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2163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7644A69-FB31-446E-91A8-1A319C53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49AF94-779C-4DC0-BEB5-8B24C0264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17AB7C-04F0-4899-8F04-E04309DA2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A2559-9829-40AB-BCB0-38F393BDE0B2}" type="datetimeFigureOut">
              <a:rPr lang="en-IN" smtClean="0"/>
              <a:pPr/>
              <a:t>10-07-2019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995732-AB00-49E4-8435-09AEDDEC8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3EFE0E-9D82-4C4C-8354-46937A5BF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045C4-5846-40CD-8ABA-F20BF51293D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995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merriam-webster.com/dictionary/robus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tarsiers cartoon">
            <a:extLst>
              <a:ext uri="{FF2B5EF4-FFF2-40B4-BE49-F238E27FC236}">
                <a16:creationId xmlns:a16="http://schemas.microsoft.com/office/drawing/2014/main" xmlns="" id="{E5ED0017-700D-4DA3-B412-0303A659A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750" y="2643078"/>
            <a:ext cx="1866046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orangutan cartoon images">
            <a:extLst>
              <a:ext uri="{FF2B5EF4-FFF2-40B4-BE49-F238E27FC236}">
                <a16:creationId xmlns:a16="http://schemas.microsoft.com/office/drawing/2014/main" xmlns="" id="{9BA63C9B-0BCC-498C-B780-0121FABE4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761" y="4288417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gorilla cartoon images">
            <a:extLst>
              <a:ext uri="{FF2B5EF4-FFF2-40B4-BE49-F238E27FC236}">
                <a16:creationId xmlns:a16="http://schemas.microsoft.com/office/drawing/2014/main" xmlns="" id="{92B6983B-1419-422F-A7B9-B1052EBE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24" y="4411929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chimpanzee cartoon images">
            <a:extLst>
              <a:ext uri="{FF2B5EF4-FFF2-40B4-BE49-F238E27FC236}">
                <a16:creationId xmlns:a16="http://schemas.microsoft.com/office/drawing/2014/main" xmlns="" id="{EC230793-F10D-414A-AE44-DE5265D1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054" y="36945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D1EBD44-D871-4FAA-81DF-64277EDF8B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115" y="348701"/>
            <a:ext cx="2029108" cy="2010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9BAF0B4-9E45-45A3-B694-1B7815F0DE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189" y="1212548"/>
            <a:ext cx="2562583" cy="17052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0EFBAFE-1DF4-420D-887B-540162E010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21" y="2643078"/>
            <a:ext cx="6558740" cy="1705213"/>
          </a:xfrm>
          <a:prstGeom prst="rect">
            <a:avLst/>
          </a:prstGeom>
        </p:spPr>
      </p:pic>
      <p:pic>
        <p:nvPicPr>
          <p:cNvPr id="2070" name="Picture 22" descr="Related image">
            <a:extLst>
              <a:ext uri="{FF2B5EF4-FFF2-40B4-BE49-F238E27FC236}">
                <a16:creationId xmlns:a16="http://schemas.microsoft.com/office/drawing/2014/main" xmlns="" id="{BCF71FFA-864D-4D36-BE37-09A034ABC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5" y="899817"/>
            <a:ext cx="1305312" cy="27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754887-36ED-4C14-A31E-40CD86DEF14B}"/>
              </a:ext>
            </a:extLst>
          </p:cNvPr>
          <p:cNvSpPr txBox="1"/>
          <p:nvPr/>
        </p:nvSpPr>
        <p:spPr>
          <a:xfrm>
            <a:off x="3486002" y="2773250"/>
            <a:ext cx="55523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PRIMATE EVOLUTION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51E1EE4-0BBB-482E-A2EF-53704594E3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9" y="4426497"/>
            <a:ext cx="2324424" cy="2076740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ctrTitle"/>
          </p:nvPr>
        </p:nvSpPr>
        <p:spPr>
          <a:xfrm rot="10800000" flipV="1">
            <a:off x="7684655" y="203195"/>
            <a:ext cx="3925454" cy="775860"/>
          </a:xfrm>
        </p:spPr>
        <p:txBody>
          <a:bodyPr>
            <a:normAutofit/>
          </a:bodyPr>
          <a:lstStyle/>
          <a:p>
            <a:r>
              <a:rPr lang="en-IN" sz="2400" b="1" dirty="0" smtClean="0"/>
              <a:t>By</a:t>
            </a:r>
            <a:r>
              <a:rPr lang="en-IN" sz="2400" b="1" dirty="0" smtClean="0"/>
              <a:t/>
            </a:r>
            <a:br>
              <a:rPr lang="en-IN" sz="2400" b="1" dirty="0" smtClean="0"/>
            </a:br>
            <a:r>
              <a:rPr lang="en-IN" sz="2400" b="1" dirty="0" err="1" smtClean="0"/>
              <a:t>Dr.</a:t>
            </a:r>
            <a:r>
              <a:rPr lang="en-IN" sz="2400" b="1" dirty="0" smtClean="0"/>
              <a:t> Susan Thomas                           </a:t>
            </a:r>
            <a:endParaRPr lang="en-US" sz="2400" b="1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F62511-EF07-40ED-8924-DCBAE1FC2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6893169" cy="6858000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IN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PLESIADAPIS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Oldest known primate like mammal with a relatively robust fossil is </a:t>
            </a:r>
            <a:r>
              <a:rPr lang="en-IN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Plesiadapis</a:t>
            </a: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found in North America and Europe in </a:t>
            </a:r>
            <a:r>
              <a:rPr lang="en-I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Cenozoic</a:t>
            </a: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 extinct by the end of Eocene.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have characters like teeth and skeleton in common with true primates.</a:t>
            </a:r>
          </a:p>
        </p:txBody>
      </p:sp>
      <p:pic>
        <p:nvPicPr>
          <p:cNvPr id="8194" name="Picture 2" descr="Image result for plesiadapis">
            <a:extLst>
              <a:ext uri="{FF2B5EF4-FFF2-40B4-BE49-F238E27FC236}">
                <a16:creationId xmlns:a16="http://schemas.microsoft.com/office/drawing/2014/main" xmlns="" id="{15556DB4-CB1D-4ACD-AA3A-B13DE42E8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0" y="2672861"/>
            <a:ext cx="3474720" cy="18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1FC922-1C02-42C8-945E-9B1E8B085234}"/>
              </a:ext>
            </a:extLst>
          </p:cNvPr>
          <p:cNvSpPr txBox="1"/>
          <p:nvPr/>
        </p:nvSpPr>
        <p:spPr>
          <a:xfrm>
            <a:off x="8328074" y="2067951"/>
            <a:ext cx="2321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PLESIADAPIS</a:t>
            </a:r>
          </a:p>
        </p:txBody>
      </p:sp>
    </p:spTree>
    <p:extLst>
      <p:ext uri="{BB962C8B-B14F-4D97-AF65-F5344CB8AC3E}">
        <p14:creationId xmlns:p14="http://schemas.microsoft.com/office/powerpoint/2010/main" val="5162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34446E-A6DC-40A9-8704-9B47CCF4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4" y="436099"/>
            <a:ext cx="10706686" cy="5572052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true primates were found in North America, Europe, Asia, Africa in Eocene Epoch.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Resembles to present day lemurs.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Evolutionary changes continued- brain and eyes.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Eocene epoch many of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prosimians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extinct due to cooler temperature and competition from first monkeys</a:t>
            </a:r>
          </a:p>
        </p:txBody>
      </p:sp>
    </p:spTree>
    <p:extLst>
      <p:ext uri="{BB962C8B-B14F-4D97-AF65-F5344CB8AC3E}">
        <p14:creationId xmlns:p14="http://schemas.microsoft.com/office/powerpoint/2010/main" val="20094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0FA8BC-17E4-433C-A089-F4CF73DCB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71" y="464233"/>
            <a:ext cx="10860258" cy="5600188"/>
          </a:xfrm>
          <a:solidFill>
            <a:schemeClr val="tx1"/>
          </a:solidFill>
          <a:ln>
            <a:solidFill>
              <a:srgbClr val="FFFFFF"/>
            </a:solidFill>
          </a:ln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Evidences shows that Anthropoid monkeys have evolved from prosimians.</a:t>
            </a:r>
          </a:p>
          <a:p>
            <a:pPr marL="0" indent="0">
              <a:buNone/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</a:t>
            </a:r>
            <a:r>
              <a:rPr lang="en-I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mya</a:t>
            </a: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old world monkeys.</a:t>
            </a:r>
          </a:p>
          <a:p>
            <a:pPr marL="0" indent="0">
              <a:buNone/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I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mya</a:t>
            </a: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new world monkeys.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world monkeys – catarrhines 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world 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monkeys- </a:t>
            </a:r>
            <a:r>
              <a:rPr lang="en-I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platyrrhines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BC6183-D043-493B-A178-B9D386C11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534572"/>
            <a:ext cx="10791092" cy="5642391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time new world </a:t>
            </a: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monkeys 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arose, the continents S America and Africa had drifted apart.</a:t>
            </a:r>
          </a:p>
          <a:p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Monkeys in old world  reached new world by drifting </a:t>
            </a: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 rafts or mangrove floating islands.</a:t>
            </a:r>
          </a:p>
          <a:p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reproductive isolation- they underwent separate adaptive radiation over millions of years.</a:t>
            </a:r>
          </a:p>
          <a:p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world </a:t>
            </a:r>
            <a:r>
              <a:rPr lang="en-I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monkeys </a:t>
            </a:r>
            <a:r>
              <a:rPr lang="en-I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arboreal while old world monkeys are ground dwelling species.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5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difference between old world monkey and new world monkey">
            <a:extLst>
              <a:ext uri="{FF2B5EF4-FFF2-40B4-BE49-F238E27FC236}">
                <a16:creationId xmlns:a16="http://schemas.microsoft.com/office/drawing/2014/main" xmlns="" id="{6FFA33D9-A2B1-48E0-BCCF-A76F80BAB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1881AF-0A4A-4194-88A8-070712B91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288257" cy="6858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 evolved from catarrhines in Africa.</a:t>
            </a:r>
          </a:p>
          <a:p>
            <a:pPr marL="0" indent="0">
              <a:buNone/>
            </a:pPr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Apes are divided into two groups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352892B5-ACEF-4591-928D-1CBDDD7B116D}"/>
              </a:ext>
            </a:extLst>
          </p:cNvPr>
          <p:cNvCxnSpPr/>
          <p:nvPr/>
        </p:nvCxnSpPr>
        <p:spPr>
          <a:xfrm>
            <a:off x="2954215" y="2581367"/>
            <a:ext cx="773723" cy="801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C2DB6F49-0B1B-4A92-918E-F75FABBE5416}"/>
              </a:ext>
            </a:extLst>
          </p:cNvPr>
          <p:cNvCxnSpPr>
            <a:cxnSpLocks/>
          </p:cNvCxnSpPr>
          <p:nvPr/>
        </p:nvCxnSpPr>
        <p:spPr>
          <a:xfrm flipH="1">
            <a:off x="2117186" y="2581367"/>
            <a:ext cx="787792" cy="801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9EC7CE-C229-4B93-BBA0-26FC81ACBA6D}"/>
              </a:ext>
            </a:extLst>
          </p:cNvPr>
          <p:cNvSpPr txBox="1"/>
          <p:nvPr/>
        </p:nvSpPr>
        <p:spPr>
          <a:xfrm>
            <a:off x="1259058" y="3372729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LESSER APES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3DCD4C-7DB6-4C83-ADD0-CF9E2119366A}"/>
              </a:ext>
            </a:extLst>
          </p:cNvPr>
          <p:cNvSpPr txBox="1"/>
          <p:nvPr/>
        </p:nvSpPr>
        <p:spPr>
          <a:xfrm>
            <a:off x="3341076" y="3372729"/>
            <a:ext cx="174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APES</a:t>
            </a:r>
          </a:p>
        </p:txBody>
      </p:sp>
      <p:pic>
        <p:nvPicPr>
          <p:cNvPr id="10242" name="Picture 2" descr="Image result for apes">
            <a:extLst>
              <a:ext uri="{FF2B5EF4-FFF2-40B4-BE49-F238E27FC236}">
                <a16:creationId xmlns:a16="http://schemas.microsoft.com/office/drawing/2014/main" xmlns="" id="{B68100D1-4FD1-4546-AF06-2CFAE336E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8" y="1434905"/>
            <a:ext cx="5500468" cy="313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73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B295AF-093E-40C7-AD32-54FA31DF8D06}"/>
              </a:ext>
            </a:extLst>
          </p:cNvPr>
          <p:cNvSpPr txBox="1"/>
          <p:nvPr/>
        </p:nvSpPr>
        <p:spPr>
          <a:xfrm>
            <a:off x="3330892" y="2981325"/>
            <a:ext cx="603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000" b="1" dirty="0">
                <a:latin typeface="Algerian" panose="04020705040A02060702" pitchFamily="82" charset="0"/>
              </a:rPr>
              <a:t>PROSIMIANS</a:t>
            </a:r>
          </a:p>
        </p:txBody>
      </p:sp>
      <p:pic>
        <p:nvPicPr>
          <p:cNvPr id="11268" name="Picture 4" descr="Image result for Prosimians examples">
            <a:extLst>
              <a:ext uri="{FF2B5EF4-FFF2-40B4-BE49-F238E27FC236}">
                <a16:creationId xmlns:a16="http://schemas.microsoft.com/office/drawing/2014/main" xmlns="" id="{A260D0BD-1AE9-4C73-BA5D-5BAF2803E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3884"/>
            <a:ext cx="224790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Prosimians examples">
            <a:extLst>
              <a:ext uri="{FF2B5EF4-FFF2-40B4-BE49-F238E27FC236}">
                <a16:creationId xmlns:a16="http://schemas.microsoft.com/office/drawing/2014/main" xmlns="" id="{9E681B70-98CB-478A-92B4-E6D2A6B4F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603" y="2119312"/>
            <a:ext cx="1940397" cy="291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16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6D0B9E-F032-45C6-BFD2-B001C2C8D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33CAA-018C-40B1-94C3-F53920E56A4F}"/>
              </a:ext>
            </a:extLst>
          </p:cNvPr>
          <p:cNvSpPr txBox="1"/>
          <p:nvPr/>
        </p:nvSpPr>
        <p:spPr>
          <a:xfrm>
            <a:off x="4121835" y="157817"/>
            <a:ext cx="441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PRIMATES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xmlns="" id="{802E68C5-9F9D-49F7-A20F-6C316C42FA84}"/>
              </a:ext>
            </a:extLst>
          </p:cNvPr>
          <p:cNvSpPr/>
          <p:nvPr/>
        </p:nvSpPr>
        <p:spPr>
          <a:xfrm>
            <a:off x="5915464" y="681038"/>
            <a:ext cx="361071" cy="1070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3BF771-97D8-403B-B5EC-AFAC7849A3EE}"/>
              </a:ext>
            </a:extLst>
          </p:cNvPr>
          <p:cNvSpPr txBox="1"/>
          <p:nvPr/>
        </p:nvSpPr>
        <p:spPr>
          <a:xfrm>
            <a:off x="5641144" y="269396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92707E-3AF7-4465-9A99-2BD04EBC85A0}"/>
              </a:ext>
            </a:extLst>
          </p:cNvPr>
          <p:cNvSpPr txBox="1"/>
          <p:nvPr/>
        </p:nvSpPr>
        <p:spPr>
          <a:xfrm>
            <a:off x="4121835" y="1751857"/>
            <a:ext cx="4909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 ORDER PROSIMII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3A28AC14-C651-486E-935C-B169B9A0EB58}"/>
              </a:ext>
            </a:extLst>
          </p:cNvPr>
          <p:cNvSpPr/>
          <p:nvPr/>
        </p:nvSpPr>
        <p:spPr>
          <a:xfrm rot="2545120">
            <a:off x="6098966" y="2910550"/>
            <a:ext cx="2121267" cy="344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8A6D4956-214E-4BC0-ACEA-1C91D1F019C4}"/>
              </a:ext>
            </a:extLst>
          </p:cNvPr>
          <p:cNvSpPr/>
          <p:nvPr/>
        </p:nvSpPr>
        <p:spPr>
          <a:xfrm>
            <a:off x="5868572" y="2504501"/>
            <a:ext cx="407964" cy="1969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F560D91D-7482-418A-A999-85378A775B7B}"/>
              </a:ext>
            </a:extLst>
          </p:cNvPr>
          <p:cNvSpPr/>
          <p:nvPr/>
        </p:nvSpPr>
        <p:spPr>
          <a:xfrm rot="3155632">
            <a:off x="4774147" y="1996580"/>
            <a:ext cx="385184" cy="2020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76903C5-7F23-4708-8754-1FF684FA7C58}"/>
              </a:ext>
            </a:extLst>
          </p:cNvPr>
          <p:cNvSpPr txBox="1"/>
          <p:nvPr/>
        </p:nvSpPr>
        <p:spPr>
          <a:xfrm>
            <a:off x="1984537" y="3672822"/>
            <a:ext cx="2700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  <a:p>
            <a:pPr algn="ctr"/>
            <a:r>
              <a:rPr lang="en-I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LEMURIDAE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14E9354-91D1-404B-B4CE-FB05533EDA74}"/>
              </a:ext>
            </a:extLst>
          </p:cNvPr>
          <p:cNvSpPr txBox="1"/>
          <p:nvPr/>
        </p:nvSpPr>
        <p:spPr>
          <a:xfrm flipH="1">
            <a:off x="4986668" y="4594672"/>
            <a:ext cx="2335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LORISIDAE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71727F4-6722-4237-ACF4-AC6390BD1EE1}"/>
              </a:ext>
            </a:extLst>
          </p:cNvPr>
          <p:cNvSpPr txBox="1"/>
          <p:nvPr/>
        </p:nvSpPr>
        <p:spPr>
          <a:xfrm>
            <a:off x="7808279" y="3640565"/>
            <a:ext cx="2255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</a:t>
            </a:r>
          </a:p>
          <a:p>
            <a:pPr algn="ctr"/>
            <a:r>
              <a:rPr lang="en-I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TARSIDAE</a:t>
            </a:r>
          </a:p>
        </p:txBody>
      </p:sp>
    </p:spTree>
    <p:extLst>
      <p:ext uri="{BB962C8B-B14F-4D97-AF65-F5344CB8AC3E}">
        <p14:creationId xmlns:p14="http://schemas.microsoft.com/office/powerpoint/2010/main" val="19086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E3ACEF-5A78-4BE6-B9F1-F1F3E573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625883" cy="1690688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I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71B9DC-03A9-4E40-BF94-B1014D9E0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90"/>
            <a:ext cx="6625883" cy="516731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 exclusively in Madagascar.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Protected areas -  population parallel to role of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 monkeys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main land.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Primitive than monkeys.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longer snout, moist philtrum between nose and lip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Image result for lemurs">
            <a:extLst>
              <a:ext uri="{FF2B5EF4-FFF2-40B4-BE49-F238E27FC236}">
                <a16:creationId xmlns:a16="http://schemas.microsoft.com/office/drawing/2014/main" xmlns="" id="{AC192DCE-F7A5-4D7F-B0E8-B1594786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690" y="2658794"/>
            <a:ext cx="3627780" cy="23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9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DF770F-7A75-450E-973C-708DEB2A3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90" y="450166"/>
            <a:ext cx="5964702" cy="609131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have special toilet claw, thick fur, sensitive facial hair and dental comb.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tapetum lucidum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 nocturnal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Image result for toilet claw lemur">
            <a:extLst>
              <a:ext uri="{FF2B5EF4-FFF2-40B4-BE49-F238E27FC236}">
                <a16:creationId xmlns:a16="http://schemas.microsoft.com/office/drawing/2014/main" xmlns="" id="{C228D1B4-E296-4158-A640-2710847B2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422" y="450167"/>
            <a:ext cx="3045776" cy="22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tapetum lucidum in lemurs">
            <a:extLst>
              <a:ext uri="{FF2B5EF4-FFF2-40B4-BE49-F238E27FC236}">
                <a16:creationId xmlns:a16="http://schemas.microsoft.com/office/drawing/2014/main" xmlns="" id="{46948B2A-C619-442D-AFD9-A254AC88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2" y="3946796"/>
            <a:ext cx="5298685" cy="270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3DE833-E557-45EA-96AC-BDE43F1CF9EE}"/>
              </a:ext>
            </a:extLst>
          </p:cNvPr>
          <p:cNvSpPr txBox="1"/>
          <p:nvPr/>
        </p:nvSpPr>
        <p:spPr>
          <a:xfrm>
            <a:off x="10297551" y="900332"/>
            <a:ext cx="158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TOILET CLAW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D1451B-1C1A-4225-B3DA-5AA636BDA6A3}"/>
              </a:ext>
            </a:extLst>
          </p:cNvPr>
          <p:cNvSpPr txBox="1"/>
          <p:nvPr/>
        </p:nvSpPr>
        <p:spPr>
          <a:xfrm>
            <a:off x="9678572" y="3573194"/>
            <a:ext cx="234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TAPETUM LUCIDUM</a:t>
            </a:r>
          </a:p>
        </p:txBody>
      </p:sp>
    </p:spTree>
    <p:extLst>
      <p:ext uri="{BB962C8B-B14F-4D97-AF65-F5344CB8AC3E}">
        <p14:creationId xmlns:p14="http://schemas.microsoft.com/office/powerpoint/2010/main" val="10243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51981C-2E9E-4D17-A0C2-787A043AF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309487"/>
            <a:ext cx="11380763" cy="60913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CHARACTERISTICS</a:t>
            </a:r>
          </a:p>
          <a:p>
            <a:endParaRPr lang="en-I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 and feet</a:t>
            </a:r>
          </a:p>
          <a:p>
            <a:pPr algn="just"/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Fingers and toes</a:t>
            </a:r>
          </a:p>
          <a:p>
            <a:pPr algn="just"/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Shoulder and hip</a:t>
            </a:r>
          </a:p>
          <a:p>
            <a:pPr algn="just"/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Presence of clavicle</a:t>
            </a:r>
          </a:p>
          <a:p>
            <a:pPr algn="just"/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vision</a:t>
            </a:r>
          </a:p>
          <a:p>
            <a:pPr algn="just"/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Arms that can rotate around shoulder joints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developed cerebrum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Erect bodies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3076" name="Picture 4" descr="Image result for primate">
            <a:extLst>
              <a:ext uri="{FF2B5EF4-FFF2-40B4-BE49-F238E27FC236}">
                <a16:creationId xmlns:a16="http://schemas.microsoft.com/office/drawing/2014/main" xmlns="" id="{CF5F680E-8554-4A77-87B9-F340817FA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37" y="2785403"/>
            <a:ext cx="2974364" cy="185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rimate">
            <a:extLst>
              <a:ext uri="{FF2B5EF4-FFF2-40B4-BE49-F238E27FC236}">
                <a16:creationId xmlns:a16="http://schemas.microsoft.com/office/drawing/2014/main" xmlns="" id="{FFC46A5A-11A8-4274-AB98-33ED47A0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36" y="4642338"/>
            <a:ext cx="2974364" cy="221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primate">
            <a:extLst>
              <a:ext uri="{FF2B5EF4-FFF2-40B4-BE49-F238E27FC236}">
                <a16:creationId xmlns:a16="http://schemas.microsoft.com/office/drawing/2014/main" xmlns="" id="{BCD9B3AC-34BC-43BC-ADCF-26ACD9756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637" y="0"/>
            <a:ext cx="2974364" cy="278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DBDAA-E329-4DDB-98C7-2C5D56D8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825625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B1A18D-BE67-477D-85A7-FF9F86850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825624"/>
            <a:ext cx="6400800" cy="529262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forests of Africa and South East Asia.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larger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brain, snout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shorter than lemurs, large eyes that face forwards.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Retinal tapetum, dental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combs,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toilet claw and moist philtrum</a:t>
            </a:r>
          </a:p>
        </p:txBody>
      </p:sp>
      <p:pic>
        <p:nvPicPr>
          <p:cNvPr id="14338" name="Picture 2" descr="Image result for lorises">
            <a:extLst>
              <a:ext uri="{FF2B5EF4-FFF2-40B4-BE49-F238E27FC236}">
                <a16:creationId xmlns:a16="http://schemas.microsoft.com/office/drawing/2014/main" xmlns="" id="{A401B3CC-CDE5-4DCA-A9BD-86A009A6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540" y="2522468"/>
            <a:ext cx="3968260" cy="237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5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7516F-0DD0-4FF6-B5B6-AC7A8F4B7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471138" cy="1814732"/>
          </a:xfrm>
          <a:solidFill>
            <a:srgbClr val="FFFFCC"/>
          </a:solidFill>
        </p:spPr>
        <p:txBody>
          <a:bodyPr/>
          <a:lstStyle/>
          <a:p>
            <a:pPr algn="ctr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TARSIERS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FFCBBB-A537-4A1D-8E9A-02BE9E2C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14732"/>
            <a:ext cx="6471138" cy="526131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Nocturnal south east Asian primates.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 between prosimians and anthropoids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Presence of two toilet claws on each foot.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Enormous  eyes relative to head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size.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Image result for TARSIERS">
            <a:extLst>
              <a:ext uri="{FF2B5EF4-FFF2-40B4-BE49-F238E27FC236}">
                <a16:creationId xmlns:a16="http://schemas.microsoft.com/office/drawing/2014/main" xmlns="" id="{76E066B6-CEE2-411F-9A58-3E61466B0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345" y="2307102"/>
            <a:ext cx="2969455" cy="337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44F8FB-4FD6-412C-B13F-65195AC9B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6095999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renal tapetum that is a characteristic feature of lemurs and lorises.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 of moist philtrum by dry furry space between nose and lip.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Bony orbit around eyes.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 of tibia and fibula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lower leg- adaptation to make a single leap</a:t>
            </a:r>
          </a:p>
        </p:txBody>
      </p:sp>
      <p:pic>
        <p:nvPicPr>
          <p:cNvPr id="16386" name="Picture 2" descr="Image result for TARSIERS anatomy">
            <a:extLst>
              <a:ext uri="{FF2B5EF4-FFF2-40B4-BE49-F238E27FC236}">
                <a16:creationId xmlns:a16="http://schemas.microsoft.com/office/drawing/2014/main" xmlns="" id="{7F60BD95-CDBC-4845-A33F-2F6F9106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87530"/>
            <a:ext cx="6095999" cy="231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343741-B247-44DD-9A61-9DD9635103A9}"/>
              </a:ext>
            </a:extLst>
          </p:cNvPr>
          <p:cNvSpPr/>
          <p:nvPr/>
        </p:nvSpPr>
        <p:spPr>
          <a:xfrm>
            <a:off x="3519426" y="4866474"/>
            <a:ext cx="5357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ANTHROPOIDEA</a:t>
            </a:r>
          </a:p>
        </p:txBody>
      </p:sp>
      <p:pic>
        <p:nvPicPr>
          <p:cNvPr id="17410" name="Picture 2" descr="Image result for suborder anthropoidea">
            <a:extLst>
              <a:ext uri="{FF2B5EF4-FFF2-40B4-BE49-F238E27FC236}">
                <a16:creationId xmlns:a16="http://schemas.microsoft.com/office/drawing/2014/main" xmlns="" id="{387FEB64-3176-42E1-B759-852017F8B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92" y="86526"/>
            <a:ext cx="8524397" cy="45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2281245-9BBB-4AE5-AEC4-FB00DEEBE6DA}"/>
              </a:ext>
            </a:extLst>
          </p:cNvPr>
          <p:cNvSpPr txBox="1"/>
          <p:nvPr/>
        </p:nvSpPr>
        <p:spPr>
          <a:xfrm>
            <a:off x="4754880" y="450166"/>
            <a:ext cx="2686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ANTHROPOIDS</a:t>
            </a:r>
            <a:endParaRPr lang="en-IN" sz="2400" b="1" dirty="0">
              <a:solidFill>
                <a:srgbClr val="00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2E3E3673-3C89-4E02-B6C3-A0CC14740F58}"/>
              </a:ext>
            </a:extLst>
          </p:cNvPr>
          <p:cNvSpPr/>
          <p:nvPr/>
        </p:nvSpPr>
        <p:spPr>
          <a:xfrm>
            <a:off x="5739618" y="906693"/>
            <a:ext cx="393896" cy="635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xmlns="" id="{DC8D748A-D20A-4ACC-9724-51A7C884E5C9}"/>
              </a:ext>
            </a:extLst>
          </p:cNvPr>
          <p:cNvSpPr/>
          <p:nvPr/>
        </p:nvSpPr>
        <p:spPr>
          <a:xfrm>
            <a:off x="1352843" y="1571054"/>
            <a:ext cx="351692" cy="11386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29932933-78AF-4882-8317-DFAE6FB7A500}"/>
              </a:ext>
            </a:extLst>
          </p:cNvPr>
          <p:cNvSpPr/>
          <p:nvPr/>
        </p:nvSpPr>
        <p:spPr>
          <a:xfrm>
            <a:off x="10160511" y="1589217"/>
            <a:ext cx="351692" cy="1102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55C1544-E027-4F01-8A05-14D553CDD42B}"/>
              </a:ext>
            </a:extLst>
          </p:cNvPr>
          <p:cNvSpPr txBox="1"/>
          <p:nvPr/>
        </p:nvSpPr>
        <p:spPr>
          <a:xfrm>
            <a:off x="522849" y="2951548"/>
            <a:ext cx="2363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PLATYRRHINES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A364749E-E223-4BD3-B13D-F772CC1C0841}"/>
              </a:ext>
            </a:extLst>
          </p:cNvPr>
          <p:cNvSpPr/>
          <p:nvPr/>
        </p:nvSpPr>
        <p:spPr>
          <a:xfrm>
            <a:off x="1375127" y="3593536"/>
            <a:ext cx="297787" cy="8958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55E7DC7-DF15-44A7-886C-593C6700769D}"/>
              </a:ext>
            </a:extLst>
          </p:cNvPr>
          <p:cNvSpPr txBox="1"/>
          <p:nvPr/>
        </p:nvSpPr>
        <p:spPr>
          <a:xfrm>
            <a:off x="873369" y="4524001"/>
            <a:ext cx="1392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CEBOIDS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BDE673D-A7B2-4FC0-B186-BC1C60AA8D64}"/>
              </a:ext>
            </a:extLst>
          </p:cNvPr>
          <p:cNvSpPr txBox="1"/>
          <p:nvPr/>
        </p:nvSpPr>
        <p:spPr>
          <a:xfrm>
            <a:off x="9758291" y="2951548"/>
            <a:ext cx="2363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CATARRHINES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4D546F60-8EF2-4892-9BC1-05977FD05EBF}"/>
              </a:ext>
            </a:extLst>
          </p:cNvPr>
          <p:cNvSpPr/>
          <p:nvPr/>
        </p:nvSpPr>
        <p:spPr>
          <a:xfrm rot="2865191">
            <a:off x="9793451" y="3292347"/>
            <a:ext cx="289094" cy="124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D6A659C4-E7C9-4DAA-A98B-6A35285CADFD}"/>
              </a:ext>
            </a:extLst>
          </p:cNvPr>
          <p:cNvSpPr/>
          <p:nvPr/>
        </p:nvSpPr>
        <p:spPr>
          <a:xfrm rot="19225325">
            <a:off x="11013399" y="3307499"/>
            <a:ext cx="301948" cy="12653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2763FA0-6DFE-48C7-A942-E24CAC244C0C}"/>
              </a:ext>
            </a:extLst>
          </p:cNvPr>
          <p:cNvSpPr txBox="1"/>
          <p:nvPr/>
        </p:nvSpPr>
        <p:spPr>
          <a:xfrm>
            <a:off x="7441809" y="4489432"/>
            <a:ext cx="2786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CERCOPITHECOIDS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A98ECC3-85B0-48C8-8303-6E0ABA702F3A}"/>
              </a:ext>
            </a:extLst>
          </p:cNvPr>
          <p:cNvSpPr txBox="1"/>
          <p:nvPr/>
        </p:nvSpPr>
        <p:spPr>
          <a:xfrm>
            <a:off x="10349132" y="4485130"/>
            <a:ext cx="1842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HOMINOIDS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202D2B1-EE34-49B3-BE12-5FAE3C881B9F}"/>
              </a:ext>
            </a:extLst>
          </p:cNvPr>
          <p:cNvCxnSpPr>
            <a:stCxn id="8" idx="0"/>
            <a:endCxn id="9" idx="0"/>
          </p:cNvCxnSpPr>
          <p:nvPr/>
        </p:nvCxnSpPr>
        <p:spPr>
          <a:xfrm>
            <a:off x="1528689" y="1571054"/>
            <a:ext cx="8807668" cy="18163"/>
          </a:xfrm>
          <a:prstGeom prst="line">
            <a:avLst/>
          </a:prstGeom>
          <a:ln w="155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7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1D49B-D2CE-43F3-A677-BB3DA71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IN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PLATYRRHINES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AB4803-9FF3-4EC1-B24D-3B32413D1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1432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new world moneys.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in central and south America, all of which are arboreal.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 nose, widely spaced nostrils facing laterally, three premolars on each side of jaw – characteristics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Cebidae – nails instead of claws also presence of prehensile tail</a:t>
            </a:r>
          </a:p>
        </p:txBody>
      </p:sp>
    </p:spTree>
    <p:extLst>
      <p:ext uri="{BB962C8B-B14F-4D97-AF65-F5344CB8AC3E}">
        <p14:creationId xmlns:p14="http://schemas.microsoft.com/office/powerpoint/2010/main" val="412686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E30DB9-DD17-4F48-B29C-50354FA3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916"/>
            <a:ext cx="10515600" cy="104804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CATARRHINES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847509-2673-41A8-913D-C382BA4A5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176"/>
            <a:ext cx="10515600" cy="51769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two super families – Cercopithecoidea( old world monkeys)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Hominioidea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apes and humans)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Narrowly spaced nostrils.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 formula 2123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than new world monkeys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prehensile tail.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Terrestrial and arboreal forms</a:t>
            </a:r>
          </a:p>
        </p:txBody>
      </p:sp>
    </p:spTree>
    <p:extLst>
      <p:ext uri="{BB962C8B-B14F-4D97-AF65-F5344CB8AC3E}">
        <p14:creationId xmlns:p14="http://schemas.microsoft.com/office/powerpoint/2010/main" val="64693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764247-45DB-4D26-96FA-BC8CE7A5C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4" y="232118"/>
            <a:ext cx="11282289" cy="107617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en-IN" b="1" dirty="0">
                <a:solidFill>
                  <a:srgbClr val="FFC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HOMINOIDS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9F53F0-ECFC-4A5D-BF73-3F79C88B7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1420837"/>
            <a:ext cx="11282289" cy="520504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a group of primates with almost 22 species.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chimpanzees, gorilla, orangutans, gibbon and humans beings.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Apes and humans –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brachiating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locomotion.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Arboreal have to hold on to overhead tree branches – posture erect than monkeys 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Arms and shoulder were more flexible, wrist and elbow are more limber also spine is shorter and stiffer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5F3F58-BB03-4875-9053-9F0A21674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1999" cy="7554351"/>
          </a:xfrm>
          <a:solidFill>
            <a:schemeClr val="tx1"/>
          </a:solidFill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Hominoids differ from monkeys in following ways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Broader and larger pelvis – support vertical weight</a:t>
            </a:r>
          </a:p>
          <a:p>
            <a:pPr lvl="1"/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Visceral attachments and arrangements – vertical support for stomach, intestine and liver.</a:t>
            </a:r>
          </a:p>
          <a:p>
            <a:pPr lvl="1"/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of tail</a:t>
            </a:r>
          </a:p>
          <a:p>
            <a:pPr lvl="1"/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cusped lower molars </a:t>
            </a:r>
          </a:p>
          <a:p>
            <a:pPr lvl="1"/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Broad but shallow thorax – change to more vertical posture.</a:t>
            </a:r>
          </a:p>
          <a:p>
            <a:pPr lvl="1"/>
            <a:endParaRPr lang="en-I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Scapulae placed dorsally – to extend arm laterally.</a:t>
            </a:r>
          </a:p>
          <a:p>
            <a:pPr lvl="1"/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8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1844631-D873-4207-8E08-1C6F25AFA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476474-3B69-41C5-87BF-2A06FBF72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635" y="463826"/>
            <a:ext cx="10532165" cy="5713137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Primates have a number of adaptations that indicate that they have an arboreal ancestors, those characters are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move the four limbs in various directions</a:t>
            </a:r>
          </a:p>
          <a:p>
            <a:pPr marL="914400" lvl="1" indent="-457200">
              <a:buFont typeface="+mj-lt"/>
              <a:buAutoNum type="arabicPeriod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Grasping power of hands and feet</a:t>
            </a:r>
          </a:p>
          <a:p>
            <a:pPr marL="914400" lvl="1" indent="-457200">
              <a:buFont typeface="+mj-lt"/>
              <a:buAutoNum type="arabicPeriod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Slip resistant cutaneous ridges</a:t>
            </a:r>
          </a:p>
          <a:p>
            <a:pPr marL="914400" lvl="1" indent="-457200">
              <a:buFont typeface="+mj-lt"/>
              <a:buAutoNum type="arabicPeriod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Retention of clavicle</a:t>
            </a:r>
          </a:p>
          <a:p>
            <a:pPr marL="914400" lvl="1" indent="-457200">
              <a:buFont typeface="+mj-lt"/>
              <a:buAutoNum type="arabicPeriod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Flexibility of spine</a:t>
            </a:r>
          </a:p>
        </p:txBody>
      </p:sp>
    </p:spTree>
    <p:extLst>
      <p:ext uri="{BB962C8B-B14F-4D97-AF65-F5344CB8AC3E}">
        <p14:creationId xmlns:p14="http://schemas.microsoft.com/office/powerpoint/2010/main" val="117194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ACA50B-567B-44E4-AC48-5986C079B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668086" cy="6858000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GIBBON</a:t>
            </a:r>
          </a:p>
          <a:p>
            <a:pPr marL="0" indent="0" algn="ctr">
              <a:buNone/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primitive existing hominoids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Exclusively arboreal and confined to South East Asia.</a:t>
            </a:r>
          </a:p>
          <a:p>
            <a:pPr marL="0" indent="0">
              <a:buNone/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characteristics with old world monkeys.</a:t>
            </a:r>
          </a:p>
          <a:p>
            <a:pPr lvl="1"/>
            <a:r>
              <a:rPr lang="en-I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Relatively small size and ischial callosities</a:t>
            </a:r>
          </a:p>
          <a:p>
            <a:pPr marL="0" indent="0">
              <a:buNone/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Superb acrobatic brachiators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F6B8C7-5A09-4EB2-B7D8-44CB330CC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193" y="1856934"/>
            <a:ext cx="4902637" cy="30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005348-094B-4756-B3A1-4792E7353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485206" cy="68580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CHIMPANZEES</a:t>
            </a:r>
          </a:p>
          <a:p>
            <a:pPr marL="0" indent="0" algn="ctr">
              <a:buNone/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found equatorial Africa where they live in groups of  40 to 50 socially organised in a dominance hierarchy.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Feeding – arboreal, less specialised for arboreal pursuits than Asiatic apes.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 most of their time on grounds.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 terrestrially by ‘ 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KNUCKLE- </a:t>
            </a: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WALKING’ using friction pad on middle of phalanges of non thumb digits as forelimb support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EBB6D7-0164-4954-A3CE-F4FF4CB10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99" y="1927274"/>
            <a:ext cx="4524221" cy="257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4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D9C789-494D-4995-8D3C-B7AFE4CE0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096000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GORILLA</a:t>
            </a: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Largest apes.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Inhabit equatorial Africa in 2 main distributions.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land gorillas west of Congo basin.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Mountain gorillas eastward.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DNA is very similar to that of humans.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live in groups called troops.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3D6A89A-96D4-4D6E-91FC-7F256FE5A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929" y="1211546"/>
            <a:ext cx="3967090" cy="443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7987EE-4919-4960-82C6-298F6E201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6555544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 up of one adult male or silverback with multiple adult and offspring.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gorilla is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robust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and powerful, with an extremely thick, strong chest and a protruding abdomen.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Both skin and hair are black. 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face has large nostrils, small ears, and prominent brow ridges. 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Adults have long, muscular arms that are 15–20 percent longer than the stocky legs.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2A6D94-9BFD-43CF-A1F4-9BCB626CC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0" y="2010731"/>
            <a:ext cx="4668130" cy="283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EB8C7-558B-4E8B-9457-8DE2496E9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6471138" cy="6858000"/>
          </a:xfrm>
          <a:solidFill>
            <a:schemeClr val="tx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Males are about twice as heavy as females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attain a height of about 1.7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metres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(5.5 feet)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(in the wild) of 135–220 kg (300–485 pounds).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18C9F2-EB94-4449-8C81-7EB133385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95" y="1896940"/>
            <a:ext cx="4279502" cy="25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D71C3-4710-45B6-9379-A3E32DC2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6428935" cy="6858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HUMANS</a:t>
            </a: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wide range of adaptations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Hindlimbs are longer relative to forelimbs.</a:t>
            </a:r>
          </a:p>
          <a:p>
            <a:pPr lvl="1"/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Bipedal terrestrial locomotion</a:t>
            </a: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brain.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face.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Shorter canines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body hair.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AE1087F-DE1C-42AC-A48B-4D5C96A3D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66" y="1668342"/>
            <a:ext cx="4790080" cy="242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9600" dirty="0" smtClean="0">
                <a:solidFill>
                  <a:schemeClr val="bg1"/>
                </a:solidFill>
              </a:rPr>
              <a:t>HOMINID FOSSILS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images (7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31351" y="1975104"/>
            <a:ext cx="3373593" cy="2526939"/>
          </a:xfrm>
        </p:spPr>
      </p:pic>
      <p:pic>
        <p:nvPicPr>
          <p:cNvPr id="5" name="Picture 4" descr="download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45" y="1863090"/>
            <a:ext cx="3336799" cy="2220488"/>
          </a:xfrm>
          <a:prstGeom prst="rect">
            <a:avLst/>
          </a:prstGeom>
        </p:spPr>
      </p:pic>
      <p:pic>
        <p:nvPicPr>
          <p:cNvPr id="6" name="Picture 5" descr="download (1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720" y="3931920"/>
            <a:ext cx="3191256" cy="238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76707"/>
          </a:xfrm>
        </p:spPr>
        <p:txBody>
          <a:bodyPr>
            <a:normAutofit fontScale="90000"/>
          </a:bodyPr>
          <a:lstStyle/>
          <a:p>
            <a:r>
              <a:rPr lang="en-IN" dirty="0" err="1" smtClean="0"/>
              <a:t>I</a:t>
            </a:r>
            <a:r>
              <a:rPr lang="en-IN" dirty="0" err="1" smtClean="0">
                <a:solidFill>
                  <a:schemeClr val="bg1"/>
                </a:solidFill>
              </a:rPr>
              <a:t>Important</a:t>
            </a:r>
            <a:r>
              <a:rPr lang="en-IN" dirty="0" smtClean="0">
                <a:solidFill>
                  <a:schemeClr val="bg1"/>
                </a:solidFill>
              </a:rPr>
              <a:t> Ancestral Forms Of Homo sapiens are: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896112"/>
            <a:ext cx="7434072" cy="52808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4400" u="sng" dirty="0" smtClean="0">
                <a:solidFill>
                  <a:schemeClr val="bg1"/>
                </a:solidFill>
              </a:rPr>
              <a:t>DRYOPITHECUS</a:t>
            </a:r>
            <a:endParaRPr lang="en-US" sz="4400" u="sng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It lived 20 million yrs ago in Miocene epoch.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Common ancestor of humans and apes.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Fossils found from an island in Africa’s Lake Victoria at 1930.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Flattened face ,Shortened jaw and enlarged </a:t>
            </a:r>
            <a:r>
              <a:rPr lang="en-IN" dirty="0" err="1" smtClean="0">
                <a:solidFill>
                  <a:schemeClr val="bg1"/>
                </a:solidFill>
              </a:rPr>
              <a:t>Incissors</a:t>
            </a:r>
            <a:r>
              <a:rPr lang="en-IN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Arms and legs of same length.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Semi – erect posture on the ground.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More bipedal than other apes.</a:t>
            </a:r>
          </a:p>
          <a:p>
            <a:pPr>
              <a:buFont typeface="Wingdings" pitchFamily="2" charset="2"/>
              <a:buChar char="§"/>
            </a:pPr>
            <a:endParaRPr lang="en-IN" sz="2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564" y="1536192"/>
            <a:ext cx="3534156" cy="422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12" y="200533"/>
            <a:ext cx="9576816" cy="732155"/>
          </a:xfrm>
        </p:spPr>
        <p:txBody>
          <a:bodyPr>
            <a:normAutofit fontScale="90000"/>
          </a:bodyPr>
          <a:lstStyle/>
          <a:p>
            <a:r>
              <a:rPr lang="en-IN" u="sng" dirty="0" smtClean="0">
                <a:solidFill>
                  <a:schemeClr val="bg1"/>
                </a:solidFill>
              </a:rPr>
              <a:t>AUSTRALOPITHECUS(Man –Ape of Africa)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" y="1069848"/>
            <a:ext cx="8229600" cy="560527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Australopithecus </a:t>
            </a:r>
            <a:r>
              <a:rPr lang="en-IN" dirty="0" err="1" smtClean="0">
                <a:solidFill>
                  <a:schemeClr val="bg1"/>
                </a:solidFill>
              </a:rPr>
              <a:t>africanus</a:t>
            </a:r>
            <a:r>
              <a:rPr lang="en-IN" dirty="0" smtClean="0">
                <a:solidFill>
                  <a:schemeClr val="bg1"/>
                </a:solidFill>
              </a:rPr>
              <a:t> belongs to </a:t>
            </a:r>
            <a:r>
              <a:rPr lang="en-IN" dirty="0" err="1" smtClean="0">
                <a:solidFill>
                  <a:schemeClr val="bg1"/>
                </a:solidFill>
              </a:rPr>
              <a:t>pleistocene</a:t>
            </a:r>
            <a:r>
              <a:rPr lang="en-IN" dirty="0" smtClean="0">
                <a:solidFill>
                  <a:schemeClr val="bg1"/>
                </a:solidFill>
              </a:rPr>
              <a:t> era( 1.2 - 3 </a:t>
            </a:r>
            <a:r>
              <a:rPr lang="en-IN" dirty="0" err="1" smtClean="0">
                <a:solidFill>
                  <a:schemeClr val="bg1"/>
                </a:solidFill>
              </a:rPr>
              <a:t>mya</a:t>
            </a:r>
            <a:r>
              <a:rPr lang="en-IN" dirty="0" smtClean="0">
                <a:solidFill>
                  <a:schemeClr val="bg1"/>
                </a:solidFill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Founded in Africa and weighed 40 – 60 pounds.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Bipedal form of primates with erect posture.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Had teeth similar to humans but jaws and teeth are larger than modern man.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It had an ape – brain (capacity 450 – 700cc).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They were true hunter scavengers.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Later Australopithecus </a:t>
            </a:r>
            <a:r>
              <a:rPr lang="en-IN" dirty="0" err="1" smtClean="0">
                <a:solidFill>
                  <a:schemeClr val="bg1"/>
                </a:solidFill>
              </a:rPr>
              <a:t>robustus</a:t>
            </a:r>
            <a:r>
              <a:rPr lang="en-IN" dirty="0" smtClean="0">
                <a:solidFill>
                  <a:schemeClr val="bg1"/>
                </a:solidFill>
              </a:rPr>
              <a:t> discovered, weighed 150-200 pounds, walked erect.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Lucy – lived 3.2 </a:t>
            </a:r>
            <a:r>
              <a:rPr lang="en-IN" dirty="0" err="1" smtClean="0">
                <a:solidFill>
                  <a:schemeClr val="bg1"/>
                </a:solidFill>
              </a:rPr>
              <a:t>mya</a:t>
            </a:r>
            <a:r>
              <a:rPr lang="en-IN" dirty="0" smtClean="0">
                <a:solidFill>
                  <a:schemeClr val="bg1"/>
                </a:solidFill>
              </a:rPr>
              <a:t>, walk upright like a human, because of particular shape of her hip and knees.</a:t>
            </a:r>
          </a:p>
          <a:p>
            <a:pPr>
              <a:buFont typeface="Wingdings" pitchFamily="2" charset="2"/>
              <a:buChar char="§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ownload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464" y="1143000"/>
            <a:ext cx="3465576" cy="3054096"/>
          </a:xfrm>
          <a:prstGeom prst="rect">
            <a:avLst/>
          </a:prstGeom>
        </p:spPr>
      </p:pic>
      <p:pic>
        <p:nvPicPr>
          <p:cNvPr id="5" name="Picture 4" descr="download (1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3064" y="4343400"/>
            <a:ext cx="3401568" cy="240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8821"/>
            <a:ext cx="10515600" cy="704723"/>
          </a:xfrm>
        </p:spPr>
        <p:txBody>
          <a:bodyPr/>
          <a:lstStyle/>
          <a:p>
            <a:r>
              <a:rPr lang="en-IN" u="sng" dirty="0" smtClean="0">
                <a:solidFill>
                  <a:schemeClr val="bg1"/>
                </a:solidFill>
              </a:rPr>
              <a:t>Homo </a:t>
            </a:r>
            <a:r>
              <a:rPr lang="en-IN" u="sng" dirty="0" err="1" smtClean="0">
                <a:solidFill>
                  <a:schemeClr val="bg1"/>
                </a:solidFill>
              </a:rPr>
              <a:t>habilis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872" y="1078992"/>
            <a:ext cx="7909560" cy="552297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Bipedal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Had a larger brain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They used tools.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They are intellectual and have linguistic powers.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This process of being a human in biological and social sense is called </a:t>
            </a:r>
            <a:r>
              <a:rPr lang="en-IN" u="sng" dirty="0" err="1" smtClean="0">
                <a:solidFill>
                  <a:schemeClr val="bg1"/>
                </a:solidFill>
              </a:rPr>
              <a:t>hominisation</a:t>
            </a:r>
            <a:r>
              <a:rPr lang="en-IN" u="sng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Homo </a:t>
            </a:r>
            <a:r>
              <a:rPr lang="en-IN" dirty="0" err="1" smtClean="0">
                <a:solidFill>
                  <a:schemeClr val="bg1"/>
                </a:solidFill>
              </a:rPr>
              <a:t>habilis</a:t>
            </a:r>
            <a:r>
              <a:rPr lang="en-IN" dirty="0" smtClean="0">
                <a:solidFill>
                  <a:schemeClr val="bg1"/>
                </a:solidFill>
              </a:rPr>
              <a:t> represents a significant step towards human evolution.</a:t>
            </a:r>
          </a:p>
          <a:p>
            <a:pPr>
              <a:buFont typeface="Wingdings" pitchFamily="2" charset="2"/>
              <a:buChar char="§"/>
            </a:pPr>
            <a:endParaRPr lang="en-IN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ownload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186" y="832104"/>
            <a:ext cx="2937510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F4C180-C9D2-4D6F-BF0B-9A544EE42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897" y="474836"/>
            <a:ext cx="10515600" cy="5645426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Primates almost contain 230 species and they are divided into sub orders.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Prosimians retain earlier mammalian characters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Prosimians include tarsiers, galago and lemurs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Anthropoids include </a:t>
            </a:r>
            <a:r>
              <a:rPr lang="en-I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monkey,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apes and humans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Anthropoids have larger nails and their brain is large relative to </a:t>
            </a:r>
            <a:r>
              <a:rPr lang="en-I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prosimians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4D0054-F000-4E93-BE3A-929EE11C25C3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299F32-A131-46BB-A7D4-2836C5285642}"/>
              </a:ext>
            </a:extLst>
          </p:cNvPr>
          <p:cNvSpPr txBox="1"/>
          <p:nvPr/>
        </p:nvSpPr>
        <p:spPr>
          <a:xfrm>
            <a:off x="849812" y="1567702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PRIMATES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8A3549A-07F3-4159-AB4A-CF40159144AA}"/>
              </a:ext>
            </a:extLst>
          </p:cNvPr>
          <p:cNvSpPr/>
          <p:nvPr/>
        </p:nvSpPr>
        <p:spPr>
          <a:xfrm rot="20606510">
            <a:off x="2405270" y="1691695"/>
            <a:ext cx="96740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B7B80B54-E821-4BCA-AC0E-40D99F8B98DB}"/>
              </a:ext>
            </a:extLst>
          </p:cNvPr>
          <p:cNvSpPr/>
          <p:nvPr/>
        </p:nvSpPr>
        <p:spPr>
          <a:xfrm rot="384198">
            <a:off x="2424837" y="1928982"/>
            <a:ext cx="98286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8A6E42-45FB-4464-8B9D-F80E0F1C1BB9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C9ACADE-BB6C-4DE5-882B-B0CCA3EDF543}"/>
              </a:ext>
            </a:extLst>
          </p:cNvPr>
          <p:cNvSpPr txBox="1"/>
          <p:nvPr/>
        </p:nvSpPr>
        <p:spPr>
          <a:xfrm>
            <a:off x="3451210" y="1275314"/>
            <a:ext cx="25874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200" b="1" dirty="0"/>
              <a:t>PROSIMIANS</a:t>
            </a:r>
          </a:p>
          <a:p>
            <a:endParaRPr lang="en-IN" dirty="0"/>
          </a:p>
          <a:p>
            <a:r>
              <a:rPr lang="en-IN" sz="2200" b="1" dirty="0"/>
              <a:t>ANTHROPOIDS</a:t>
            </a:r>
          </a:p>
        </p:txBody>
      </p:sp>
    </p:spTree>
    <p:extLst>
      <p:ext uri="{BB962C8B-B14F-4D97-AF65-F5344CB8AC3E}">
        <p14:creationId xmlns:p14="http://schemas.microsoft.com/office/powerpoint/2010/main" val="983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16" y="237109"/>
            <a:ext cx="10515600" cy="530987"/>
          </a:xfrm>
        </p:spPr>
        <p:txBody>
          <a:bodyPr>
            <a:normAutofit fontScale="90000"/>
          </a:bodyPr>
          <a:lstStyle/>
          <a:p>
            <a:r>
              <a:rPr lang="en-IN" u="sng" dirty="0" smtClean="0">
                <a:solidFill>
                  <a:schemeClr val="bg1"/>
                </a:solidFill>
              </a:rPr>
              <a:t>HOMO ERECTUS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888" y="996696"/>
            <a:ext cx="8723376" cy="567842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Remains are found in Africa, South East Asia and China.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It lived from over 2 million yrs ago up to about 300,000 yrs ago.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It contains Java man and Peking man.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They had a receding forehead, heavy jaws and prominent bony brows.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It was more than 5 feet tall, weighed 70 kg, and had a human like skeleton.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Cranial capacity was 970 cc.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They lived in caves , made fire and brought it indoors to cook food or split stones.</a:t>
            </a:r>
          </a:p>
          <a:p>
            <a:pPr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ownload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008" y="1674114"/>
            <a:ext cx="2596896" cy="3803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163957"/>
            <a:ext cx="10515600" cy="521843"/>
          </a:xfrm>
        </p:spPr>
        <p:txBody>
          <a:bodyPr>
            <a:normAutofit fontScale="90000"/>
          </a:bodyPr>
          <a:lstStyle/>
          <a:p>
            <a:r>
              <a:rPr lang="en-IN" u="sng" dirty="0" smtClean="0">
                <a:solidFill>
                  <a:schemeClr val="bg1"/>
                </a:solidFill>
              </a:rPr>
              <a:t>Homo </a:t>
            </a:r>
            <a:r>
              <a:rPr lang="en-IN" u="sng" dirty="0" err="1" smtClean="0">
                <a:solidFill>
                  <a:schemeClr val="bg1"/>
                </a:solidFill>
              </a:rPr>
              <a:t>neanderthalensis</a:t>
            </a:r>
            <a:r>
              <a:rPr lang="en-IN" u="sng" dirty="0" smtClean="0">
                <a:solidFill>
                  <a:schemeClr val="bg1"/>
                </a:solidFill>
              </a:rPr>
              <a:t>(Neanderthal man)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" y="1024128"/>
            <a:ext cx="8293608" cy="567842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Discovered in </a:t>
            </a:r>
            <a:r>
              <a:rPr lang="en-IN" dirty="0" err="1" smtClean="0">
                <a:solidFill>
                  <a:schemeClr val="bg1"/>
                </a:solidFill>
              </a:rPr>
              <a:t>Neander</a:t>
            </a:r>
            <a:r>
              <a:rPr lang="en-IN" dirty="0" smtClean="0">
                <a:solidFill>
                  <a:schemeClr val="bg1"/>
                </a:solidFill>
              </a:rPr>
              <a:t> valley Germany in 1856.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Existed 150,000 yrs ago in Europe, Asia, and North Africa.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Short with heavy jaws , receding chin, with erect posture and hands used like man.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Brain was big as modern man with cranial capacity 1450 cc.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Became extinct 25,000 yrs ago.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They lived in caves , made simple tools, dug pits to trap large animals.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They also buried the dead.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030" y="1316736"/>
            <a:ext cx="2844546" cy="4270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IN" u="sng" dirty="0" smtClean="0">
                <a:solidFill>
                  <a:schemeClr val="bg1"/>
                </a:solidFill>
              </a:rPr>
              <a:t>The </a:t>
            </a:r>
            <a:r>
              <a:rPr lang="en-IN" u="sng" dirty="0" err="1" smtClean="0">
                <a:solidFill>
                  <a:schemeClr val="bg1"/>
                </a:solidFill>
              </a:rPr>
              <a:t>Cro</a:t>
            </a:r>
            <a:r>
              <a:rPr lang="en-IN" u="sng" dirty="0" smtClean="0">
                <a:solidFill>
                  <a:schemeClr val="bg1"/>
                </a:solidFill>
              </a:rPr>
              <a:t> - </a:t>
            </a:r>
            <a:r>
              <a:rPr lang="en-IN" u="sng" dirty="0" err="1" smtClean="0">
                <a:solidFill>
                  <a:schemeClr val="bg1"/>
                </a:solidFill>
              </a:rPr>
              <a:t>Magnons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" y="1115568"/>
            <a:ext cx="7991856" cy="552297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Discovered in France in 1868.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As they are like modern man they were considered as a sub species of Homo sapiens.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They were about 150 cm tall, with a rounded forehead, distinct chin, narrow nose and broad face.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They walked erect and cranial capacity was about 1650 cc.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They became the farmers and mental workers of Egypt, philosophers of </a:t>
            </a:r>
            <a:r>
              <a:rPr lang="en-IN" dirty="0" err="1" smtClean="0">
                <a:solidFill>
                  <a:schemeClr val="bg1"/>
                </a:solidFill>
              </a:rPr>
              <a:t>greece</a:t>
            </a:r>
            <a:r>
              <a:rPr lang="en-IN" dirty="0" smtClean="0">
                <a:solidFill>
                  <a:schemeClr val="bg1"/>
                </a:solidFill>
              </a:rPr>
              <a:t> etc: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They buried their dead according to their customs.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They became extinct 20,000 yrs ago .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download (1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304" y="621792"/>
            <a:ext cx="3392424" cy="433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136" y="310261"/>
            <a:ext cx="10515600" cy="466979"/>
          </a:xfrm>
        </p:spPr>
        <p:txBody>
          <a:bodyPr>
            <a:noAutofit/>
          </a:bodyPr>
          <a:lstStyle/>
          <a:p>
            <a:r>
              <a:rPr lang="en-IN" u="sng" dirty="0" smtClean="0">
                <a:solidFill>
                  <a:schemeClr val="bg1"/>
                </a:solidFill>
              </a:rPr>
              <a:t>HOMO SAPIENS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" y="1097280"/>
            <a:ext cx="8631936" cy="559612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They first appeared in less than 1,00,000 yrs ago.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During its evolution, our ancestors changed from ape to apelike to human-like to human.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 They changed from 4 legged to 2 legged posture, became erect and bipedal.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Feet lost their hand like features and became suited for upright walking and running.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The hands became free to manipulate and thumb become opposable with precision and power grip.</a:t>
            </a:r>
          </a:p>
          <a:p>
            <a:pPr>
              <a:buFont typeface="Wingdings" pitchFamily="2" charset="2"/>
              <a:buChar char="§"/>
            </a:pPr>
            <a:r>
              <a:rPr lang="en-IN" dirty="0" smtClean="0">
                <a:solidFill>
                  <a:schemeClr val="bg1"/>
                </a:solidFill>
              </a:rPr>
              <a:t>Brains grew larger and a more creative intelligence developed.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images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096" y="1863090"/>
            <a:ext cx="3072384" cy="3906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44A9DC8-3F45-4B5B-AD58-3809DC9E7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64" y="1429137"/>
            <a:ext cx="5584874" cy="3127530"/>
          </a:xfrm>
        </p:spPr>
      </p:pic>
    </p:spTree>
    <p:extLst>
      <p:ext uri="{BB962C8B-B14F-4D97-AF65-F5344CB8AC3E}">
        <p14:creationId xmlns:p14="http://schemas.microsoft.com/office/powerpoint/2010/main" val="4971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C9FBA7-9359-41C4-BE5F-03CB6943A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503" y="422031"/>
            <a:ext cx="10889566" cy="5642391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Anthropoids have more common primate characters which include</a:t>
            </a:r>
          </a:p>
          <a:p>
            <a:pPr marL="0" indent="0">
              <a:buNone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Shortened face</a:t>
            </a:r>
          </a:p>
          <a:p>
            <a:pPr lvl="1"/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Forward directed eyes</a:t>
            </a:r>
          </a:p>
          <a:p>
            <a:pPr lvl="1"/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complex brain</a:t>
            </a:r>
          </a:p>
        </p:txBody>
      </p:sp>
      <p:pic>
        <p:nvPicPr>
          <p:cNvPr id="3074" name="Picture 2" descr="Image result for anthropoids anatomy">
            <a:extLst>
              <a:ext uri="{FF2B5EF4-FFF2-40B4-BE49-F238E27FC236}">
                <a16:creationId xmlns:a16="http://schemas.microsoft.com/office/drawing/2014/main" xmlns="" id="{B75CF622-831A-42BB-9AE8-09750CCF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415" y="1983545"/>
            <a:ext cx="5120640" cy="36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lemurs">
            <a:extLst>
              <a:ext uri="{FF2B5EF4-FFF2-40B4-BE49-F238E27FC236}">
                <a16:creationId xmlns:a16="http://schemas.microsoft.com/office/drawing/2014/main" xmlns="" id="{43642E8A-B1F2-473E-9D9E-3E0B849A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73" y="1493019"/>
            <a:ext cx="3402287" cy="19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A6FB3A-8517-4CAD-991F-47AEE6561EEE}"/>
              </a:ext>
            </a:extLst>
          </p:cNvPr>
          <p:cNvSpPr txBox="1"/>
          <p:nvPr/>
        </p:nvSpPr>
        <p:spPr>
          <a:xfrm>
            <a:off x="1007165" y="3763617"/>
            <a:ext cx="1789044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LEMURS</a:t>
            </a:r>
          </a:p>
        </p:txBody>
      </p:sp>
      <p:pic>
        <p:nvPicPr>
          <p:cNvPr id="1028" name="Picture 4" descr="Image result for GALAGO">
            <a:extLst>
              <a:ext uri="{FF2B5EF4-FFF2-40B4-BE49-F238E27FC236}">
                <a16:creationId xmlns:a16="http://schemas.microsoft.com/office/drawing/2014/main" xmlns="" id="{E44F2FBD-C0F1-487A-BC94-FD37113C5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71" y="1493019"/>
            <a:ext cx="2929766" cy="219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A501E9-D80F-48B1-B085-BF4B250917FC}"/>
              </a:ext>
            </a:extLst>
          </p:cNvPr>
          <p:cNvSpPr txBox="1"/>
          <p:nvPr/>
        </p:nvSpPr>
        <p:spPr>
          <a:xfrm>
            <a:off x="9263270" y="3763617"/>
            <a:ext cx="2292626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GALAGO</a:t>
            </a:r>
          </a:p>
        </p:txBody>
      </p:sp>
      <p:pic>
        <p:nvPicPr>
          <p:cNvPr id="1030" name="Picture 6" descr="Image result for tarsiers">
            <a:extLst>
              <a:ext uri="{FF2B5EF4-FFF2-40B4-BE49-F238E27FC236}">
                <a16:creationId xmlns:a16="http://schemas.microsoft.com/office/drawing/2014/main" xmlns="" id="{CE93A5BE-9F8C-46FD-98DB-391DA8C28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94" y="3123029"/>
            <a:ext cx="3460652" cy="205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B6B0A1-71C5-49BE-8245-F7D95BFEF65D}"/>
              </a:ext>
            </a:extLst>
          </p:cNvPr>
          <p:cNvSpPr txBox="1"/>
          <p:nvPr/>
        </p:nvSpPr>
        <p:spPr>
          <a:xfrm>
            <a:off x="5401994" y="5486400"/>
            <a:ext cx="167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bg1"/>
                </a:solidFill>
              </a:rPr>
              <a:t>TARSIERS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59466F-E929-4846-8717-BF8392AD02F7}"/>
              </a:ext>
            </a:extLst>
          </p:cNvPr>
          <p:cNvSpPr txBox="1"/>
          <p:nvPr/>
        </p:nvSpPr>
        <p:spPr>
          <a:xfrm>
            <a:off x="3882683" y="450166"/>
            <a:ext cx="4304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u="sng" dirty="0">
                <a:solidFill>
                  <a:schemeClr val="bg1"/>
                </a:solidFill>
              </a:rPr>
              <a:t>PROSIMIANS</a:t>
            </a:r>
          </a:p>
        </p:txBody>
      </p:sp>
    </p:spTree>
    <p:extLst>
      <p:ext uri="{BB962C8B-B14F-4D97-AF65-F5344CB8AC3E}">
        <p14:creationId xmlns:p14="http://schemas.microsoft.com/office/powerpoint/2010/main" val="11686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AB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onkey">
            <a:extLst>
              <a:ext uri="{FF2B5EF4-FFF2-40B4-BE49-F238E27FC236}">
                <a16:creationId xmlns:a16="http://schemas.microsoft.com/office/drawing/2014/main" xmlns="" id="{B0F054B9-204C-4302-B87E-A7D2EC658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3" y="143929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98125A-C8F0-4A89-AA8D-5F6AB15D15CF}"/>
              </a:ext>
            </a:extLst>
          </p:cNvPr>
          <p:cNvSpPr txBox="1"/>
          <p:nvPr/>
        </p:nvSpPr>
        <p:spPr>
          <a:xfrm>
            <a:off x="536843" y="3776489"/>
            <a:ext cx="1746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MONKEYS</a:t>
            </a:r>
          </a:p>
        </p:txBody>
      </p:sp>
      <p:pic>
        <p:nvPicPr>
          <p:cNvPr id="2052" name="Picture 4" descr="Image result for APES">
            <a:extLst>
              <a:ext uri="{FF2B5EF4-FFF2-40B4-BE49-F238E27FC236}">
                <a16:creationId xmlns:a16="http://schemas.microsoft.com/office/drawing/2014/main" xmlns="" id="{4314128A-ADD3-41BD-AE49-A975EDC7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58" y="1176850"/>
            <a:ext cx="3376245" cy="240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F2C9C08-1B5A-4B2D-99CB-E823F1E67584}"/>
              </a:ext>
            </a:extLst>
          </p:cNvPr>
          <p:cNvSpPr txBox="1"/>
          <p:nvPr/>
        </p:nvSpPr>
        <p:spPr>
          <a:xfrm>
            <a:off x="8890780" y="377648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APES</a:t>
            </a:r>
          </a:p>
        </p:txBody>
      </p:sp>
      <p:pic>
        <p:nvPicPr>
          <p:cNvPr id="2054" name="Picture 6" descr="Image result for first humans">
            <a:extLst>
              <a:ext uri="{FF2B5EF4-FFF2-40B4-BE49-F238E27FC236}">
                <a16:creationId xmlns:a16="http://schemas.microsoft.com/office/drawing/2014/main" xmlns="" id="{232B92C2-75F6-4D30-B372-67478750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999" y="3582424"/>
            <a:ext cx="3548283" cy="202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7AEBB0-FDF0-435E-8A16-775DD1B02AB7}"/>
              </a:ext>
            </a:extLst>
          </p:cNvPr>
          <p:cNvSpPr txBox="1"/>
          <p:nvPr/>
        </p:nvSpPr>
        <p:spPr>
          <a:xfrm>
            <a:off x="4712677" y="5669280"/>
            <a:ext cx="1758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accent1">
                    <a:lumMod val="50000"/>
                  </a:schemeClr>
                </a:solidFill>
              </a:rPr>
              <a:t>HUMANS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69EE92-25B7-4D75-8568-D8FCA9999EDE}"/>
              </a:ext>
            </a:extLst>
          </p:cNvPr>
          <p:cNvSpPr txBox="1"/>
          <p:nvPr/>
        </p:nvSpPr>
        <p:spPr>
          <a:xfrm>
            <a:off x="1716258" y="323557"/>
            <a:ext cx="8553157" cy="65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u="sng" dirty="0"/>
              <a:t>ANTHROPOIDS</a:t>
            </a:r>
          </a:p>
        </p:txBody>
      </p:sp>
    </p:spTree>
    <p:extLst>
      <p:ext uri="{BB962C8B-B14F-4D97-AF65-F5344CB8AC3E}">
        <p14:creationId xmlns:p14="http://schemas.microsoft.com/office/powerpoint/2010/main" val="18282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tages in primate evolution">
            <a:extLst>
              <a:ext uri="{FF2B5EF4-FFF2-40B4-BE49-F238E27FC236}">
                <a16:creationId xmlns:a16="http://schemas.microsoft.com/office/drawing/2014/main" xmlns="" id="{DBB66130-A885-49B1-BFC6-D09863CD7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83" y="0"/>
            <a:ext cx="7779433" cy="36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277A7E-10FD-484A-BFC4-39573642FDE8}"/>
              </a:ext>
            </a:extLst>
          </p:cNvPr>
          <p:cNvSpPr/>
          <p:nvPr/>
        </p:nvSpPr>
        <p:spPr>
          <a:xfrm>
            <a:off x="478302" y="3881735"/>
            <a:ext cx="115355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lgerian" panose="04020705040A02060702" pitchFamily="82" charset="0"/>
              </a:rPr>
              <a:t>Stages in primate evolution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2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7AE004-CAE3-4C23-8548-EF3F7359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7610621" cy="6858000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r>
              <a:rPr lang="en-IN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 PRIMATES</a:t>
            </a:r>
          </a:p>
          <a:p>
            <a:pPr marL="0" indent="0" algn="ctr">
              <a:buNone/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primate like mammals are referred to as </a:t>
            </a:r>
            <a:r>
              <a:rPr lang="en-IN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 primates.</a:t>
            </a:r>
          </a:p>
          <a:p>
            <a:pPr marL="0" indent="0">
              <a:buNone/>
            </a:pPr>
            <a:endParaRPr lang="en-IN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roughly similar to that of tree shrews and squirrels.</a:t>
            </a:r>
          </a:p>
          <a:p>
            <a:pPr marL="0" indent="0">
              <a:buNone/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Existing fossil evidence is fragmentary.</a:t>
            </a: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Considered as mysterious creatures until fossil evidences were discovered.</a:t>
            </a:r>
          </a:p>
          <a:p>
            <a:pPr marL="0" indent="0">
              <a:buNone/>
            </a:pP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4" name="Picture 6" descr="Image result for proto primates">
            <a:extLst>
              <a:ext uri="{FF2B5EF4-FFF2-40B4-BE49-F238E27FC236}">
                <a16:creationId xmlns:a16="http://schemas.microsoft.com/office/drawing/2014/main" xmlns="" id="{0EC8EA84-A2B2-4281-9C3A-18BFDA54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530" y="2387991"/>
            <a:ext cx="3580116" cy="20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0D14BE9-F59D-41A8-9F94-54E365C3119A}"/>
              </a:ext>
            </a:extLst>
          </p:cNvPr>
          <p:cNvSpPr txBox="1"/>
          <p:nvPr/>
        </p:nvSpPr>
        <p:spPr>
          <a:xfrm>
            <a:off x="8510954" y="1526344"/>
            <a:ext cx="2757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 PRIMATES</a:t>
            </a:r>
          </a:p>
        </p:txBody>
      </p:sp>
    </p:spTree>
    <p:extLst>
      <p:ext uri="{BB962C8B-B14F-4D97-AF65-F5344CB8AC3E}">
        <p14:creationId xmlns:p14="http://schemas.microsoft.com/office/powerpoint/2010/main" val="347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884</TotalTime>
  <Words>1619</Words>
  <Application>Microsoft Office PowerPoint</Application>
  <PresentationFormat>Custom</PresentationFormat>
  <Paragraphs>318</Paragraphs>
  <Slides>44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By Dr. Susan Thomas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LEMURS</vt:lpstr>
      <vt:lpstr>PowerPoint Presentation</vt:lpstr>
      <vt:lpstr>LORISES</vt:lpstr>
      <vt:lpstr>TARSIERS</vt:lpstr>
      <vt:lpstr>PowerPoint Presentation</vt:lpstr>
      <vt:lpstr>PowerPoint Presentation</vt:lpstr>
      <vt:lpstr>PowerPoint Presentation</vt:lpstr>
      <vt:lpstr>PLATYRRHINES</vt:lpstr>
      <vt:lpstr>CATARRHINES</vt:lpstr>
      <vt:lpstr>HOMINOIDS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HOMINID FOSSILS</vt:lpstr>
      <vt:lpstr>IImportant Ancestral Forms Of Homo sapiens are:</vt:lpstr>
      <vt:lpstr>AUSTRALOPITHECUS(Man –Ape of Africa)</vt:lpstr>
      <vt:lpstr>Homo habilis</vt:lpstr>
      <vt:lpstr>HOMO ERECTUS</vt:lpstr>
      <vt:lpstr>Homo neanderthalensis(Neanderthal man)</vt:lpstr>
      <vt:lpstr>The Cro - Magnons</vt:lpstr>
      <vt:lpstr>HOMO SAPIENS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Gopika Menon</dc:creator>
  <cp:lastModifiedBy>USER</cp:lastModifiedBy>
  <cp:revision>123</cp:revision>
  <dcterms:created xsi:type="dcterms:W3CDTF">2018-09-28T15:30:59Z</dcterms:created>
  <dcterms:modified xsi:type="dcterms:W3CDTF">2019-07-10T10:33:35Z</dcterms:modified>
</cp:coreProperties>
</file>