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4" r:id="rId3"/>
    <p:sldId id="257" r:id="rId4"/>
    <p:sldId id="273" r:id="rId5"/>
    <p:sldId id="274" r:id="rId6"/>
    <p:sldId id="272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95BE-44ED-4745-BF8A-EB52DBA03F2E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E7FD5-1A60-47D9-84CC-5A63EA249B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7FD5-1A60-47D9-84CC-5A63EA249BF1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7FD5-1A60-47D9-84CC-5A63EA249BF1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EFB107-C26F-49CE-9568-71F70A5CC378}" type="datetimeFigureOut">
              <a:rPr lang="en-US" smtClean="0"/>
              <a:pPr/>
              <a:t>3/27/2019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8856C8-459D-44B2-A0F7-5CADF190F65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7000924" cy="4357718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4000" dirty="0" smtClean="0">
                <a:latin typeface="Algerian" pitchFamily="82" charset="0"/>
                <a:cs typeface="David" pitchFamily="34" charset="-79"/>
              </a:rPr>
              <a:t>symbolism </a:t>
            </a:r>
            <a:br>
              <a:rPr lang="en-US" sz="4000" dirty="0" smtClean="0">
                <a:latin typeface="Algerian" pitchFamily="82" charset="0"/>
                <a:cs typeface="David" pitchFamily="34" charset="-79"/>
              </a:rPr>
            </a:br>
            <a:r>
              <a:rPr lang="en-US" sz="4000" dirty="0" smtClean="0">
                <a:latin typeface="Algerian" pitchFamily="82" charset="0"/>
                <a:cs typeface="David" pitchFamily="34" charset="-79"/>
              </a:rPr>
              <a:t>in the poetry of </a:t>
            </a:r>
            <a:br>
              <a:rPr lang="en-US" sz="4000" dirty="0" smtClean="0">
                <a:latin typeface="Algerian" pitchFamily="82" charset="0"/>
                <a:cs typeface="David" pitchFamily="34" charset="-79"/>
              </a:rPr>
            </a:br>
            <a:r>
              <a:rPr lang="en-US" sz="4000" dirty="0" smtClean="0">
                <a:latin typeface="Algerian" pitchFamily="82" charset="0"/>
                <a:cs typeface="David" pitchFamily="34" charset="-79"/>
              </a:rPr>
              <a:t>w. </a:t>
            </a:r>
            <a:r>
              <a:rPr lang="en-US" sz="4000" dirty="0" err="1" smtClean="0">
                <a:latin typeface="Algerian" pitchFamily="82" charset="0"/>
                <a:cs typeface="David" pitchFamily="34" charset="-79"/>
              </a:rPr>
              <a:t>b.yeats</a:t>
            </a:r>
            <a:endParaRPr lang="en-IN" sz="4000" dirty="0">
              <a:latin typeface="Algerian" pitchFamily="82" charset="0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US" sz="2800" dirty="0" smtClean="0"/>
          </a:p>
          <a:p>
            <a:pPr algn="r">
              <a:buNone/>
            </a:pPr>
            <a:endParaRPr lang="en-US" sz="2800" dirty="0" smtClean="0"/>
          </a:p>
          <a:p>
            <a:pPr algn="r">
              <a:buNone/>
            </a:pPr>
            <a:endParaRPr lang="en-US" sz="2800" dirty="0" smtClean="0">
              <a:latin typeface="Baskerville Old Face" pitchFamily="18" charset="0"/>
            </a:endParaRPr>
          </a:p>
          <a:p>
            <a:pPr algn="r">
              <a:buNone/>
            </a:pPr>
            <a:endParaRPr lang="en-US" sz="2800" dirty="0" smtClean="0"/>
          </a:p>
          <a:p>
            <a:pPr algn="r">
              <a:buNone/>
            </a:pPr>
            <a:r>
              <a:rPr lang="en-US" sz="2800" dirty="0" smtClean="0">
                <a:latin typeface="Baskerville Old Face" pitchFamily="18" charset="0"/>
              </a:rPr>
              <a:t>Presented by</a:t>
            </a:r>
          </a:p>
          <a:p>
            <a:pPr algn="r">
              <a:buNone/>
            </a:pPr>
            <a:r>
              <a:rPr lang="en-US" sz="2800" dirty="0" err="1" smtClean="0">
                <a:latin typeface="Baskerville Old Face" pitchFamily="18" charset="0"/>
              </a:rPr>
              <a:t>Susmitha</a:t>
            </a:r>
            <a:r>
              <a:rPr lang="en-US" sz="2800" dirty="0" smtClean="0">
                <a:latin typeface="Baskerville Old Face" pitchFamily="18" charset="0"/>
              </a:rPr>
              <a:t> Ann Varghese</a:t>
            </a:r>
          </a:p>
          <a:p>
            <a:pPr algn="r">
              <a:buNone/>
            </a:pPr>
            <a:r>
              <a:rPr lang="en-US" sz="2800" dirty="0" smtClean="0">
                <a:latin typeface="Baskerville Old Face" pitchFamily="18" charset="0"/>
              </a:rPr>
              <a:t>Dept. of English</a:t>
            </a:r>
          </a:p>
          <a:p>
            <a:pPr algn="r">
              <a:buNone/>
            </a:pPr>
            <a:r>
              <a:rPr lang="en-US" sz="2800" dirty="0" smtClean="0">
                <a:latin typeface="Baskerville Old Face" pitchFamily="18" charset="0"/>
              </a:rPr>
              <a:t>Mar </a:t>
            </a:r>
            <a:r>
              <a:rPr lang="en-US" sz="2800" dirty="0" err="1" smtClean="0">
                <a:latin typeface="Baskerville Old Face" pitchFamily="18" charset="0"/>
              </a:rPr>
              <a:t>Thoma</a:t>
            </a:r>
            <a:r>
              <a:rPr lang="en-US" sz="2800" dirty="0" smtClean="0">
                <a:latin typeface="Baskerville Old Face" pitchFamily="18" charset="0"/>
              </a:rPr>
              <a:t> College</a:t>
            </a:r>
          </a:p>
          <a:p>
            <a:pPr algn="r">
              <a:buNone/>
            </a:pPr>
            <a:r>
              <a:rPr lang="en-US" sz="2800" dirty="0" err="1" smtClean="0">
                <a:latin typeface="Baskerville Old Face" pitchFamily="18" charset="0"/>
              </a:rPr>
              <a:t>Tiruvalla</a:t>
            </a:r>
            <a:endParaRPr lang="en-US" sz="28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W.B.YEATS --- SYMBOLISM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1571612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*regarded as one of the most important representative symbolists of the twentieth century</a:t>
            </a:r>
          </a:p>
          <a:p>
            <a:pPr>
              <a:buNone/>
            </a:pPr>
            <a:r>
              <a:rPr lang="en-US" dirty="0" smtClean="0"/>
              <a:t>*mainly influenced by the French symbolist movement of the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>
              <a:buNone/>
            </a:pPr>
            <a:r>
              <a:rPr lang="en-US" dirty="0" smtClean="0"/>
              <a:t>*learned that “Anima Mundi”,a reservoir of all that has touched mankind may be evoked by symbols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4110" cy="49101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*became acquainted with the doctrine of correspondences, doctrine of signatures, and the doctrine of magical in connotations and symbols which have power over spiritual and material reality</a:t>
            </a:r>
          </a:p>
          <a:p>
            <a:pPr>
              <a:buNone/>
            </a:pPr>
            <a:r>
              <a:rPr lang="en-US" dirty="0" smtClean="0"/>
              <a:t>*learned that all material things correspond to concepts in the world of spirit </a:t>
            </a:r>
          </a:p>
          <a:p>
            <a:pPr>
              <a:buNone/>
            </a:pPr>
            <a:r>
              <a:rPr lang="en-US" dirty="0" smtClean="0"/>
              <a:t>*through the use of material objects as symbols one may summon disembodied powers</a:t>
            </a:r>
          </a:p>
          <a:p>
            <a:pPr>
              <a:buNone/>
            </a:pPr>
            <a:r>
              <a:rPr lang="en-US" dirty="0" smtClean="0"/>
              <a:t>*Jungian philosophy—great symbols well up the depth of the “collective unconscious”, the racial memory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W.B.YEATS --- SYMBOLISM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W.B.YEATS --- SYMBOLISM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*“ A symbol is indeed the possible expression of some visible presence…”—Yeats</a:t>
            </a:r>
          </a:p>
          <a:p>
            <a:pPr>
              <a:buNone/>
            </a:pPr>
            <a:r>
              <a:rPr lang="en-US" dirty="0" smtClean="0"/>
              <a:t>*Dedicating the symbolist movement in literature to Yeats Arthur Symonds called his Irish friend, “the chief representative of that movement in our country”.</a:t>
            </a:r>
          </a:p>
          <a:p>
            <a:pPr>
              <a:buNone/>
            </a:pPr>
            <a:r>
              <a:rPr lang="en-US" dirty="0" smtClean="0"/>
              <a:t>*based his symbolism on the poetry of Blake, Shelley, Rossetti and above all, on the occult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928670"/>
            <a:ext cx="7362084" cy="53197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*had a deep fascination with mysticism and the occult</a:t>
            </a:r>
          </a:p>
          <a:p>
            <a:pPr>
              <a:buNone/>
            </a:pPr>
            <a:r>
              <a:rPr lang="en-US" dirty="0" smtClean="0"/>
              <a:t>*poetry infused with the other worldly, the spiritual and the unknown</a:t>
            </a:r>
          </a:p>
          <a:p>
            <a:pPr>
              <a:buNone/>
            </a:pPr>
            <a:r>
              <a:rPr lang="en-US" dirty="0" smtClean="0"/>
              <a:t>*mysticism features prominently in the discussion of the reincarnation of the soul</a:t>
            </a:r>
          </a:p>
          <a:p>
            <a:pPr>
              <a:buNone/>
            </a:pPr>
            <a:r>
              <a:rPr lang="en-US" dirty="0" smtClean="0"/>
              <a:t>*symbols drawn from obscure sources– magic , occultism, alchemy, astrology, </a:t>
            </a:r>
            <a:r>
              <a:rPr lang="en-US" smtClean="0"/>
              <a:t>myth and folklore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868346"/>
          </a:xfrm>
        </p:spPr>
        <p:txBody>
          <a:bodyPr/>
          <a:lstStyle/>
          <a:p>
            <a:r>
              <a:rPr lang="en-US" dirty="0" smtClean="0"/>
              <a:t>W.B.YEATS --- SYMBOLISM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*</a:t>
            </a:r>
            <a:r>
              <a:rPr lang="en-US" b="1" dirty="0" smtClean="0"/>
              <a:t>Byzantium</a:t>
            </a:r>
            <a:r>
              <a:rPr lang="en-US" dirty="0" smtClean="0"/>
              <a:t>--symbol of “artifice of eternity”</a:t>
            </a:r>
          </a:p>
          <a:p>
            <a:pPr>
              <a:buNone/>
            </a:pPr>
            <a:r>
              <a:rPr lang="en-US" dirty="0" smtClean="0"/>
              <a:t>*his philosophical model of the </a:t>
            </a:r>
            <a:r>
              <a:rPr lang="en-US" b="1" dirty="0" smtClean="0"/>
              <a:t>conical gyre</a:t>
            </a:r>
            <a:r>
              <a:rPr lang="en-US" dirty="0" smtClean="0"/>
              <a:t> explains the journey of the soul, the passage of time and the guiding hand of fate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b="1" dirty="0" smtClean="0"/>
              <a:t>Swan</a:t>
            </a:r>
            <a:r>
              <a:rPr lang="en-US" dirty="0" smtClean="0"/>
              <a:t>--an important bird symbol—symbolizes unaging spirit of youth or immortality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b="1" dirty="0" smtClean="0"/>
              <a:t>bird cry </a:t>
            </a:r>
            <a:r>
              <a:rPr lang="en-US" dirty="0" smtClean="0"/>
              <a:t>-- denotes the urge of desire, physical and spiritual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W.B.YEATS --- SYMBOLISM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*</a:t>
            </a:r>
            <a:r>
              <a:rPr lang="en-US" b="1" dirty="0" smtClean="0"/>
              <a:t>sun and moon</a:t>
            </a:r>
            <a:r>
              <a:rPr lang="en-US" dirty="0" smtClean="0"/>
              <a:t>—denote fundamental contraries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b="1" dirty="0" smtClean="0"/>
              <a:t>sword-</a:t>
            </a:r>
            <a:r>
              <a:rPr lang="en-US" dirty="0" smtClean="0"/>
              <a:t>-symbol of life, war, love and sex– also symbolize the soul or the vital principle unaffected by times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*</a:t>
            </a:r>
            <a:r>
              <a:rPr lang="en-US" b="1" dirty="0" smtClean="0"/>
              <a:t>tattered covering over the sword</a:t>
            </a:r>
            <a:r>
              <a:rPr lang="en-US" dirty="0" smtClean="0"/>
              <a:t>– emblematic of old and decayed body which could still guard the soul</a:t>
            </a:r>
          </a:p>
          <a:p>
            <a:pPr>
              <a:buNone/>
            </a:pP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W.B.YEATS --- SYMBOLISM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W.B.YEATS --- SYMBOLISM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*</a:t>
            </a:r>
            <a:r>
              <a:rPr lang="en-US" b="1" dirty="0" smtClean="0"/>
              <a:t>Tower</a:t>
            </a:r>
            <a:r>
              <a:rPr lang="en-US" dirty="0" smtClean="0"/>
              <a:t>– poets vision of the dark and dismal future of humanity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b="1" dirty="0" smtClean="0"/>
              <a:t>The great beast</a:t>
            </a:r>
            <a:r>
              <a:rPr lang="en-US" dirty="0" smtClean="0"/>
              <a:t>– horrific ,violent animal – to embody difficult , abstract subjects</a:t>
            </a:r>
          </a:p>
          <a:p>
            <a:pPr>
              <a:buNone/>
            </a:pPr>
            <a:r>
              <a:rPr lang="en-US" dirty="0" smtClean="0"/>
              <a:t>*Symbolism– a rebellion against the world of matter, the </a:t>
            </a:r>
            <a:r>
              <a:rPr lang="en-US" dirty="0" err="1" smtClean="0"/>
              <a:t>spatio</a:t>
            </a:r>
            <a:r>
              <a:rPr lang="en-US" dirty="0" smtClean="0"/>
              <a:t>-temporal world in which we live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</TotalTime>
  <Words>431</Words>
  <Application>Microsoft Office PowerPoint</Application>
  <PresentationFormat>On-screen Show (4:3)</PresentationFormat>
  <Paragraphs>44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symbolism  in the poetry of  w. b.yeats</vt:lpstr>
      <vt:lpstr>Slide 2</vt:lpstr>
      <vt:lpstr>W.B.YEATS --- SYMBOLISM</vt:lpstr>
      <vt:lpstr>W.B.YEATS --- SYMBOLISM</vt:lpstr>
      <vt:lpstr>W.B.YEATS --- SYMBOLISM</vt:lpstr>
      <vt:lpstr>W.B.YEATS --- SYMBOLISM</vt:lpstr>
      <vt:lpstr>W.B.YEATS --- SYMBOLISM</vt:lpstr>
      <vt:lpstr>W.B.YEATS --- SYMBOLISM</vt:lpstr>
      <vt:lpstr>W.B.YEATS --- SYMBOLISM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exploration and Celebration of Otherness in Maya Angelou’s Selected poems</dc:title>
  <dc:creator>ACER</dc:creator>
  <cp:lastModifiedBy>USER</cp:lastModifiedBy>
  <cp:revision>108</cp:revision>
  <dcterms:created xsi:type="dcterms:W3CDTF">2015-08-24T07:44:49Z</dcterms:created>
  <dcterms:modified xsi:type="dcterms:W3CDTF">2019-03-27T08:20:13Z</dcterms:modified>
</cp:coreProperties>
</file>