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9" r:id="rId11"/>
    <p:sldId id="263" r:id="rId12"/>
    <p:sldId id="264" r:id="rId13"/>
    <p:sldId id="267" r:id="rId14"/>
    <p:sldId id="268" r:id="rId15"/>
    <p:sldId id="257" r:id="rId16"/>
    <p:sldId id="270" r:id="rId17"/>
    <p:sldId id="271" r:id="rId18"/>
    <p:sldId id="276" r:id="rId19"/>
    <p:sldId id="272" r:id="rId20"/>
    <p:sldId id="275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The religious poetry of T.S. Eliot :</a:t>
            </a:r>
            <a:br>
              <a:rPr lang="en-IN" b="1" dirty="0" smtClean="0"/>
            </a:br>
            <a:r>
              <a:rPr lang="en-IN" b="1" dirty="0" smtClean="0"/>
              <a:t>A preamble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4143380"/>
            <a:ext cx="34290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Teena</a:t>
            </a:r>
            <a:r>
              <a:rPr lang="en-US" sz="2000" b="1" dirty="0" smtClean="0"/>
              <a:t> T Elizabeth</a:t>
            </a:r>
          </a:p>
          <a:p>
            <a:pPr algn="ctr"/>
            <a:r>
              <a:rPr lang="en-US" sz="2000" dirty="0" smtClean="0"/>
              <a:t>Assistant Professor</a:t>
            </a:r>
          </a:p>
          <a:p>
            <a:pPr algn="ctr"/>
            <a:r>
              <a:rPr lang="en-US" sz="2000" dirty="0" smtClean="0"/>
              <a:t>Department of </a:t>
            </a:r>
            <a:r>
              <a:rPr lang="en-US" sz="2000" dirty="0" smtClean="0"/>
              <a:t>English</a:t>
            </a:r>
            <a:endParaRPr lang="en-US" sz="2000" dirty="0" smtClean="0"/>
          </a:p>
          <a:p>
            <a:pPr algn="ctr"/>
            <a:r>
              <a:rPr lang="en-US" sz="2000" dirty="0" smtClean="0"/>
              <a:t>Mar </a:t>
            </a:r>
            <a:r>
              <a:rPr lang="en-US" sz="2000" dirty="0" err="1" smtClean="0"/>
              <a:t>Thoma</a:t>
            </a:r>
            <a:r>
              <a:rPr lang="en-US" sz="2000" dirty="0" smtClean="0"/>
              <a:t> College, </a:t>
            </a:r>
            <a:r>
              <a:rPr lang="en-US" sz="2000" dirty="0" err="1" smtClean="0"/>
              <a:t>Tiruvalla</a:t>
            </a:r>
            <a:endParaRPr lang="en-US" sz="2000" dirty="0" smtClean="0"/>
          </a:p>
          <a:p>
            <a:pPr algn="ctr"/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13817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43000"/>
            <a:ext cx="6461760" cy="4580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The distinctive features of Eliot’s earlier poetry :</a:t>
            </a:r>
          </a:p>
          <a:p>
            <a:r>
              <a:rPr lang="en-IN" dirty="0" smtClean="0">
                <a:latin typeface="Baskerville Old Face" pitchFamily="18" charset="0"/>
              </a:rPr>
              <a:t>Derived impetus from French symbolists and English imagists and combined images in a non-discursive, non-logical , often purely intuitive order</a:t>
            </a:r>
          </a:p>
          <a:p>
            <a:r>
              <a:rPr lang="en-IN" dirty="0" smtClean="0">
                <a:latin typeface="Baskerville Old Face" pitchFamily="18" charset="0"/>
              </a:rPr>
              <a:t>Developed a new stock of images from contemporary life</a:t>
            </a:r>
          </a:p>
          <a:p>
            <a:r>
              <a:rPr lang="en-IN" dirty="0" smtClean="0">
                <a:latin typeface="Baskerville Old Face" pitchFamily="18" charset="0"/>
              </a:rPr>
              <a:t>Metrical influence of the later Elizabethans enabled him to stretch, contract and distort blank verse to give it the vitality and flexibility of living speech.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64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6461760" cy="4732469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Baskerville Old Face" pitchFamily="18" charset="0"/>
              </a:rPr>
              <a:t>The new stage is marked by Eliot’s entry into the Church of England</a:t>
            </a:r>
          </a:p>
          <a:p>
            <a:r>
              <a:rPr lang="en-IN" dirty="0" smtClean="0">
                <a:latin typeface="Baskerville Old Face" pitchFamily="18" charset="0"/>
              </a:rPr>
              <a:t>The difference in position is produced by a development rather than a break from the earlier stage</a:t>
            </a:r>
          </a:p>
          <a:p>
            <a:r>
              <a:rPr lang="en-IN" dirty="0" smtClean="0">
                <a:latin typeface="Baskerville Old Face" pitchFamily="18" charset="0"/>
              </a:rPr>
              <a:t>The title </a:t>
            </a:r>
            <a:r>
              <a:rPr lang="en-IN" i="1" dirty="0" smtClean="0">
                <a:latin typeface="Baskerville Old Face" pitchFamily="18" charset="0"/>
              </a:rPr>
              <a:t>Ash Wednesday</a:t>
            </a:r>
            <a:r>
              <a:rPr lang="en-IN" dirty="0" smtClean="0">
                <a:latin typeface="Baskerville Old Face" pitchFamily="18" charset="0"/>
              </a:rPr>
              <a:t> itself indicates the position of the poet in the new phase of his career that emerged after the publication of </a:t>
            </a:r>
            <a:r>
              <a:rPr lang="en-IN" i="1" dirty="0" smtClean="0">
                <a:latin typeface="Baskerville Old Face" pitchFamily="18" charset="0"/>
              </a:rPr>
              <a:t>The Hollow Men</a:t>
            </a:r>
          </a:p>
          <a:p>
            <a:r>
              <a:rPr lang="en-IN" dirty="0" smtClean="0">
                <a:latin typeface="Baskerville Old Face" pitchFamily="18" charset="0"/>
              </a:rPr>
              <a:t>His outlook starts to mature as he finds a way of living in the world through his developing Christian faith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9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14400"/>
            <a:ext cx="6364045" cy="48086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The </a:t>
            </a:r>
            <a:r>
              <a:rPr lang="en-IN" dirty="0">
                <a:latin typeface="Baskerville Old Face" pitchFamily="18" charset="0"/>
              </a:rPr>
              <a:t>predicament of the </a:t>
            </a:r>
            <a:r>
              <a:rPr lang="en-IN" dirty="0" smtClean="0">
                <a:latin typeface="Baskerville Old Face" pitchFamily="18" charset="0"/>
              </a:rPr>
              <a:t>modern man </a:t>
            </a:r>
            <a:r>
              <a:rPr lang="en-IN" dirty="0">
                <a:latin typeface="Baskerville Old Face" pitchFamily="18" charset="0"/>
              </a:rPr>
              <a:t>in ascending spirituality and search for reality </a:t>
            </a:r>
            <a:r>
              <a:rPr lang="en-IN" dirty="0" smtClean="0">
                <a:latin typeface="Baskerville Old Face" pitchFamily="18" charset="0"/>
              </a:rPr>
              <a:t>is found in </a:t>
            </a:r>
            <a:endParaRPr lang="en-IN" dirty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IN" dirty="0">
                <a:latin typeface="Baskerville Old Face" pitchFamily="18" charset="0"/>
              </a:rPr>
              <a:t>Eliot’s </a:t>
            </a:r>
            <a:endParaRPr lang="en-IN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Baskerville Old Face" pitchFamily="18" charset="0"/>
              </a:rPr>
              <a:t>Ash </a:t>
            </a:r>
            <a:r>
              <a:rPr lang="en-IN" dirty="0">
                <a:latin typeface="Baskerville Old Face" pitchFamily="18" charset="0"/>
              </a:rPr>
              <a:t>Wednesday (1930</a:t>
            </a:r>
            <a:r>
              <a:rPr lang="en-IN" dirty="0" smtClean="0">
                <a:latin typeface="Baskerville Old Face" pitchFamily="18" charset="0"/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Baskerville Old Face" pitchFamily="18" charset="0"/>
              </a:rPr>
              <a:t>A </a:t>
            </a:r>
            <a:r>
              <a:rPr lang="en-IN" dirty="0">
                <a:latin typeface="Baskerville Old Face" pitchFamily="18" charset="0"/>
              </a:rPr>
              <a:t>Song for </a:t>
            </a:r>
            <a:r>
              <a:rPr lang="en-IN" dirty="0" smtClean="0">
                <a:latin typeface="Baskerville Old Face" pitchFamily="18" charset="0"/>
              </a:rPr>
              <a:t>Simeon </a:t>
            </a:r>
            <a:r>
              <a:rPr lang="en-IN" dirty="0">
                <a:latin typeface="Baskerville Old Face" pitchFamily="18" charset="0"/>
              </a:rPr>
              <a:t>(1928</a:t>
            </a:r>
            <a:r>
              <a:rPr lang="en-IN" dirty="0" smtClean="0">
                <a:latin typeface="Baskerville Old Face" pitchFamily="18" charset="0"/>
              </a:rPr>
              <a:t>),</a:t>
            </a:r>
          </a:p>
          <a:p>
            <a:pPr>
              <a:buFont typeface="Arial" pitchFamily="34" charset="0"/>
              <a:buChar char="•"/>
            </a:pPr>
            <a:r>
              <a:rPr lang="en-IN" dirty="0" err="1" smtClean="0">
                <a:latin typeface="Baskerville Old Face" pitchFamily="18" charset="0"/>
              </a:rPr>
              <a:t>Animula</a:t>
            </a: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>
                <a:latin typeface="Baskerville Old Face" pitchFamily="18" charset="0"/>
              </a:rPr>
              <a:t>(1929), </a:t>
            </a:r>
            <a:endParaRPr lang="en-IN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Baskerville Old Face" pitchFamily="18" charset="0"/>
              </a:rPr>
              <a:t>Mariana </a:t>
            </a:r>
            <a:r>
              <a:rPr lang="en-IN" dirty="0">
                <a:latin typeface="Baskerville Old Face" pitchFamily="18" charset="0"/>
              </a:rPr>
              <a:t>(1930) </a:t>
            </a:r>
            <a:r>
              <a:rPr lang="en-IN" dirty="0" smtClean="0">
                <a:latin typeface="Baskerville Old Face" pitchFamily="18" charset="0"/>
              </a:rPr>
              <a:t>and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latin typeface="Baskerville Old Face" pitchFamily="18" charset="0"/>
              </a:rPr>
              <a:t>Choruses from the Rock </a:t>
            </a:r>
            <a:r>
              <a:rPr lang="en-IN" dirty="0">
                <a:latin typeface="Baskerville Old Face" pitchFamily="18" charset="0"/>
              </a:rPr>
              <a:t>(1934</a:t>
            </a:r>
            <a:r>
              <a:rPr lang="en-IN" dirty="0" smtClean="0">
                <a:latin typeface="Baskerville Old Face" pitchFamily="18" charset="0"/>
              </a:rPr>
              <a:t>)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Man’s struggle to </a:t>
            </a:r>
            <a:r>
              <a:rPr lang="en-IN" dirty="0">
                <a:latin typeface="Baskerville Old Face" pitchFamily="18" charset="0"/>
              </a:rPr>
              <a:t>retain their spiritual identity in an age </a:t>
            </a:r>
            <a:r>
              <a:rPr lang="en-IN" dirty="0" smtClean="0">
                <a:latin typeface="Baskerville Old Face" pitchFamily="18" charset="0"/>
              </a:rPr>
              <a:t>increasingly devoted </a:t>
            </a:r>
            <a:r>
              <a:rPr lang="en-IN" dirty="0">
                <a:latin typeface="Baskerville Old Face" pitchFamily="18" charset="0"/>
              </a:rPr>
              <a:t>to the secular </a:t>
            </a:r>
            <a:r>
              <a:rPr lang="en-IN" dirty="0" smtClean="0">
                <a:latin typeface="Baskerville Old Face" pitchFamily="18" charset="0"/>
              </a:rPr>
              <a:t>remedies can be identified as the major concern of these poems grouped together as Ariel poems.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1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19200"/>
            <a:ext cx="6196405" cy="4503869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Baskerville Old Face" pitchFamily="18" charset="0"/>
              </a:rPr>
              <a:t>After this , Eliot returned to the poetry of religious meditation</a:t>
            </a:r>
          </a:p>
          <a:p>
            <a:r>
              <a:rPr lang="en-IN" dirty="0" smtClean="0">
                <a:latin typeface="Baskerville Old Face" pitchFamily="18" charset="0"/>
              </a:rPr>
              <a:t>In the </a:t>
            </a:r>
            <a:r>
              <a:rPr lang="en-IN" i="1" dirty="0" smtClean="0">
                <a:latin typeface="Baskerville Old Face" pitchFamily="18" charset="0"/>
              </a:rPr>
              <a:t>Four Quartets</a:t>
            </a:r>
            <a:r>
              <a:rPr lang="en-IN" dirty="0" smtClean="0">
                <a:latin typeface="Baskerville Old Face" pitchFamily="18" charset="0"/>
              </a:rPr>
              <a:t> , the religious poetry achieves a contemplative depth</a:t>
            </a:r>
          </a:p>
          <a:p>
            <a:r>
              <a:rPr lang="en-IN" dirty="0" smtClean="0">
                <a:latin typeface="Baskerville Old Face" pitchFamily="18" charset="0"/>
              </a:rPr>
              <a:t>A quartet is a piece written for four stringed instruments, divided into five sections called movements.</a:t>
            </a:r>
          </a:p>
          <a:p>
            <a:r>
              <a:rPr lang="en-IN" dirty="0" smtClean="0">
                <a:latin typeface="Baskerville Old Face" pitchFamily="18" charset="0"/>
              </a:rPr>
              <a:t>The movements are linked by a recurring theme or themes</a:t>
            </a:r>
          </a:p>
          <a:p>
            <a:r>
              <a:rPr lang="en-IN" dirty="0" smtClean="0">
                <a:latin typeface="Baskerville Old Face" pitchFamily="18" charset="0"/>
              </a:rPr>
              <a:t>All the four quartets share common structural features and are concerned with related themes 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1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91400" cy="50292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Baskerville Old Face" pitchFamily="18" charset="0"/>
              </a:rPr>
              <a:t>The common theme is religious </a:t>
            </a:r>
          </a:p>
          <a:p>
            <a:r>
              <a:rPr lang="en-IN" dirty="0" smtClean="0">
                <a:latin typeface="Baskerville Old Face" pitchFamily="18" charset="0"/>
              </a:rPr>
              <a:t>The poet names the poems after four places which were important to him in his own personal history: 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Baskerville Old Face" pitchFamily="18" charset="0"/>
              </a:rPr>
              <a:t>Burnt Norton –a large country house in Gloucestershire, where Eliot stayed during the summer of 1934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Baskerville Old Face" pitchFamily="18" charset="0"/>
              </a:rPr>
              <a:t>East Coker- a small village in Somerset, the ancestral          village of the poet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Baskerville Old Face" pitchFamily="18" charset="0"/>
              </a:rPr>
              <a:t>Dry Salvages –a small group of rocks off the north coast of cape Ann, where Eliot’s forbears had originally settled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Baskerville Old Face" pitchFamily="18" charset="0"/>
              </a:rPr>
              <a:t>Little Gidding –a small country church in Huntingdonshire where Eliot appears to have made a pilgrimage to</a:t>
            </a:r>
          </a:p>
          <a:p>
            <a:pPr marL="0" indent="0">
              <a:buNone/>
            </a:pPr>
            <a:endParaRPr lang="en-IN" dirty="0" smtClean="0">
              <a:latin typeface="Baskerville Old Face" pitchFamily="18" charset="0"/>
            </a:endParaRPr>
          </a:p>
          <a:p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53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440245" cy="4808669"/>
          </a:xfrm>
        </p:spPr>
        <p:txBody>
          <a:bodyPr>
            <a:normAutofit/>
          </a:bodyPr>
          <a:lstStyle/>
          <a:p>
            <a:pPr lvl="0">
              <a:buClr>
                <a:srgbClr val="AA2B1E"/>
              </a:buClr>
            </a:pPr>
            <a:r>
              <a:rPr lang="en-IN" dirty="0">
                <a:solidFill>
                  <a:prstClr val="black"/>
                </a:solidFill>
                <a:latin typeface="Baskerville Old Face" pitchFamily="18" charset="0"/>
              </a:rPr>
              <a:t>Throughout the four poems we find allusions to contemporary events </a:t>
            </a:r>
          </a:p>
          <a:p>
            <a:pPr lvl="0">
              <a:buClr>
                <a:srgbClr val="AA2B1E"/>
              </a:buClr>
            </a:pPr>
            <a:r>
              <a:rPr lang="en-IN" dirty="0">
                <a:solidFill>
                  <a:prstClr val="black"/>
                </a:solidFill>
                <a:latin typeface="Baskerville Old Face" pitchFamily="18" charset="0"/>
              </a:rPr>
              <a:t>A considerable number of words, images, phrases and ideas recur through the whole sequence of the </a:t>
            </a:r>
            <a:r>
              <a:rPr lang="en-IN" dirty="0" smtClean="0">
                <a:solidFill>
                  <a:prstClr val="black"/>
                </a:solidFill>
                <a:latin typeface="Baskerville Old Face" pitchFamily="18" charset="0"/>
              </a:rPr>
              <a:t>poems</a:t>
            </a:r>
            <a:endParaRPr lang="en-IN" dirty="0" smtClean="0">
              <a:latin typeface="Baskerville Old Face" pitchFamily="18" charset="0"/>
            </a:endParaRPr>
          </a:p>
          <a:p>
            <a:r>
              <a:rPr lang="en-IN" dirty="0" smtClean="0">
                <a:latin typeface="Baskerville Old Face" pitchFamily="18" charset="0"/>
              </a:rPr>
              <a:t>The </a:t>
            </a:r>
            <a:r>
              <a:rPr lang="en-IN" i="1" dirty="0">
                <a:latin typeface="Baskerville Old Face" pitchFamily="18" charset="0"/>
              </a:rPr>
              <a:t>Four Quartets </a:t>
            </a:r>
            <a:r>
              <a:rPr lang="en-IN" dirty="0">
                <a:latin typeface="Baskerville Old Face" pitchFamily="18" charset="0"/>
              </a:rPr>
              <a:t>have proved themselves as a valuable record of modern religious experience</a:t>
            </a:r>
          </a:p>
          <a:p>
            <a:r>
              <a:rPr lang="en-IN" dirty="0">
                <a:latin typeface="Baskerville Old Face" pitchFamily="18" charset="0"/>
              </a:rPr>
              <a:t>It is a poet’s attempt to enlighten and justify his whole spiritual </a:t>
            </a:r>
            <a:r>
              <a:rPr lang="en-IN" dirty="0" smtClean="0">
                <a:latin typeface="Baskerville Old Face" pitchFamily="18" charset="0"/>
              </a:rPr>
              <a:t>climate</a:t>
            </a:r>
          </a:p>
          <a:p>
            <a:r>
              <a:rPr lang="en-IN" dirty="0" smtClean="0">
                <a:latin typeface="Baskerville Old Face" pitchFamily="18" charset="0"/>
              </a:rPr>
              <a:t>The </a:t>
            </a:r>
            <a:r>
              <a:rPr lang="en-IN" i="1" dirty="0" smtClean="0">
                <a:latin typeface="Baskerville Old Face" pitchFamily="18" charset="0"/>
              </a:rPr>
              <a:t>Quartets </a:t>
            </a:r>
            <a:r>
              <a:rPr lang="en-IN" dirty="0" smtClean="0">
                <a:latin typeface="Baskerville Old Face" pitchFamily="18" charset="0"/>
              </a:rPr>
              <a:t>are difficult poems owing to the concentration with which Eliot’s belief is expressed, developed and insisted upon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846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010400" cy="502920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Baskerville Old Face" pitchFamily="18" charset="0"/>
              </a:rPr>
              <a:t>Each of the four poems is coloured by a particular element :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In Burnt Norton- Air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In East Coker    - Earth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In The Dry Salvages- Water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In Little Gidding- Fire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We encounter philosophical meditations on </a:t>
            </a:r>
            <a:r>
              <a:rPr lang="en-IN" dirty="0">
                <a:latin typeface="Baskerville Old Face" pitchFamily="18" charset="0"/>
              </a:rPr>
              <a:t>v</a:t>
            </a:r>
            <a:r>
              <a:rPr lang="en-IN" dirty="0" smtClean="0">
                <a:latin typeface="Baskerville Old Face" pitchFamily="18" charset="0"/>
              </a:rPr>
              <a:t>aried topics as we go through the four poems.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Burnt Norton is the poet’s reaction to an experience of spiritual illumination that was occasioned by a visit to the garden of the house. The experience stood out from the dull sequence of ordinary life. The poem  consists of various reflections on the meaning of such experiences.</a:t>
            </a:r>
          </a:p>
          <a:p>
            <a:pPr marL="0" indent="0">
              <a:buNone/>
            </a:pPr>
            <a:endParaRPr lang="en-IN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0961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6668845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East Coker contains a number of themes interwoven into a meditation on the passage of time. The poet’s personal reflections on his own arrival at middle age, and his family’s history are central. The poem is deeply personal with a self-exposure. The religious significances are more explicit</a:t>
            </a:r>
            <a:r>
              <a:rPr lang="en-IN" dirty="0">
                <a:latin typeface="Baskerville Old Face" pitchFamily="18" charset="0"/>
              </a:rPr>
              <a:t>. </a:t>
            </a:r>
            <a:r>
              <a:rPr lang="en-IN" dirty="0" smtClean="0">
                <a:latin typeface="Baskerville Old Face" pitchFamily="18" charset="0"/>
              </a:rPr>
              <a:t>The focus is on a </a:t>
            </a:r>
            <a:r>
              <a:rPr lang="en-IN" dirty="0">
                <a:latin typeface="Baskerville Old Face" pitchFamily="18" charset="0"/>
              </a:rPr>
              <a:t>famous passage on the nature of language and poetry. Out of darkness, Eliot offers a solution: "I said to my soul, be still, and wait without hope."</a:t>
            </a:r>
            <a:endParaRPr lang="en-IN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43000"/>
            <a:ext cx="6196405" cy="4580069"/>
          </a:xfrm>
        </p:spPr>
        <p:txBody>
          <a:bodyPr>
            <a:normAutofit/>
          </a:bodyPr>
          <a:lstStyle/>
          <a:p>
            <a:pPr marL="0" lvl="0" indent="0">
              <a:buClr>
                <a:srgbClr val="AA2B1E"/>
              </a:buClr>
              <a:buNone/>
            </a:pPr>
            <a:r>
              <a:rPr lang="en-IN" dirty="0">
                <a:solidFill>
                  <a:prstClr val="black"/>
                </a:solidFill>
                <a:latin typeface="Baskerville Old Face" pitchFamily="18" charset="0"/>
              </a:rPr>
              <a:t>The Dry Salvages provides a symbolic significance of the sea-scape contrasted with the river scene. The river and sea images convey aspects of human existence in time. We also have a harsh and painful portrayal of the human condition and a thoroughly unequivocal expression of dependence upon the divine grace. It strives to contain opposites: "The past and future / Are conquered, and reconciled."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875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6287845" cy="4884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In Little Gidding, the themes that were dealt with in the earlier poems are gathered and woven together but with a new confidence and spiritual exaltation to an assertion of the possibility of the total transfiguration and supernaturalizing of life. This is the brilliantly musical of all the four poems. The </a:t>
            </a:r>
            <a:r>
              <a:rPr lang="en-IN" dirty="0">
                <a:latin typeface="Baskerville Old Face" pitchFamily="18" charset="0"/>
              </a:rPr>
              <a:t>beginning of the Quartets ("Houses / Are removed, destroyed") had become a violent everyday experience. the Quartets end with an affirmation of Julian of Norwich: "All shall be well and / All manner of thing shall be well</a:t>
            </a:r>
            <a:r>
              <a:rPr lang="en-IN" dirty="0" smtClean="0">
                <a:latin typeface="Baskerville Old Face" pitchFamily="18" charset="0"/>
              </a:rPr>
              <a:t>."</a:t>
            </a:r>
          </a:p>
        </p:txBody>
      </p:sp>
    </p:spTree>
    <p:extLst>
      <p:ext uri="{BB962C8B-B14F-4D97-AF65-F5344CB8AC3E}">
        <p14:creationId xmlns="" xmlns:p14="http://schemas.microsoft.com/office/powerpoint/2010/main" val="15352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Dell\Downloads\ts-elio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6553200" cy="5652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099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Baskerville Old Face" pitchFamily="18" charset="0"/>
              </a:rPr>
              <a:t>Four Quartets is thus a record of his spiritual journey and the underlying argument is spiritual progress</a:t>
            </a:r>
          </a:p>
          <a:p>
            <a:r>
              <a:rPr lang="en-IN" dirty="0">
                <a:latin typeface="Baskerville Old Face" pitchFamily="18" charset="0"/>
              </a:rPr>
              <a:t>The divine-human encounter in the poem is at the level of mediation</a:t>
            </a:r>
          </a:p>
          <a:p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2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5400" dirty="0" smtClean="0">
                <a:latin typeface="Baskerville Old Face" pitchFamily="18" charset="0"/>
              </a:rPr>
              <a:t>THANK YOU</a:t>
            </a:r>
            <a:endParaRPr lang="en-IN" sz="5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79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Thomas Stearns Eliot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American-English poet, playwright, literary critic, and editor, a leader of the modernist </a:t>
            </a:r>
            <a:r>
              <a:rPr lang="en-US" dirty="0" smtClean="0">
                <a:latin typeface="Baskerville Old Face" pitchFamily="18" charset="0"/>
              </a:rPr>
              <a:t>movement </a:t>
            </a:r>
            <a:r>
              <a:rPr lang="en-US" dirty="0">
                <a:latin typeface="Baskerville Old Face" pitchFamily="18" charset="0"/>
              </a:rPr>
              <a:t>in </a:t>
            </a:r>
            <a:r>
              <a:rPr lang="en-US" dirty="0" smtClean="0">
                <a:latin typeface="Baskerville Old Face" pitchFamily="18" charset="0"/>
              </a:rPr>
              <a:t>poetry</a:t>
            </a:r>
          </a:p>
          <a:p>
            <a:r>
              <a:rPr lang="en-US" dirty="0">
                <a:latin typeface="Baskerville Old Face" pitchFamily="18" charset="0"/>
              </a:rPr>
              <a:t>One of the most distinguished literary figures of the 20th </a:t>
            </a:r>
            <a:r>
              <a:rPr lang="en-US" dirty="0" smtClean="0">
                <a:latin typeface="Baskerville Old Face" pitchFamily="18" charset="0"/>
              </a:rPr>
              <a:t>century</a:t>
            </a:r>
          </a:p>
          <a:p>
            <a:r>
              <a:rPr lang="en-US" dirty="0">
                <a:latin typeface="Baskerville Old Face" pitchFamily="18" charset="0"/>
              </a:rPr>
              <a:t>Eliot exercised a strong influence on Anglo-American culture from the 1920s until late in the century.</a:t>
            </a: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2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His experiments in diction, style, and versification revitalized English </a:t>
            </a:r>
            <a:r>
              <a:rPr lang="en-US" dirty="0" smtClean="0">
                <a:latin typeface="Baskerville Old Face" pitchFamily="18" charset="0"/>
              </a:rPr>
              <a:t>poetry</a:t>
            </a:r>
          </a:p>
          <a:p>
            <a:r>
              <a:rPr lang="en-US" dirty="0" smtClean="0">
                <a:latin typeface="Baskerville Old Face" pitchFamily="18" charset="0"/>
              </a:rPr>
              <a:t>He </a:t>
            </a:r>
            <a:r>
              <a:rPr lang="en-US" dirty="0">
                <a:latin typeface="Baskerville Old Face" pitchFamily="18" charset="0"/>
              </a:rPr>
              <a:t>shattered old orthodoxies and erected new </a:t>
            </a:r>
            <a:r>
              <a:rPr lang="en-US" dirty="0" smtClean="0">
                <a:latin typeface="Baskerville Old Face" pitchFamily="18" charset="0"/>
              </a:rPr>
              <a:t>ones through his critical essays</a:t>
            </a:r>
          </a:p>
          <a:p>
            <a:r>
              <a:rPr lang="en-US" dirty="0" smtClean="0">
                <a:latin typeface="Baskerville Old Face" pitchFamily="18" charset="0"/>
              </a:rPr>
              <a:t>In </a:t>
            </a:r>
            <a:r>
              <a:rPr lang="en-US" dirty="0">
                <a:latin typeface="Baskerville Old Face" pitchFamily="18" charset="0"/>
              </a:rPr>
              <a:t>1948 he was awarded both the Order of Merit and the Nobel Prize for Literature. </a:t>
            </a:r>
          </a:p>
          <a:p>
            <a:endParaRPr lang="en-US" dirty="0">
              <a:latin typeface="Baskerville Old Face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757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838200"/>
            <a:ext cx="6629400" cy="51816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Baskerville Old Face" pitchFamily="18" charset="0"/>
              </a:rPr>
              <a:t>Major Influences: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The </a:t>
            </a:r>
            <a:r>
              <a:rPr lang="en-IN" dirty="0">
                <a:latin typeface="Baskerville Old Face" pitchFamily="18" charset="0"/>
              </a:rPr>
              <a:t>most conspicuous influences on his works are: the family, </a:t>
            </a:r>
            <a:r>
              <a:rPr lang="en-IN" dirty="0" smtClean="0">
                <a:latin typeface="Baskerville Old Face" pitchFamily="18" charset="0"/>
              </a:rPr>
              <a:t>Donne and </a:t>
            </a:r>
            <a:r>
              <a:rPr lang="en-IN" dirty="0">
                <a:latin typeface="Baskerville Old Face" pitchFamily="18" charset="0"/>
              </a:rPr>
              <a:t>the </a:t>
            </a:r>
            <a:r>
              <a:rPr lang="en-IN" dirty="0" err="1">
                <a:latin typeface="Baskerville Old Face" pitchFamily="18" charset="0"/>
              </a:rPr>
              <a:t>Metaphysicals</a:t>
            </a:r>
            <a:r>
              <a:rPr lang="en-IN" dirty="0">
                <a:latin typeface="Baskerville Old Face" pitchFamily="18" charset="0"/>
              </a:rPr>
              <a:t> and the Jacobeans, the French Symbolists, Dante, </a:t>
            </a:r>
            <a:r>
              <a:rPr lang="en-IN" dirty="0" smtClean="0">
                <a:latin typeface="Baskerville Old Face" pitchFamily="18" charset="0"/>
              </a:rPr>
              <a:t>Irving Babbitt</a:t>
            </a:r>
            <a:r>
              <a:rPr lang="en-IN" dirty="0">
                <a:latin typeface="Baskerville Old Face" pitchFamily="18" charset="0"/>
              </a:rPr>
              <a:t>, Santayana, Josiah Royce, F. H. Bradley, Bergson, </a:t>
            </a:r>
            <a:r>
              <a:rPr lang="en-IN" dirty="0" smtClean="0">
                <a:latin typeface="Baskerville Old Face" pitchFamily="18" charset="0"/>
              </a:rPr>
              <a:t>German phenomenologists</a:t>
            </a:r>
            <a:r>
              <a:rPr lang="en-IN" dirty="0">
                <a:latin typeface="Baskerville Old Face" pitchFamily="18" charset="0"/>
              </a:rPr>
              <a:t>, Ezra Pound, T. E. Hulme, Wyndham Lewis, Middleton </a:t>
            </a:r>
            <a:r>
              <a:rPr lang="en-IN" dirty="0" err="1" smtClean="0">
                <a:latin typeface="Baskerville Old Face" pitchFamily="18" charset="0"/>
              </a:rPr>
              <a:t>Murry</a:t>
            </a:r>
            <a:r>
              <a:rPr lang="en-IN" dirty="0" smtClean="0">
                <a:latin typeface="Baskerville Old Face" pitchFamily="18" charset="0"/>
              </a:rPr>
              <a:t>, </a:t>
            </a:r>
            <a:r>
              <a:rPr lang="en-IN" dirty="0" err="1" smtClean="0">
                <a:latin typeface="Baskerville Old Face" pitchFamily="18" charset="0"/>
              </a:rPr>
              <a:t>Rémy</a:t>
            </a:r>
            <a:r>
              <a:rPr lang="en-IN" dirty="0" smtClean="0">
                <a:latin typeface="Baskerville Old Face" pitchFamily="18" charset="0"/>
              </a:rPr>
              <a:t> </a:t>
            </a:r>
            <a:r>
              <a:rPr lang="en-IN" dirty="0">
                <a:latin typeface="Baskerville Old Face" pitchFamily="18" charset="0"/>
              </a:rPr>
              <a:t>de Gourmont, The Criterion circles, primitive ritual and Christianity, and the</a:t>
            </a:r>
          </a:p>
          <a:p>
            <a:pPr marL="0" indent="0">
              <a:buNone/>
            </a:pPr>
            <a:r>
              <a:rPr lang="en-IN" dirty="0">
                <a:latin typeface="Baskerville Old Face" pitchFamily="18" charset="0"/>
              </a:rPr>
              <a:t>Indian Scriptures</a:t>
            </a:r>
          </a:p>
        </p:txBody>
      </p:sp>
    </p:spTree>
    <p:extLst>
      <p:ext uri="{BB962C8B-B14F-4D97-AF65-F5344CB8AC3E}">
        <p14:creationId xmlns="" xmlns:p14="http://schemas.microsoft.com/office/powerpoint/2010/main" val="6953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Out of all these influences we can pin down three significant influences:</a:t>
            </a:r>
          </a:p>
          <a:p>
            <a:pPr>
              <a:buFont typeface="Wingdings" pitchFamily="2" charset="2"/>
              <a:buChar char="§"/>
            </a:pPr>
            <a:r>
              <a:rPr lang="en-IN" dirty="0">
                <a:latin typeface="Baskerville Old Face" pitchFamily="18" charset="0"/>
              </a:rPr>
              <a:t>Indian </a:t>
            </a:r>
            <a:r>
              <a:rPr lang="en-IN" dirty="0" smtClean="0">
                <a:latin typeface="Baskerville Old Face" pitchFamily="18" charset="0"/>
              </a:rPr>
              <a:t>thought</a:t>
            </a:r>
          </a:p>
          <a:p>
            <a:pPr>
              <a:buFont typeface="Wingdings" pitchFamily="2" charset="2"/>
              <a:buChar char="§"/>
            </a:pPr>
            <a:r>
              <a:rPr lang="en-IN" dirty="0">
                <a:latin typeface="Baskerville Old Face" pitchFamily="18" charset="0"/>
              </a:rPr>
              <a:t>The philosophy of F. H. </a:t>
            </a:r>
            <a:r>
              <a:rPr lang="en-IN" dirty="0" smtClean="0">
                <a:latin typeface="Baskerville Old Face" pitchFamily="18" charset="0"/>
              </a:rPr>
              <a:t>Bradley</a:t>
            </a:r>
          </a:p>
          <a:p>
            <a:pPr>
              <a:buFont typeface="Wingdings" pitchFamily="2" charset="2"/>
              <a:buChar char="§"/>
            </a:pPr>
            <a:r>
              <a:rPr lang="en-IN" dirty="0" smtClean="0">
                <a:latin typeface="Baskerville Old Face" pitchFamily="18" charset="0"/>
              </a:rPr>
              <a:t>Christianity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Though it </a:t>
            </a:r>
            <a:r>
              <a:rPr lang="en-IN" dirty="0">
                <a:latin typeface="Baskerville Old Face" pitchFamily="18" charset="0"/>
              </a:rPr>
              <a:t>is possible to ascertain numerous influences on Eliot and his writings </a:t>
            </a:r>
            <a:r>
              <a:rPr lang="en-IN" dirty="0" smtClean="0">
                <a:latin typeface="Baskerville Old Face" pitchFamily="18" charset="0"/>
              </a:rPr>
              <a:t>Indian</a:t>
            </a:r>
            <a:r>
              <a:rPr lang="en-IN" dirty="0">
                <a:latin typeface="Baskerville Old Face" pitchFamily="18" charset="0"/>
              </a:rPr>
              <a:t>, </a:t>
            </a:r>
            <a:r>
              <a:rPr lang="en-IN" dirty="0" err="1">
                <a:latin typeface="Baskerville Old Face" pitchFamily="18" charset="0"/>
              </a:rPr>
              <a:t>Bradleyean</a:t>
            </a:r>
            <a:r>
              <a:rPr lang="en-IN" dirty="0">
                <a:latin typeface="Baskerville Old Face" pitchFamily="18" charset="0"/>
              </a:rPr>
              <a:t>, and Christian thought predominate</a:t>
            </a:r>
          </a:p>
          <a:p>
            <a:pPr marL="0" indent="0">
              <a:buNone/>
            </a:pP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23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askerville Old Face" pitchFamily="18" charset="0"/>
              </a:rPr>
              <a:t>Eliot’s poems can be seen as belonging to two phases: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Before conversion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After conversion</a:t>
            </a:r>
          </a:p>
          <a:p>
            <a:pPr marL="0" indent="0">
              <a:buNone/>
            </a:pPr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6461760" cy="4275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Before conversion poems dealt with themes that include:</a:t>
            </a:r>
          </a:p>
          <a:p>
            <a:r>
              <a:rPr lang="en-IN" dirty="0" smtClean="0">
                <a:latin typeface="Baskerville Old Face" pitchFamily="18" charset="0"/>
              </a:rPr>
              <a:t>Failure of communication</a:t>
            </a:r>
          </a:p>
          <a:p>
            <a:r>
              <a:rPr lang="en-IN" dirty="0" smtClean="0">
                <a:latin typeface="Baskerville Old Face" pitchFamily="18" charset="0"/>
              </a:rPr>
              <a:t>Estrangement between man and woman</a:t>
            </a:r>
          </a:p>
          <a:p>
            <a:r>
              <a:rPr lang="en-IN" dirty="0" smtClean="0">
                <a:latin typeface="Baskerville Old Face" pitchFamily="18" charset="0"/>
              </a:rPr>
              <a:t>Individual’s isolation</a:t>
            </a:r>
          </a:p>
          <a:p>
            <a:pPr marL="0" indent="0">
              <a:buNone/>
            </a:pPr>
            <a:r>
              <a:rPr lang="en-IN" dirty="0" smtClean="0">
                <a:latin typeface="Baskerville Old Face" pitchFamily="18" charset="0"/>
              </a:rPr>
              <a:t>Till </a:t>
            </a:r>
            <a:r>
              <a:rPr lang="en-IN" i="1" dirty="0" smtClean="0">
                <a:latin typeface="Baskerville Old Face" pitchFamily="18" charset="0"/>
              </a:rPr>
              <a:t>The Waste Land, </a:t>
            </a:r>
            <a:r>
              <a:rPr lang="en-IN" dirty="0" smtClean="0">
                <a:latin typeface="Baskerville Old Face" pitchFamily="18" charset="0"/>
              </a:rPr>
              <a:t>Eliot’s poetry is richly furnished with images of the sordid, the disgusting and the depressing and with personalities of similar quality</a:t>
            </a:r>
          </a:p>
          <a:p>
            <a:endParaRPr lang="en-IN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882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6440245" cy="4656269"/>
          </a:xfrm>
        </p:spPr>
        <p:txBody>
          <a:bodyPr>
            <a:normAutofit fontScale="92500"/>
          </a:bodyPr>
          <a:lstStyle/>
          <a:p>
            <a:r>
              <a:rPr lang="en-IN" i="1" dirty="0" smtClean="0">
                <a:latin typeface="Baskerville Old Face" pitchFamily="18" charset="0"/>
              </a:rPr>
              <a:t>The Waste Land </a:t>
            </a:r>
            <a:r>
              <a:rPr lang="en-IN" dirty="0" smtClean="0">
                <a:latin typeface="Baskerville Old Face" pitchFamily="18" charset="0"/>
              </a:rPr>
              <a:t>and </a:t>
            </a:r>
            <a:r>
              <a:rPr lang="en-IN" i="1" dirty="0" smtClean="0">
                <a:latin typeface="Baskerville Old Face" pitchFamily="18" charset="0"/>
              </a:rPr>
              <a:t>The Hollow Men</a:t>
            </a:r>
            <a:r>
              <a:rPr lang="en-IN" dirty="0" smtClean="0">
                <a:latin typeface="Baskerville Old Face" pitchFamily="18" charset="0"/>
              </a:rPr>
              <a:t> are titles indicating the grounds of alienation</a:t>
            </a:r>
          </a:p>
          <a:p>
            <a:r>
              <a:rPr lang="en-IN" i="1" dirty="0" smtClean="0">
                <a:latin typeface="Baskerville Old Face" pitchFamily="18" charset="0"/>
              </a:rPr>
              <a:t>The Waste Land </a:t>
            </a:r>
            <a:r>
              <a:rPr lang="en-IN" dirty="0" smtClean="0">
                <a:latin typeface="Baskerville Old Face" pitchFamily="18" charset="0"/>
              </a:rPr>
              <a:t>is a grand consummation of the themes, techniques and styles that Eliot had been developing in his earlier stage.</a:t>
            </a:r>
          </a:p>
          <a:p>
            <a:r>
              <a:rPr lang="en-IN" i="1" dirty="0" smtClean="0">
                <a:latin typeface="Baskerville Old Face" pitchFamily="18" charset="0"/>
              </a:rPr>
              <a:t>The Hollow Men </a:t>
            </a:r>
            <a:r>
              <a:rPr lang="en-IN" dirty="0" smtClean="0">
                <a:latin typeface="Baskerville Old Face" pitchFamily="18" charset="0"/>
              </a:rPr>
              <a:t>is at once an epilogue to the earlier stage and a prologue to the new stage in his career</a:t>
            </a:r>
          </a:p>
          <a:p>
            <a:pPr marL="0" indent="0" algn="ctr">
              <a:buNone/>
            </a:pPr>
            <a:r>
              <a:rPr lang="en-IN" i="1" dirty="0">
                <a:latin typeface="Baskerville Old Face" pitchFamily="18" charset="0"/>
              </a:rPr>
              <a:t>This is the way the world ends</a:t>
            </a:r>
          </a:p>
          <a:p>
            <a:pPr marL="0" indent="0" algn="ctr">
              <a:buNone/>
            </a:pPr>
            <a:r>
              <a:rPr lang="en-IN" i="1" dirty="0">
                <a:latin typeface="Baskerville Old Face" pitchFamily="18" charset="0"/>
              </a:rPr>
              <a:t>Not with a bang but a whimper</a:t>
            </a:r>
            <a:r>
              <a:rPr lang="en-IN" dirty="0">
                <a:latin typeface="Baskerville Old Face" pitchFamily="18" charset="0"/>
              </a:rPr>
              <a:t>.</a:t>
            </a:r>
            <a:endParaRPr lang="en-IN" dirty="0" smtClean="0">
              <a:latin typeface="Baskerville Old Face" pitchFamily="18" charset="0"/>
            </a:endParaRPr>
          </a:p>
          <a:p>
            <a:r>
              <a:rPr lang="en-IN" i="1" dirty="0" smtClean="0">
                <a:latin typeface="Baskerville Old Face" pitchFamily="18" charset="0"/>
              </a:rPr>
              <a:t>The Hollow Men </a:t>
            </a:r>
            <a:r>
              <a:rPr lang="en-IN" dirty="0" smtClean="0">
                <a:latin typeface="Baskerville Old Face" pitchFamily="18" charset="0"/>
              </a:rPr>
              <a:t>provides a link between the despair of </a:t>
            </a:r>
            <a:r>
              <a:rPr lang="en-IN" i="1" dirty="0" smtClean="0">
                <a:latin typeface="Baskerville Old Face" pitchFamily="18" charset="0"/>
              </a:rPr>
              <a:t>The Waste Land</a:t>
            </a:r>
            <a:r>
              <a:rPr lang="en-IN" dirty="0" smtClean="0">
                <a:latin typeface="Baskerville Old Face" pitchFamily="18" charset="0"/>
              </a:rPr>
              <a:t> and the new-found faith expressed in </a:t>
            </a:r>
            <a:r>
              <a:rPr lang="en-IN" i="1" dirty="0" smtClean="0">
                <a:latin typeface="Baskerville Old Face" pitchFamily="18" charset="0"/>
              </a:rPr>
              <a:t>The Ash Wednesday</a:t>
            </a:r>
            <a:endParaRPr lang="en-IN" i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2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836</TotalTime>
  <Words>1238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Pushpin</vt:lpstr>
      <vt:lpstr>The religious poetry of T.S. Eliot : A preamble</vt:lpstr>
      <vt:lpstr>Slide 2</vt:lpstr>
      <vt:lpstr>Thomas Stearns Eliot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religious poetry of T.S. Eliot : A preamble</dc:title>
  <dc:creator>Dell</dc:creator>
  <cp:lastModifiedBy>USER</cp:lastModifiedBy>
  <cp:revision>41</cp:revision>
  <dcterms:created xsi:type="dcterms:W3CDTF">2006-08-16T00:00:00Z</dcterms:created>
  <dcterms:modified xsi:type="dcterms:W3CDTF">2019-07-16T14:36:55Z</dcterms:modified>
</cp:coreProperties>
</file>