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8" r:id="rId2"/>
    <p:sldId id="256"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505305-8815-44BF-BC22-6DFD82679197}" type="datetimeFigureOut">
              <a:rPr lang="en-IN" smtClean="0"/>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D97518-C996-42A6-9639-35A3F402F403}" type="slidenum">
              <a:rPr lang="en-IN" smtClean="0"/>
              <a:t>‹#›</a:t>
            </a:fld>
            <a:endParaRPr lang="en-IN"/>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05305-8815-44BF-BC22-6DFD82679197}" type="datetimeFigureOut">
              <a:rPr lang="en-IN" smtClean="0"/>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D97518-C996-42A6-9639-35A3F402F403}"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505305-8815-44BF-BC22-6DFD82679197}" type="datetimeFigureOut">
              <a:rPr lang="en-IN" smtClean="0"/>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D97518-C996-42A6-9639-35A3F402F403}"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505305-8815-44BF-BC22-6DFD82679197}" type="datetimeFigureOut">
              <a:rPr lang="en-IN" smtClean="0"/>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D97518-C996-42A6-9639-35A3F402F403}"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05305-8815-44BF-BC22-6DFD82679197}" type="datetimeFigureOut">
              <a:rPr lang="en-IN" smtClean="0"/>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D97518-C996-42A6-9639-35A3F402F403}"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505305-8815-44BF-BC22-6DFD82679197}" type="datetimeFigureOut">
              <a:rPr lang="en-IN" smtClean="0"/>
              <a:t>15-07-2019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D97518-C996-42A6-9639-35A3F402F403}"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505305-8815-44BF-BC22-6DFD82679197}" type="datetimeFigureOut">
              <a:rPr lang="en-IN" smtClean="0"/>
              <a:t>15-07-2019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8D97518-C996-42A6-9639-35A3F402F403}" type="slidenum">
              <a:rPr lang="en-IN" smtClean="0"/>
              <a:t>‹#›</a:t>
            </a:fld>
            <a:endParaRPr lang="en-IN"/>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505305-8815-44BF-BC22-6DFD82679197}" type="datetimeFigureOut">
              <a:rPr lang="en-IN" smtClean="0"/>
              <a:t>15-07-2019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8D97518-C996-42A6-9639-35A3F402F403}"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05305-8815-44BF-BC22-6DFD82679197}" type="datetimeFigureOut">
              <a:rPr lang="en-IN" smtClean="0"/>
              <a:t>15-07-2019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8D97518-C996-42A6-9639-35A3F402F403}"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05305-8815-44BF-BC22-6DFD82679197}" type="datetimeFigureOut">
              <a:rPr lang="en-IN" smtClean="0"/>
              <a:t>15-07-2019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D97518-C996-42A6-9639-35A3F402F403}"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05305-8815-44BF-BC22-6DFD82679197}" type="datetimeFigureOut">
              <a:rPr lang="en-IN" smtClean="0"/>
              <a:t>15-07-2019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D97518-C996-42A6-9639-35A3F402F403}" type="slidenum">
              <a:rPr lang="en-IN" smtClean="0"/>
              <a:t>‹#›</a:t>
            </a:fld>
            <a:endParaRPr lang="en-I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505305-8815-44BF-BC22-6DFD82679197}" type="datetimeFigureOut">
              <a:rPr lang="en-IN" smtClean="0"/>
              <a:t>15-07-2019</a:t>
            </a:fld>
            <a:endParaRPr lang="en-I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I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D97518-C996-42A6-9639-35A3F402F40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96752"/>
            <a:ext cx="9144000" cy="369332"/>
          </a:xfrm>
          <a:prstGeom prst="rect">
            <a:avLst/>
          </a:prstGeom>
          <a:noFill/>
        </p:spPr>
        <p:txBody>
          <a:bodyPr wrap="square" rtlCol="0">
            <a:spAutoFit/>
          </a:bodyPr>
          <a:lstStyle/>
          <a:p>
            <a:r>
              <a:rPr lang="en-IN" dirty="0"/>
              <a:t>	</a:t>
            </a:r>
            <a:r>
              <a:rPr lang="en-IN" dirty="0" smtClean="0"/>
              <a:t> </a:t>
            </a:r>
            <a:endParaRPr lang="en-IN" dirty="0"/>
          </a:p>
        </p:txBody>
      </p:sp>
      <p:sp>
        <p:nvSpPr>
          <p:cNvPr id="7" name="Rectangle 6"/>
          <p:cNvSpPr/>
          <p:nvPr/>
        </p:nvSpPr>
        <p:spPr>
          <a:xfrm>
            <a:off x="-90387" y="1416367"/>
            <a:ext cx="9234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Topic : Stone Age- Evolution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179513" y="2708920"/>
            <a:ext cx="8784992" cy="3416320"/>
          </a:xfrm>
          <a:prstGeom prst="rect">
            <a:avLst/>
          </a:prstGeom>
          <a:noFill/>
        </p:spPr>
        <p:txBody>
          <a:bodyPr wrap="square" lIns="91440" tIns="45720" rIns="91440" bIns="45720">
            <a:spAutoFit/>
          </a:bodyPr>
          <a:lstStyle/>
          <a:p>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Prepared by: </a:t>
            </a:r>
          </a:p>
          <a:p>
            <a:pPr algn="just"/>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 M Vishnu Namboodiri</a:t>
            </a:r>
          </a:p>
          <a:p>
            <a:pPr algn="just"/>
            <a:r>
              <a:rPr lang="en-U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Assistant Professor and Head</a:t>
            </a:r>
          </a:p>
          <a:p>
            <a:pPr algn="just"/>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Department of History</a:t>
            </a:r>
          </a:p>
          <a:p>
            <a:pPr algn="just"/>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Mar Thoma College</a:t>
            </a:r>
            <a:endPar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9146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80"/>
            <a:ext cx="9144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N" dirty="0" smtClean="0"/>
              <a:t>CLACTONIAN AND LEVALLOSIAN CULTURES</a:t>
            </a:r>
            <a:endParaRPr lang="en-IN" dirty="0"/>
          </a:p>
        </p:txBody>
      </p:sp>
      <p:sp>
        <p:nvSpPr>
          <p:cNvPr id="5" name="TextBox 4"/>
          <p:cNvSpPr txBox="1"/>
          <p:nvPr/>
        </p:nvSpPr>
        <p:spPr>
          <a:xfrm>
            <a:off x="0" y="1268760"/>
            <a:ext cx="9144000" cy="1477328"/>
          </a:xfrm>
          <a:prstGeom prst="rect">
            <a:avLst/>
          </a:prstGeom>
          <a:noFill/>
        </p:spPr>
        <p:txBody>
          <a:bodyPr wrap="square" rtlCol="0">
            <a:spAutoFit/>
          </a:bodyPr>
          <a:lstStyle/>
          <a:p>
            <a:pPr marL="285750" indent="-285750">
              <a:buFont typeface="Arial" pitchFamily="34" charset="0"/>
              <a:buChar char="•"/>
            </a:pPr>
            <a:r>
              <a:rPr lang="en-IN" dirty="0" smtClean="0"/>
              <a:t>In some parts of England and northern Europe core tools which were different from </a:t>
            </a:r>
            <a:r>
              <a:rPr lang="en-IN" dirty="0" err="1" smtClean="0"/>
              <a:t>Acheulian</a:t>
            </a:r>
            <a:r>
              <a:rPr lang="en-IN" dirty="0" smtClean="0"/>
              <a:t> hand axe were manufactured </a:t>
            </a:r>
          </a:p>
          <a:p>
            <a:pPr marL="285750" indent="-285750">
              <a:buFont typeface="Arial" pitchFamily="34" charset="0"/>
              <a:buChar char="•"/>
            </a:pPr>
            <a:r>
              <a:rPr lang="en-IN" dirty="0" err="1" smtClean="0"/>
              <a:t>Clactonian</a:t>
            </a:r>
            <a:r>
              <a:rPr lang="en-IN" dirty="0" smtClean="0"/>
              <a:t>- North Europe; Turtle Shaped</a:t>
            </a:r>
          </a:p>
          <a:p>
            <a:pPr marL="285750" indent="-285750">
              <a:buFont typeface="Arial" pitchFamily="34" charset="0"/>
              <a:buChar char="•"/>
            </a:pPr>
            <a:r>
              <a:rPr lang="en-IN" dirty="0" err="1" smtClean="0"/>
              <a:t>Levallosian</a:t>
            </a:r>
            <a:r>
              <a:rPr lang="en-IN" dirty="0" smtClean="0"/>
              <a:t>- England; Round </a:t>
            </a:r>
          </a:p>
          <a:p>
            <a:pPr marL="285750" indent="-285750">
              <a:buFont typeface="Arial" pitchFamily="34" charset="0"/>
              <a:buChar char="•"/>
            </a:pPr>
            <a:endParaRPr lang="en-IN" dirty="0"/>
          </a:p>
        </p:txBody>
      </p:sp>
      <p:pic>
        <p:nvPicPr>
          <p:cNvPr id="7170" name="Picture 2" descr="Image result for clacton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4" y="2492896"/>
            <a:ext cx="5000625" cy="35147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evallois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67850"/>
            <a:ext cx="3185045" cy="424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31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08720"/>
            <a:ext cx="9144000" cy="1477328"/>
          </a:xfrm>
          <a:prstGeom prst="rect">
            <a:avLst/>
          </a:prstGeom>
          <a:noFill/>
        </p:spPr>
        <p:txBody>
          <a:bodyPr wrap="square" rtlCol="0">
            <a:spAutoFit/>
          </a:bodyPr>
          <a:lstStyle/>
          <a:p>
            <a:pPr marL="285750" indent="-285750">
              <a:buFont typeface="Wingdings" pitchFamily="2" charset="2"/>
              <a:buChar char="Ø"/>
            </a:pPr>
            <a:r>
              <a:rPr lang="en-IN" dirty="0" smtClean="0"/>
              <a:t>Homo Erectus began to use fire about 7,00,000 years ago</a:t>
            </a:r>
          </a:p>
          <a:p>
            <a:pPr marL="742950" lvl="1" indent="-285750">
              <a:buFont typeface="Wingdings" pitchFamily="2" charset="2"/>
              <a:buChar char="Ø"/>
            </a:pPr>
            <a:r>
              <a:rPr lang="en-IN" dirty="0" smtClean="0"/>
              <a:t>Cooking</a:t>
            </a:r>
          </a:p>
          <a:p>
            <a:pPr marL="742950" lvl="1" indent="-285750">
              <a:buFont typeface="Wingdings" pitchFamily="2" charset="2"/>
              <a:buChar char="Ø"/>
            </a:pPr>
            <a:r>
              <a:rPr lang="en-IN" dirty="0" smtClean="0"/>
              <a:t>Removing poisonous substances from plants</a:t>
            </a:r>
          </a:p>
          <a:p>
            <a:pPr marL="742950" lvl="1" indent="-285750">
              <a:buFont typeface="Wingdings" pitchFamily="2" charset="2"/>
              <a:buChar char="Ø"/>
            </a:pPr>
            <a:r>
              <a:rPr lang="en-IN" dirty="0" smtClean="0"/>
              <a:t>Scaring animals</a:t>
            </a:r>
          </a:p>
          <a:p>
            <a:pPr marL="742950" lvl="1" indent="-285750">
              <a:buFont typeface="Wingdings" pitchFamily="2" charset="2"/>
              <a:buChar char="Ø"/>
            </a:pPr>
            <a:r>
              <a:rPr lang="en-IN" dirty="0" smtClean="0"/>
              <a:t>Providing warmth</a:t>
            </a:r>
            <a:endParaRPr lang="en-IN" dirty="0"/>
          </a:p>
        </p:txBody>
      </p:sp>
      <p:sp>
        <p:nvSpPr>
          <p:cNvPr id="5" name="TextBox 4"/>
          <p:cNvSpPr txBox="1"/>
          <p:nvPr/>
        </p:nvSpPr>
        <p:spPr>
          <a:xfrm>
            <a:off x="0" y="2780928"/>
            <a:ext cx="9144000" cy="646331"/>
          </a:xfrm>
          <a:prstGeom prst="rect">
            <a:avLst/>
          </a:prstGeom>
          <a:noFill/>
        </p:spPr>
        <p:txBody>
          <a:bodyPr wrap="square" rtlCol="0">
            <a:spAutoFit/>
          </a:bodyPr>
          <a:lstStyle/>
          <a:p>
            <a:pPr marL="285750" indent="-285750">
              <a:buFont typeface="Wingdings" pitchFamily="2" charset="2"/>
              <a:buChar char="ü"/>
            </a:pPr>
            <a:r>
              <a:rPr lang="en-IN" dirty="0" err="1" smtClean="0"/>
              <a:t>Zhoukoudien</a:t>
            </a:r>
            <a:r>
              <a:rPr lang="en-IN" dirty="0" smtClean="0"/>
              <a:t> (5 lakh </a:t>
            </a:r>
            <a:r>
              <a:rPr lang="en-IN" dirty="0" err="1" smtClean="0"/>
              <a:t>mya</a:t>
            </a:r>
            <a:r>
              <a:rPr lang="en-IN" dirty="0" smtClean="0"/>
              <a:t>) caves in Northern China has provided definite evidence of the early use of fire</a:t>
            </a:r>
            <a:endParaRPr lang="en-IN" dirty="0"/>
          </a:p>
        </p:txBody>
      </p:sp>
      <p:pic>
        <p:nvPicPr>
          <p:cNvPr id="1026" name="Picture 2" descr="Image result for zhoukou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400848"/>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877272"/>
            <a:ext cx="9144000" cy="369332"/>
          </a:xfrm>
          <a:prstGeom prst="rect">
            <a:avLst/>
          </a:prstGeom>
          <a:noFill/>
        </p:spPr>
        <p:txBody>
          <a:bodyPr wrap="square" rtlCol="0">
            <a:spAutoFit/>
          </a:bodyPr>
          <a:lstStyle/>
          <a:p>
            <a:pPr marL="285750" indent="-285750">
              <a:buFont typeface="Wingdings" pitchFamily="2" charset="2"/>
              <a:buChar char="q"/>
            </a:pPr>
            <a:r>
              <a:rPr lang="en-IN" dirty="0" err="1" smtClean="0"/>
              <a:t>Hoxne</a:t>
            </a:r>
            <a:r>
              <a:rPr lang="en-IN" dirty="0" smtClean="0"/>
              <a:t> in England and </a:t>
            </a:r>
            <a:r>
              <a:rPr lang="en-IN" dirty="0" err="1" smtClean="0"/>
              <a:t>Torralba</a:t>
            </a:r>
            <a:r>
              <a:rPr lang="en-IN" dirty="0" smtClean="0"/>
              <a:t> in Spain provides similar evidence of use of Fire. </a:t>
            </a:r>
            <a:endParaRPr lang="en-IN" dirty="0"/>
          </a:p>
        </p:txBody>
      </p:sp>
    </p:spTree>
    <p:extLst>
      <p:ext uri="{BB962C8B-B14F-4D97-AF65-F5344CB8AC3E}">
        <p14:creationId xmlns:p14="http://schemas.microsoft.com/office/powerpoint/2010/main" val="1312095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67380"/>
            <a:ext cx="9144000" cy="923330"/>
          </a:xfrm>
          <a:prstGeom prst="rect">
            <a:avLst/>
          </a:prstGeom>
          <a:noFill/>
        </p:spPr>
        <p:txBody>
          <a:bodyPr wrap="square" rtlCol="0">
            <a:spAutoFit/>
          </a:bodyPr>
          <a:lstStyle/>
          <a:p>
            <a:pPr marL="285750" indent="-285750">
              <a:buFont typeface="Wingdings" pitchFamily="2" charset="2"/>
              <a:buChar char="v"/>
            </a:pPr>
            <a:r>
              <a:rPr lang="en-IN" dirty="0"/>
              <a:t>the practice of intentional burial may have begun much earlier during the late Lower </a:t>
            </a:r>
            <a:r>
              <a:rPr lang="en-IN" dirty="0" smtClean="0"/>
              <a:t>Paleolithic</a:t>
            </a:r>
          </a:p>
          <a:p>
            <a:pPr marL="285750" indent="-285750">
              <a:buFont typeface="Wingdings" pitchFamily="2" charset="2"/>
              <a:buChar char="v"/>
            </a:pPr>
            <a:endParaRPr lang="en-IN" dirty="0"/>
          </a:p>
        </p:txBody>
      </p:sp>
    </p:spTree>
    <p:extLst>
      <p:ext uri="{BB962C8B-B14F-4D97-AF65-F5344CB8AC3E}">
        <p14:creationId xmlns:p14="http://schemas.microsoft.com/office/powerpoint/2010/main" val="959212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Middle Paleolithic Age</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TextBox 4"/>
          <p:cNvSpPr txBox="1"/>
          <p:nvPr/>
        </p:nvSpPr>
        <p:spPr>
          <a:xfrm>
            <a:off x="0" y="1412776"/>
            <a:ext cx="9144000" cy="646331"/>
          </a:xfrm>
          <a:prstGeom prst="rect">
            <a:avLst/>
          </a:prstGeom>
          <a:noFill/>
        </p:spPr>
        <p:txBody>
          <a:bodyPr wrap="square" rtlCol="0">
            <a:spAutoFit/>
          </a:bodyPr>
          <a:lstStyle/>
          <a:p>
            <a:pPr marL="285750" indent="-285750">
              <a:buFont typeface="Wingdings" pitchFamily="2" charset="2"/>
              <a:buChar char="v"/>
            </a:pPr>
            <a:r>
              <a:rPr lang="en-IN" dirty="0" smtClean="0"/>
              <a:t>3 lakh years ago to 30,000 years ago</a:t>
            </a:r>
          </a:p>
          <a:p>
            <a:endParaRPr lang="en-IN" dirty="0"/>
          </a:p>
        </p:txBody>
      </p:sp>
      <p:sp>
        <p:nvSpPr>
          <p:cNvPr id="6" name="TextBox 5"/>
          <p:cNvSpPr txBox="1"/>
          <p:nvPr/>
        </p:nvSpPr>
        <p:spPr>
          <a:xfrm>
            <a:off x="0" y="1907540"/>
            <a:ext cx="9144000" cy="646331"/>
          </a:xfrm>
          <a:prstGeom prst="rect">
            <a:avLst/>
          </a:prstGeom>
          <a:noFill/>
        </p:spPr>
        <p:txBody>
          <a:bodyPr wrap="square" rtlCol="0">
            <a:spAutoFit/>
          </a:bodyPr>
          <a:lstStyle/>
          <a:p>
            <a:pPr marL="285750" indent="-285750">
              <a:buFont typeface="Wingdings" pitchFamily="2" charset="2"/>
              <a:buChar char="Ø"/>
            </a:pPr>
            <a:r>
              <a:rPr lang="en-IN" dirty="0" smtClean="0"/>
              <a:t>Middle Paleolithic is marked by Mousterian Culture (France). It was the work of the Neanderthals  </a:t>
            </a:r>
            <a:endParaRPr lang="en-IN" dirty="0"/>
          </a:p>
        </p:txBody>
      </p:sp>
      <p:pic>
        <p:nvPicPr>
          <p:cNvPr id="2050" name="Picture 2" descr="Image result for mouster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 y="2553871"/>
            <a:ext cx="4191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935121"/>
            <a:ext cx="9144000" cy="1754326"/>
          </a:xfrm>
          <a:prstGeom prst="rect">
            <a:avLst/>
          </a:prstGeom>
          <a:noFill/>
        </p:spPr>
        <p:txBody>
          <a:bodyPr wrap="square" rtlCol="0">
            <a:spAutoFit/>
          </a:bodyPr>
          <a:lstStyle/>
          <a:p>
            <a:pPr marL="285750" indent="-285750">
              <a:lnSpc>
                <a:spcPct val="150000"/>
              </a:lnSpc>
              <a:buFont typeface="Wingdings" pitchFamily="2" charset="2"/>
              <a:buChar char="§"/>
            </a:pPr>
            <a:r>
              <a:rPr lang="en-IN" dirty="0"/>
              <a:t>Middle Paleolithic cultures may have possessed a developing religious ideology which included belief in concepts such as an </a:t>
            </a:r>
            <a:r>
              <a:rPr lang="en-IN" dirty="0" smtClean="0"/>
              <a:t>afterlife </a:t>
            </a:r>
          </a:p>
          <a:p>
            <a:pPr marL="285750" indent="-285750">
              <a:lnSpc>
                <a:spcPct val="150000"/>
              </a:lnSpc>
              <a:buFont typeface="Wingdings" pitchFamily="2" charset="2"/>
              <a:buChar char="§"/>
            </a:pPr>
            <a:r>
              <a:rPr lang="en-IN" dirty="0"/>
              <a:t>Also the earliest undisputed evidence of artistic expression during the Paleolithic period comes from Middle Paleolithic</a:t>
            </a:r>
          </a:p>
        </p:txBody>
      </p:sp>
    </p:spTree>
    <p:extLst>
      <p:ext uri="{BB962C8B-B14F-4D97-AF65-F5344CB8AC3E}">
        <p14:creationId xmlns:p14="http://schemas.microsoft.com/office/powerpoint/2010/main" val="3929112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6385"/>
            <a:ext cx="9144000" cy="4662815"/>
          </a:xfrm>
          <a:prstGeom prst="rect">
            <a:avLst/>
          </a:prstGeom>
          <a:noFill/>
        </p:spPr>
        <p:txBody>
          <a:bodyPr wrap="square" rtlCol="0">
            <a:spAutoFit/>
          </a:bodyPr>
          <a:lstStyle/>
          <a:p>
            <a:pPr marL="285750" indent="-285750">
              <a:lnSpc>
                <a:spcPct val="150000"/>
              </a:lnSpc>
              <a:buFont typeface="Wingdings" pitchFamily="2" charset="2"/>
              <a:buChar char="Ø"/>
            </a:pPr>
            <a:r>
              <a:rPr lang="en-IN" dirty="0"/>
              <a:t>Activities such as catching large fish and hunting large game animals with specialized tools connote increased group-wide cooperation and more elaborate social </a:t>
            </a:r>
            <a:r>
              <a:rPr lang="en-IN" dirty="0" smtClean="0"/>
              <a:t>organization </a:t>
            </a:r>
          </a:p>
          <a:p>
            <a:pPr marL="285750" indent="-285750">
              <a:lnSpc>
                <a:spcPct val="150000"/>
              </a:lnSpc>
              <a:buFont typeface="Wingdings" pitchFamily="2" charset="2"/>
              <a:buChar char="Ø"/>
            </a:pPr>
            <a:r>
              <a:rPr lang="en-IN" dirty="0"/>
              <a:t>humans also first began to take part in long distance trade between groups for rare </a:t>
            </a:r>
            <a:r>
              <a:rPr lang="en-IN" dirty="0" smtClean="0"/>
              <a:t>commodities</a:t>
            </a:r>
          </a:p>
          <a:p>
            <a:pPr marL="285750" indent="-285750">
              <a:lnSpc>
                <a:spcPct val="150000"/>
              </a:lnSpc>
              <a:buFont typeface="Wingdings" pitchFamily="2" charset="2"/>
              <a:buChar char="Ø"/>
            </a:pPr>
            <a:r>
              <a:rPr lang="en-IN" dirty="0"/>
              <a:t>Evidence from </a:t>
            </a:r>
            <a:r>
              <a:rPr lang="en-IN" dirty="0" smtClean="0"/>
              <a:t>archaeology </a:t>
            </a:r>
            <a:r>
              <a:rPr lang="en-IN" dirty="0"/>
              <a:t>and comparative ethnography indicates that Middle Paleolithic people lived in small, egalitarian band </a:t>
            </a:r>
            <a:r>
              <a:rPr lang="en-IN" dirty="0" smtClean="0"/>
              <a:t>societies</a:t>
            </a:r>
          </a:p>
          <a:p>
            <a:pPr marL="285750" indent="-285750">
              <a:lnSpc>
                <a:spcPct val="150000"/>
              </a:lnSpc>
              <a:buFont typeface="Wingdings" pitchFamily="2" charset="2"/>
              <a:buChar char="Ø"/>
            </a:pPr>
            <a:r>
              <a:rPr lang="en-IN" dirty="0"/>
              <a:t>Typically, it has been assumed that women gathered plants and firewood and men hunted and scavenged dead animals through the </a:t>
            </a:r>
            <a:r>
              <a:rPr lang="en-IN" dirty="0" smtClean="0"/>
              <a:t>Paleolithic</a:t>
            </a:r>
          </a:p>
          <a:p>
            <a:pPr>
              <a:lnSpc>
                <a:spcPct val="150000"/>
              </a:lnSpc>
            </a:pPr>
            <a:r>
              <a:rPr lang="en-IN" dirty="0" smtClean="0"/>
              <a:t/>
            </a:r>
            <a:br>
              <a:rPr lang="en-IN" dirty="0" smtClean="0"/>
            </a:br>
            <a:endParaRPr lang="en-IN" dirty="0"/>
          </a:p>
        </p:txBody>
      </p:sp>
    </p:spTree>
    <p:extLst>
      <p:ext uri="{BB962C8B-B14F-4D97-AF65-F5344CB8AC3E}">
        <p14:creationId xmlns:p14="http://schemas.microsoft.com/office/powerpoint/2010/main" val="3641812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266596"/>
            <a:ext cx="8712968" cy="3416320"/>
          </a:xfrm>
          <a:prstGeom prst="rect">
            <a:avLst/>
          </a:prstGeom>
        </p:spPr>
        <p:txBody>
          <a:bodyPr wrap="square">
            <a:spAutoFit/>
          </a:bodyPr>
          <a:lstStyle/>
          <a:p>
            <a:pPr marL="285750" indent="-285750">
              <a:lnSpc>
                <a:spcPct val="150000"/>
              </a:lnSpc>
              <a:buFont typeface="Wingdings" pitchFamily="2" charset="2"/>
              <a:buChar char="Ø"/>
            </a:pPr>
            <a:r>
              <a:rPr lang="en-IN" dirty="0"/>
              <a:t>Around 200,000 BP Middle Paleolithic Stone tool manufacturing spawned a tool-making technique known as the prepared-core technique, that was more elaborate than previous </a:t>
            </a:r>
            <a:r>
              <a:rPr lang="en-IN" dirty="0" err="1"/>
              <a:t>Acheulean</a:t>
            </a:r>
            <a:r>
              <a:rPr lang="en-IN" dirty="0"/>
              <a:t> techniques </a:t>
            </a:r>
          </a:p>
          <a:p>
            <a:pPr marL="285750" indent="-285750">
              <a:lnSpc>
                <a:spcPct val="150000"/>
              </a:lnSpc>
              <a:buFont typeface="Wingdings" pitchFamily="2" charset="2"/>
              <a:buChar char="Ø"/>
            </a:pPr>
            <a:r>
              <a:rPr lang="en-IN" dirty="0"/>
              <a:t>Nonetheless </a:t>
            </a:r>
            <a:r>
              <a:rPr lang="en-IN" dirty="0" err="1"/>
              <a:t>Neandertal</a:t>
            </a:r>
            <a:r>
              <a:rPr lang="en-IN" dirty="0"/>
              <a:t> usage of projectile weapons in hunting occurred very rarely (or perhaps never) and the </a:t>
            </a:r>
            <a:r>
              <a:rPr lang="en-IN" dirty="0" err="1"/>
              <a:t>Neandertals</a:t>
            </a:r>
            <a:r>
              <a:rPr lang="en-IN" dirty="0"/>
              <a:t> hunted large game animals mostly by ambushing them and attacking them with mêlée weapons such as thrusting spears rather than attacking them from a distance with projectile weapons </a:t>
            </a:r>
          </a:p>
        </p:txBody>
      </p:sp>
      <p:pic>
        <p:nvPicPr>
          <p:cNvPr id="3074" name="Picture 2" descr="https://upload.wikimedia.org/wikipedia/commons/thumb/1/1a/Kebaran_culture_microliths_22000-18000_BP.jpg/288px-Kebaran_culture_microliths_22000-18000_B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012" y="3284984"/>
            <a:ext cx="3643300" cy="342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327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0"/>
            <a:ext cx="91440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lightRig rig="threePt" dir="t"/>
            </a:scene3d>
            <a:sp3d extrusionH="57150">
              <a:bevelT w="38100" h="38100" prst="relaxedInset"/>
            </a:sp3d>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EPOCH</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TextBox 2"/>
          <p:cNvSpPr txBox="1"/>
          <p:nvPr/>
        </p:nvSpPr>
        <p:spPr>
          <a:xfrm>
            <a:off x="0" y="1412776"/>
            <a:ext cx="9035480" cy="923330"/>
          </a:xfrm>
          <a:prstGeom prst="rect">
            <a:avLst/>
          </a:prstGeom>
          <a:noFill/>
        </p:spPr>
        <p:txBody>
          <a:bodyPr wrap="square" rtlCol="0">
            <a:spAutoFit/>
          </a:bodyPr>
          <a:lstStyle/>
          <a:p>
            <a:pPr marL="285750" indent="-285750">
              <a:buFont typeface="Wingdings" pitchFamily="2" charset="2"/>
              <a:buChar char="q"/>
            </a:pPr>
            <a:r>
              <a:rPr lang="en-IN" dirty="0" smtClean="0"/>
              <a:t>Geological time is divided in to sub divisions known as Eons. </a:t>
            </a:r>
          </a:p>
          <a:p>
            <a:pPr marL="285750" indent="-285750">
              <a:buFont typeface="Wingdings" pitchFamily="2" charset="2"/>
              <a:buChar char="q"/>
            </a:pPr>
            <a:r>
              <a:rPr lang="en-IN" dirty="0" smtClean="0"/>
              <a:t>Eons are sub divided in to Eras.</a:t>
            </a:r>
          </a:p>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04863"/>
            <a:ext cx="8927976" cy="456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112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1200329"/>
          </a:xfrm>
          <a:prstGeom prst="rect">
            <a:avLst/>
          </a:prstGeom>
          <a:noFill/>
        </p:spPr>
        <p:txBody>
          <a:bodyPr wrap="square" rtlCol="0">
            <a:spAutoFit/>
          </a:bodyPr>
          <a:lstStyle/>
          <a:p>
            <a:pPr marL="285750" indent="-285750">
              <a:buFont typeface="Wingdings" pitchFamily="2" charset="2"/>
              <a:buChar char="v"/>
            </a:pPr>
            <a:r>
              <a:rPr lang="en-IN" dirty="0" smtClean="0"/>
              <a:t>Eras are divided in to periods </a:t>
            </a:r>
          </a:p>
          <a:p>
            <a:pPr marL="285750" indent="-285750">
              <a:buFont typeface="Wingdings" pitchFamily="2" charset="2"/>
              <a:buChar char="v"/>
            </a:pPr>
            <a:r>
              <a:rPr lang="en-IN" dirty="0" smtClean="0"/>
              <a:t>Periods in to Epochs</a:t>
            </a:r>
          </a:p>
          <a:p>
            <a:pPr marL="285750" indent="-285750">
              <a:buFont typeface="Wingdings" pitchFamily="2" charset="2"/>
              <a:buChar char="v"/>
            </a:pPr>
            <a:r>
              <a:rPr lang="en-IN" dirty="0" smtClean="0"/>
              <a:t>Epochs into ages</a:t>
            </a:r>
          </a:p>
          <a:p>
            <a:endParaRPr lang="en-IN" dirty="0"/>
          </a:p>
        </p:txBody>
      </p:sp>
      <p:pic>
        <p:nvPicPr>
          <p:cNvPr id="5122" name="Picture 2" descr="Image result for geological peri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5184576" cy="545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065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624"/>
            <a:ext cx="8424936" cy="6696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3608" y="692696"/>
            <a:ext cx="2304256" cy="92333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IN" dirty="0" smtClean="0"/>
              <a:t>Formation of present day land mass 65mya</a:t>
            </a:r>
            <a:endParaRPr lang="en-IN" dirty="0"/>
          </a:p>
        </p:txBody>
      </p:sp>
    </p:spTree>
    <p:extLst>
      <p:ext uri="{BB962C8B-B14F-4D97-AF65-F5344CB8AC3E}">
        <p14:creationId xmlns:p14="http://schemas.microsoft.com/office/powerpoint/2010/main" val="656360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9144000" cy="4992842"/>
          </a:xfrm>
          <a:prstGeom prst="rect">
            <a:avLst/>
          </a:prstGeom>
          <a:noFill/>
        </p:spPr>
        <p:txBody>
          <a:bodyPr wrap="square" rtlCol="0">
            <a:spAutoFit/>
          </a:bodyPr>
          <a:lstStyle/>
          <a:p>
            <a:pPr marL="285750" indent="-285750">
              <a:lnSpc>
                <a:spcPct val="200000"/>
              </a:lnSpc>
              <a:buFont typeface="Wingdings" pitchFamily="2" charset="2"/>
              <a:buChar char="q"/>
            </a:pPr>
            <a:r>
              <a:rPr lang="en-IN" dirty="0" smtClean="0"/>
              <a:t>Most of the Paleolithic Age coincided with the Pleistocene Epoch</a:t>
            </a:r>
          </a:p>
          <a:p>
            <a:pPr marL="285750" indent="-285750">
              <a:lnSpc>
                <a:spcPct val="200000"/>
              </a:lnSpc>
              <a:buFont typeface="Wingdings" pitchFamily="2" charset="2"/>
              <a:buChar char="q"/>
            </a:pPr>
            <a:r>
              <a:rPr lang="en-IN" dirty="0" err="1" smtClean="0"/>
              <a:t>Cenozoic</a:t>
            </a:r>
            <a:r>
              <a:rPr lang="en-IN" dirty="0" smtClean="0"/>
              <a:t> Era is divided into two periods Tertiary and Quaternary</a:t>
            </a:r>
          </a:p>
          <a:p>
            <a:pPr marL="285750" indent="-285750">
              <a:lnSpc>
                <a:spcPct val="200000"/>
              </a:lnSpc>
              <a:buFont typeface="Wingdings" pitchFamily="2" charset="2"/>
              <a:buChar char="q"/>
            </a:pPr>
            <a:r>
              <a:rPr lang="en-IN" dirty="0" smtClean="0"/>
              <a:t>Tertiary period is divided into 5 epochs </a:t>
            </a:r>
          </a:p>
          <a:p>
            <a:pPr marL="742950" lvl="1" indent="-285750">
              <a:lnSpc>
                <a:spcPct val="200000"/>
              </a:lnSpc>
              <a:buFont typeface="Wingdings" pitchFamily="2" charset="2"/>
              <a:buChar char="q"/>
            </a:pPr>
            <a:r>
              <a:rPr lang="en-IN" dirty="0" err="1" smtClean="0"/>
              <a:t>Paleocene</a:t>
            </a:r>
            <a:r>
              <a:rPr lang="en-IN" dirty="0" smtClean="0"/>
              <a:t> (65 </a:t>
            </a:r>
            <a:r>
              <a:rPr lang="en-IN" dirty="0" err="1" smtClean="0"/>
              <a:t>mya</a:t>
            </a:r>
            <a:r>
              <a:rPr lang="en-IN" dirty="0" smtClean="0"/>
              <a:t> to 56.5 </a:t>
            </a:r>
            <a:r>
              <a:rPr lang="en-IN" dirty="0" err="1" smtClean="0"/>
              <a:t>mya</a:t>
            </a:r>
            <a:r>
              <a:rPr lang="en-IN" dirty="0" smtClean="0"/>
              <a:t>)</a:t>
            </a:r>
          </a:p>
          <a:p>
            <a:pPr marL="742950" lvl="1" indent="-285750">
              <a:lnSpc>
                <a:spcPct val="200000"/>
              </a:lnSpc>
              <a:buFont typeface="Wingdings" pitchFamily="2" charset="2"/>
              <a:buChar char="q"/>
            </a:pPr>
            <a:r>
              <a:rPr lang="en-IN" dirty="0" smtClean="0"/>
              <a:t>Eocene (56.5 </a:t>
            </a:r>
            <a:r>
              <a:rPr lang="en-IN" dirty="0" err="1" smtClean="0"/>
              <a:t>mya</a:t>
            </a:r>
            <a:r>
              <a:rPr lang="en-IN" dirty="0" smtClean="0"/>
              <a:t> to 35.4 may)</a:t>
            </a:r>
          </a:p>
          <a:p>
            <a:pPr marL="742950" lvl="1" indent="-285750">
              <a:lnSpc>
                <a:spcPct val="200000"/>
              </a:lnSpc>
              <a:buFont typeface="Wingdings" pitchFamily="2" charset="2"/>
              <a:buChar char="q"/>
            </a:pPr>
            <a:r>
              <a:rPr lang="en-IN" dirty="0" smtClean="0"/>
              <a:t>Oligocene (35.4 </a:t>
            </a:r>
            <a:r>
              <a:rPr lang="en-IN" dirty="0" err="1" smtClean="0"/>
              <a:t>mya</a:t>
            </a:r>
            <a:r>
              <a:rPr lang="en-IN" dirty="0" smtClean="0"/>
              <a:t> to 23.3 </a:t>
            </a:r>
            <a:r>
              <a:rPr lang="en-IN" dirty="0" err="1" smtClean="0"/>
              <a:t>mya</a:t>
            </a:r>
            <a:r>
              <a:rPr lang="en-IN" dirty="0" smtClean="0"/>
              <a:t>)</a:t>
            </a:r>
          </a:p>
          <a:p>
            <a:pPr marL="742950" lvl="1" indent="-285750">
              <a:lnSpc>
                <a:spcPct val="200000"/>
              </a:lnSpc>
              <a:buFont typeface="Wingdings" pitchFamily="2" charset="2"/>
              <a:buChar char="q"/>
            </a:pPr>
            <a:r>
              <a:rPr lang="en-IN" dirty="0" smtClean="0"/>
              <a:t>Miocene (23.3 </a:t>
            </a:r>
            <a:r>
              <a:rPr lang="en-IN" dirty="0" err="1" smtClean="0"/>
              <a:t>mya</a:t>
            </a:r>
            <a:r>
              <a:rPr lang="en-IN" dirty="0" smtClean="0"/>
              <a:t> to 5.2 </a:t>
            </a:r>
            <a:r>
              <a:rPr lang="en-IN" dirty="0" err="1" smtClean="0"/>
              <a:t>mya</a:t>
            </a:r>
            <a:r>
              <a:rPr lang="en-IN" dirty="0" smtClean="0"/>
              <a:t>)</a:t>
            </a:r>
          </a:p>
          <a:p>
            <a:pPr marL="742950" lvl="1" indent="-285750">
              <a:lnSpc>
                <a:spcPct val="200000"/>
              </a:lnSpc>
              <a:buFont typeface="Wingdings" pitchFamily="2" charset="2"/>
              <a:buChar char="q"/>
            </a:pPr>
            <a:r>
              <a:rPr lang="en-IN" dirty="0" smtClean="0"/>
              <a:t>Pliocene (5.2 </a:t>
            </a:r>
            <a:r>
              <a:rPr lang="en-IN" dirty="0" err="1" smtClean="0"/>
              <a:t>mya</a:t>
            </a:r>
            <a:r>
              <a:rPr lang="en-IN" dirty="0" smtClean="0"/>
              <a:t> to 1.64 </a:t>
            </a:r>
            <a:r>
              <a:rPr lang="en-IN" dirty="0" err="1" smtClean="0"/>
              <a:t>mya</a:t>
            </a:r>
            <a:r>
              <a:rPr lang="en-IN" dirty="0" smtClean="0"/>
              <a:t>)</a:t>
            </a:r>
          </a:p>
          <a:p>
            <a:pPr>
              <a:lnSpc>
                <a:spcPct val="200000"/>
              </a:lnSpc>
            </a:pPr>
            <a:endParaRPr lang="en-IN" dirty="0"/>
          </a:p>
        </p:txBody>
      </p:sp>
      <p:sp>
        <p:nvSpPr>
          <p:cNvPr id="3" name="TextBox 2"/>
          <p:cNvSpPr txBox="1"/>
          <p:nvPr/>
        </p:nvSpPr>
        <p:spPr>
          <a:xfrm>
            <a:off x="0" y="5734997"/>
            <a:ext cx="9144000" cy="646331"/>
          </a:xfrm>
          <a:prstGeom prst="rect">
            <a:avLst/>
          </a:prstGeom>
          <a:noFill/>
        </p:spPr>
        <p:txBody>
          <a:bodyPr wrap="square" rtlCol="0">
            <a:spAutoFit/>
          </a:bodyPr>
          <a:lstStyle/>
          <a:p>
            <a:pPr marL="285750" indent="-285750">
              <a:buFont typeface="Wingdings" pitchFamily="2" charset="2"/>
              <a:buChar char="v"/>
            </a:pPr>
            <a:r>
              <a:rPr lang="en-IN" dirty="0" smtClean="0"/>
              <a:t>Evolution of Primates – 70 </a:t>
            </a:r>
            <a:r>
              <a:rPr lang="en-IN" dirty="0" err="1" smtClean="0"/>
              <a:t>mya</a:t>
            </a:r>
            <a:endParaRPr lang="en-IN" dirty="0" smtClean="0"/>
          </a:p>
          <a:p>
            <a:pPr marL="285750" indent="-285750">
              <a:buFont typeface="Wingdings" pitchFamily="2" charset="2"/>
              <a:buChar char="v"/>
            </a:pPr>
            <a:endParaRPr lang="en-IN" dirty="0"/>
          </a:p>
        </p:txBody>
      </p:sp>
    </p:spTree>
    <p:extLst>
      <p:ext uri="{BB962C8B-B14F-4D97-AF65-F5344CB8AC3E}">
        <p14:creationId xmlns:p14="http://schemas.microsoft.com/office/powerpoint/2010/main" val="2515307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10;2 3 &#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100"/>
            <a:ext cx="9036496" cy="660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50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52736"/>
            <a:ext cx="9144000" cy="2031325"/>
          </a:xfrm>
          <a:prstGeom prst="rect">
            <a:avLst/>
          </a:prstGeom>
          <a:noFill/>
        </p:spPr>
        <p:txBody>
          <a:bodyPr wrap="square" rtlCol="0">
            <a:spAutoFit/>
          </a:bodyPr>
          <a:lstStyle/>
          <a:p>
            <a:pPr marL="285750" indent="-285750">
              <a:buFont typeface="Wingdings" pitchFamily="2" charset="2"/>
              <a:buChar char="v"/>
            </a:pPr>
            <a:r>
              <a:rPr lang="en-IN" dirty="0" smtClean="0"/>
              <a:t>Major advanced tool making began in the Quaternary period. </a:t>
            </a:r>
          </a:p>
          <a:p>
            <a:pPr marL="285750" indent="-285750">
              <a:buFont typeface="Wingdings" pitchFamily="2" charset="2"/>
              <a:buChar char="v"/>
            </a:pPr>
            <a:r>
              <a:rPr lang="en-IN" dirty="0" smtClean="0"/>
              <a:t>Quaternary period is subdivided into two epochs –Pleistocene (1.64 </a:t>
            </a:r>
            <a:r>
              <a:rPr lang="en-IN" dirty="0" err="1" smtClean="0"/>
              <a:t>mya</a:t>
            </a:r>
            <a:r>
              <a:rPr lang="en-IN" dirty="0" smtClean="0"/>
              <a:t> to 12,000 years ago) and Holocene (12,000 years ago to present)</a:t>
            </a:r>
          </a:p>
          <a:p>
            <a:pPr marL="285750" indent="-285750">
              <a:buFont typeface="Wingdings" pitchFamily="2" charset="2"/>
              <a:buChar char="v"/>
            </a:pPr>
            <a:r>
              <a:rPr lang="en-IN" dirty="0" smtClean="0"/>
              <a:t>During Pleistocene there was a significant lowering of temperature. This resulted in ICE AGES. </a:t>
            </a:r>
          </a:p>
          <a:p>
            <a:pPr marL="285750" indent="-285750">
              <a:buFont typeface="Wingdings" pitchFamily="2" charset="2"/>
              <a:buChar char="v"/>
            </a:pPr>
            <a:r>
              <a:rPr lang="en-IN" dirty="0" smtClean="0"/>
              <a:t>A large portion of Northern Hemisphere was covered with ice for a long time.</a:t>
            </a:r>
          </a:p>
          <a:p>
            <a:pPr marL="285750" indent="-285750">
              <a:buFont typeface="Wingdings" pitchFamily="2" charset="2"/>
              <a:buChar char="v"/>
            </a:pPr>
            <a:r>
              <a:rPr lang="en-IN" dirty="0" smtClean="0"/>
              <a:t>Regions with temperate climate were covered with Ice and glaciers </a:t>
            </a:r>
            <a:endParaRPr lang="en-IN" dirty="0"/>
          </a:p>
        </p:txBody>
      </p:sp>
      <p:pic>
        <p:nvPicPr>
          <p:cNvPr id="1026" name="Picture 2" descr="https://upload.wikimedia.org/wikipedia/commons/thumb/b/b4/IceAgeEarth.jpg/300px-IceAgeEa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7846"/>
            <a:ext cx="2913482" cy="2913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mperate 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226642"/>
            <a:ext cx="5105400"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99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9144000" cy="5909310"/>
          </a:xfrm>
          <a:prstGeom prst="rect">
            <a:avLst/>
          </a:prstGeom>
          <a:noFill/>
        </p:spPr>
        <p:txBody>
          <a:bodyPr wrap="square" rtlCol="0">
            <a:spAutoFit/>
          </a:bodyPr>
          <a:lstStyle/>
          <a:p>
            <a:pPr marL="285750" indent="-285750">
              <a:lnSpc>
                <a:spcPct val="300000"/>
              </a:lnSpc>
              <a:buFont typeface="Wingdings" pitchFamily="2" charset="2"/>
              <a:buChar char="Ø"/>
            </a:pPr>
            <a:r>
              <a:rPr lang="en-IN" dirty="0" smtClean="0"/>
              <a:t>Beginning with 2.36 </a:t>
            </a:r>
            <a:r>
              <a:rPr lang="en-IN" dirty="0" err="1" smtClean="0"/>
              <a:t>mya</a:t>
            </a:r>
            <a:r>
              <a:rPr lang="en-IN" dirty="0" smtClean="0"/>
              <a:t> each glaciation took place at an interval of 1,00,000 years.</a:t>
            </a:r>
          </a:p>
          <a:p>
            <a:pPr marL="285750" indent="-285750">
              <a:lnSpc>
                <a:spcPct val="300000"/>
              </a:lnSpc>
              <a:buFont typeface="Wingdings" pitchFamily="2" charset="2"/>
              <a:buChar char="Ø"/>
            </a:pPr>
            <a:r>
              <a:rPr lang="en-IN" dirty="0" smtClean="0"/>
              <a:t>In between these glaciations there were warmer intervals known as </a:t>
            </a:r>
            <a:r>
              <a:rPr lang="en-IN" dirty="0" err="1" smtClean="0"/>
              <a:t>Interglacials</a:t>
            </a:r>
            <a:r>
              <a:rPr lang="en-IN" dirty="0" smtClean="0"/>
              <a:t>.</a:t>
            </a:r>
          </a:p>
          <a:p>
            <a:pPr marL="285750" indent="-285750">
              <a:lnSpc>
                <a:spcPct val="300000"/>
              </a:lnSpc>
              <a:buFont typeface="Wingdings" pitchFamily="2" charset="2"/>
              <a:buChar char="Ø"/>
            </a:pPr>
            <a:r>
              <a:rPr lang="en-IN" dirty="0" smtClean="0"/>
              <a:t>The last ice age </a:t>
            </a:r>
            <a:r>
              <a:rPr lang="en-IN" dirty="0"/>
              <a:t>also known as </a:t>
            </a:r>
            <a:r>
              <a:rPr lang="en-IN" dirty="0" err="1" smtClean="0"/>
              <a:t>Würm</a:t>
            </a:r>
            <a:r>
              <a:rPr lang="en-IN" dirty="0" smtClean="0"/>
              <a:t> glaciation began 1,18,000 years ago.</a:t>
            </a:r>
          </a:p>
          <a:p>
            <a:pPr marL="285750" indent="-285750">
              <a:lnSpc>
                <a:spcPct val="300000"/>
              </a:lnSpc>
              <a:buFont typeface="Wingdings" pitchFamily="2" charset="2"/>
              <a:buChar char="Ø"/>
            </a:pPr>
            <a:r>
              <a:rPr lang="en-IN" dirty="0" smtClean="0"/>
              <a:t>The ice age was preceded by an interglacial between 1,28,000 to 1,18,000 </a:t>
            </a:r>
            <a:r>
              <a:rPr lang="en-IN" dirty="0" err="1" smtClean="0"/>
              <a:t>yrs</a:t>
            </a:r>
            <a:r>
              <a:rPr lang="en-IN" dirty="0" smtClean="0"/>
              <a:t> ago.</a:t>
            </a:r>
          </a:p>
          <a:p>
            <a:pPr marL="285750" indent="-285750">
              <a:lnSpc>
                <a:spcPct val="300000"/>
              </a:lnSpc>
              <a:buFont typeface="Wingdings" pitchFamily="2" charset="2"/>
              <a:buChar char="Ø"/>
            </a:pPr>
            <a:r>
              <a:rPr lang="en-IN" dirty="0" smtClean="0"/>
              <a:t>It was during this period that homo sapiens came into existence </a:t>
            </a:r>
          </a:p>
          <a:p>
            <a:pPr marL="285750" indent="-285750">
              <a:lnSpc>
                <a:spcPct val="300000"/>
              </a:lnSpc>
              <a:buFont typeface="Wingdings" pitchFamily="2" charset="2"/>
              <a:buChar char="Ø"/>
            </a:pPr>
            <a:r>
              <a:rPr lang="en-IN" dirty="0" smtClean="0"/>
              <a:t>The last ice age began to end 12,000 years ago which marked the beginning of Holocene epoch. </a:t>
            </a:r>
            <a:endParaRPr lang="en-IN" dirty="0"/>
          </a:p>
        </p:txBody>
      </p:sp>
    </p:spTree>
    <p:extLst>
      <p:ext uri="{BB962C8B-B14F-4D97-AF65-F5344CB8AC3E}">
        <p14:creationId xmlns:p14="http://schemas.microsoft.com/office/powerpoint/2010/main" val="6945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9144000" cy="6186309"/>
          </a:xfrm>
          <a:prstGeom prst="rect">
            <a:avLst/>
          </a:prstGeom>
          <a:noFill/>
        </p:spPr>
        <p:txBody>
          <a:bodyPr wrap="square" rtlCol="0">
            <a:spAutoFit/>
          </a:bodyPr>
          <a:lstStyle/>
          <a:p>
            <a:pPr marL="285750" indent="-285750">
              <a:lnSpc>
                <a:spcPct val="200000"/>
              </a:lnSpc>
              <a:buFont typeface="Wingdings" pitchFamily="2" charset="2"/>
              <a:buChar char="q"/>
            </a:pPr>
            <a:r>
              <a:rPr lang="en-IN" dirty="0" smtClean="0"/>
              <a:t>The Mousterian Culture was an attempt to adapt to the warmer climate which preceded the last ice age. </a:t>
            </a:r>
          </a:p>
          <a:p>
            <a:pPr marL="285750" indent="-285750">
              <a:lnSpc>
                <a:spcPct val="200000"/>
              </a:lnSpc>
              <a:buFont typeface="Wingdings" pitchFamily="2" charset="2"/>
              <a:buChar char="q"/>
            </a:pPr>
            <a:r>
              <a:rPr lang="en-IN" dirty="0" smtClean="0"/>
              <a:t>The period also saw the beginning of cultural adaptation. </a:t>
            </a:r>
          </a:p>
          <a:p>
            <a:pPr marL="285750" indent="-285750">
              <a:lnSpc>
                <a:spcPct val="200000"/>
              </a:lnSpc>
              <a:buFont typeface="Wingdings" pitchFamily="2" charset="2"/>
              <a:buChar char="q"/>
            </a:pPr>
            <a:r>
              <a:rPr lang="en-IN" dirty="0" smtClean="0"/>
              <a:t>Neanderthals lived in an environment where large animals was available in plenty.</a:t>
            </a:r>
          </a:p>
          <a:p>
            <a:pPr marL="285750" indent="-285750">
              <a:lnSpc>
                <a:spcPct val="200000"/>
              </a:lnSpc>
              <a:buFont typeface="Wingdings" pitchFamily="2" charset="2"/>
              <a:buChar char="q"/>
            </a:pPr>
            <a:r>
              <a:rPr lang="en-IN" dirty="0" smtClean="0"/>
              <a:t>They hunted bison, horse, reindeer and red deer</a:t>
            </a:r>
          </a:p>
          <a:p>
            <a:pPr marL="285750" indent="-285750">
              <a:lnSpc>
                <a:spcPct val="200000"/>
              </a:lnSpc>
              <a:buFont typeface="Wingdings" pitchFamily="2" charset="2"/>
              <a:buChar char="q"/>
            </a:pPr>
            <a:r>
              <a:rPr lang="en-IN" dirty="0" smtClean="0"/>
              <a:t>The streams and rivers were also exploited </a:t>
            </a:r>
          </a:p>
          <a:p>
            <a:pPr marL="285750" indent="-285750">
              <a:lnSpc>
                <a:spcPct val="200000"/>
              </a:lnSpc>
              <a:buFont typeface="Wingdings" pitchFamily="2" charset="2"/>
              <a:buChar char="q"/>
            </a:pPr>
            <a:r>
              <a:rPr lang="en-IN" dirty="0" smtClean="0"/>
              <a:t>Many of the tools were specialised tools. </a:t>
            </a:r>
          </a:p>
          <a:p>
            <a:pPr marL="285750" indent="-285750">
              <a:lnSpc>
                <a:spcPct val="200000"/>
              </a:lnSpc>
              <a:buFont typeface="Wingdings" pitchFamily="2" charset="2"/>
              <a:buChar char="q"/>
            </a:pPr>
            <a:r>
              <a:rPr lang="en-IN" dirty="0" smtClean="0"/>
              <a:t>Mousterian cultures developed independently in West Asia and Africa also. </a:t>
            </a:r>
          </a:p>
          <a:p>
            <a:pPr marL="285750" indent="-285750">
              <a:lnSpc>
                <a:spcPct val="200000"/>
              </a:lnSpc>
              <a:buFont typeface="Wingdings" pitchFamily="2" charset="2"/>
              <a:buChar char="q"/>
            </a:pPr>
            <a:r>
              <a:rPr lang="en-IN" dirty="0" smtClean="0"/>
              <a:t>The tools of the lower and middle paleolithic cultures are not very much fundamentally different.</a:t>
            </a:r>
          </a:p>
          <a:p>
            <a:pPr>
              <a:lnSpc>
                <a:spcPct val="200000"/>
              </a:lnSpc>
            </a:pPr>
            <a:r>
              <a:rPr lang="en-IN" dirty="0" smtClean="0"/>
              <a:t> </a:t>
            </a:r>
            <a:endParaRPr lang="en-IN" dirty="0"/>
          </a:p>
        </p:txBody>
      </p:sp>
    </p:spTree>
    <p:extLst>
      <p:ext uri="{BB962C8B-B14F-4D97-AF65-F5344CB8AC3E}">
        <p14:creationId xmlns:p14="http://schemas.microsoft.com/office/powerpoint/2010/main" val="345747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2696"/>
            <a:ext cx="9144000" cy="4247317"/>
          </a:xfrm>
          <a:prstGeom prst="rect">
            <a:avLst/>
          </a:prstGeom>
          <a:noFill/>
        </p:spPr>
        <p:txBody>
          <a:bodyPr wrap="square" rtlCol="0">
            <a:spAutoFit/>
          </a:bodyPr>
          <a:lstStyle/>
          <a:p>
            <a:pPr marL="285750" indent="-285750">
              <a:lnSpc>
                <a:spcPct val="300000"/>
              </a:lnSpc>
              <a:buFont typeface="Wingdings" pitchFamily="2" charset="2"/>
              <a:buChar char="v"/>
            </a:pPr>
            <a:r>
              <a:rPr lang="en-IN" dirty="0" smtClean="0"/>
              <a:t>Techniques that evolved were further refined by about 35,000 years ago which marked the beginning of Upper Paleolithic and the appearance of Homo Sapiens </a:t>
            </a:r>
            <a:r>
              <a:rPr lang="en-IN" dirty="0" err="1" smtClean="0"/>
              <a:t>Sapiens</a:t>
            </a:r>
            <a:r>
              <a:rPr lang="en-IN" dirty="0" smtClean="0"/>
              <a:t>. </a:t>
            </a:r>
          </a:p>
          <a:p>
            <a:pPr marL="285750" indent="-285750">
              <a:lnSpc>
                <a:spcPct val="300000"/>
              </a:lnSpc>
              <a:buFont typeface="Wingdings" pitchFamily="2" charset="2"/>
              <a:buChar char="v"/>
            </a:pPr>
            <a:r>
              <a:rPr lang="en-IN" dirty="0" smtClean="0"/>
              <a:t>Large number of Upper Paleolithic sites are seen in France and Spain. </a:t>
            </a:r>
          </a:p>
          <a:p>
            <a:pPr marL="285750" indent="-285750">
              <a:lnSpc>
                <a:spcPct val="300000"/>
              </a:lnSpc>
              <a:buFont typeface="Wingdings" pitchFamily="2" charset="2"/>
              <a:buChar char="v"/>
            </a:pPr>
            <a:r>
              <a:rPr lang="en-IN" dirty="0" err="1" smtClean="0"/>
              <a:t>Aurignacian</a:t>
            </a:r>
            <a:r>
              <a:rPr lang="en-IN" dirty="0" smtClean="0"/>
              <a:t>, </a:t>
            </a:r>
            <a:r>
              <a:rPr lang="en-IN" dirty="0" err="1" smtClean="0"/>
              <a:t>Solutrean</a:t>
            </a:r>
            <a:r>
              <a:rPr lang="en-IN" dirty="0" smtClean="0"/>
              <a:t> and Magdalenian cultures belong to upper paleolithic. </a:t>
            </a:r>
            <a:endParaRPr lang="en-IN" dirty="0"/>
          </a:p>
        </p:txBody>
      </p:sp>
    </p:spTree>
    <p:extLst>
      <p:ext uri="{BB962C8B-B14F-4D97-AF65-F5344CB8AC3E}">
        <p14:creationId xmlns:p14="http://schemas.microsoft.com/office/powerpoint/2010/main" val="235700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2696"/>
            <a:ext cx="9144000" cy="5632311"/>
          </a:xfrm>
          <a:prstGeom prst="rect">
            <a:avLst/>
          </a:prstGeom>
          <a:noFill/>
        </p:spPr>
        <p:txBody>
          <a:bodyPr wrap="square" rtlCol="0">
            <a:spAutoFit/>
          </a:bodyPr>
          <a:lstStyle/>
          <a:p>
            <a:pPr marL="285750" indent="-285750">
              <a:lnSpc>
                <a:spcPct val="200000"/>
              </a:lnSpc>
              <a:buFont typeface="Wingdings" pitchFamily="2" charset="2"/>
              <a:buChar char="q"/>
            </a:pPr>
            <a:r>
              <a:rPr lang="en-IN" b="1" dirty="0" err="1"/>
              <a:t>Aurignacian</a:t>
            </a:r>
            <a:r>
              <a:rPr lang="en-IN" b="1" dirty="0"/>
              <a:t> culture</a:t>
            </a:r>
            <a:r>
              <a:rPr lang="en-IN" dirty="0"/>
              <a:t>, </a:t>
            </a:r>
            <a:r>
              <a:rPr lang="en-IN" dirty="0" err="1"/>
              <a:t>toolmaking</a:t>
            </a:r>
            <a:r>
              <a:rPr lang="en-IN" dirty="0"/>
              <a:t> industry and artistic tradition of Upper Paleolithic Europe that followed the Mousterian industry and was succeeded by the </a:t>
            </a:r>
            <a:r>
              <a:rPr lang="en-IN" dirty="0" err="1" smtClean="0"/>
              <a:t>Solutrean</a:t>
            </a:r>
            <a:endParaRPr lang="en-IN" dirty="0" smtClean="0"/>
          </a:p>
          <a:p>
            <a:pPr marL="285750" indent="-285750">
              <a:lnSpc>
                <a:spcPct val="200000"/>
              </a:lnSpc>
              <a:buFont typeface="Wingdings" pitchFamily="2" charset="2"/>
              <a:buChar char="q"/>
            </a:pPr>
            <a:r>
              <a:rPr lang="en-IN" dirty="0"/>
              <a:t>The </a:t>
            </a:r>
            <a:r>
              <a:rPr lang="en-IN" dirty="0" err="1"/>
              <a:t>Aurignacian</a:t>
            </a:r>
            <a:r>
              <a:rPr lang="en-IN" dirty="0"/>
              <a:t> </a:t>
            </a:r>
            <a:r>
              <a:rPr lang="en-IN" dirty="0" smtClean="0"/>
              <a:t>culture was </a:t>
            </a:r>
            <a:r>
              <a:rPr lang="en-IN" dirty="0"/>
              <a:t>marked by a great diversification and specialization of tools, including the invention of the burin, or engraving tool, that made much of the art possible</a:t>
            </a:r>
            <a:r>
              <a:rPr lang="en-IN" dirty="0" smtClean="0"/>
              <a:t>.</a:t>
            </a:r>
          </a:p>
          <a:p>
            <a:pPr marL="285750" indent="-285750">
              <a:lnSpc>
                <a:spcPct val="200000"/>
              </a:lnSpc>
              <a:buFont typeface="Wingdings" pitchFamily="2" charset="2"/>
              <a:buChar char="q"/>
            </a:pPr>
            <a:r>
              <a:rPr lang="en-IN" dirty="0"/>
              <a:t>The art of the </a:t>
            </a:r>
            <a:r>
              <a:rPr lang="en-IN" dirty="0" err="1"/>
              <a:t>Aurignacian</a:t>
            </a:r>
            <a:r>
              <a:rPr lang="en-IN" dirty="0"/>
              <a:t> culture represents the first complete tradition in the </a:t>
            </a:r>
            <a:r>
              <a:rPr lang="en-IN" dirty="0" smtClean="0"/>
              <a:t>history of </a:t>
            </a:r>
            <a:r>
              <a:rPr lang="en-IN" dirty="0"/>
              <a:t>art, moving from awkward attempts to a well-developed, mature </a:t>
            </a:r>
            <a:r>
              <a:rPr lang="en-IN" dirty="0" smtClean="0"/>
              <a:t>style. </a:t>
            </a:r>
          </a:p>
          <a:p>
            <a:pPr marL="285750" indent="-285750">
              <a:lnSpc>
                <a:spcPct val="200000"/>
              </a:lnSpc>
              <a:buFont typeface="Wingdings" pitchFamily="2" charset="2"/>
              <a:buChar char="q"/>
            </a:pPr>
            <a:r>
              <a:rPr lang="en-IN" dirty="0"/>
              <a:t>The earliest examples of the small, portable art objects produced during this period are from western Europe and consist of pebbles with very simple engravings of animal forms. Later, animal figures were carved in pieces of </a:t>
            </a:r>
            <a:r>
              <a:rPr lang="en-IN" dirty="0" smtClean="0"/>
              <a:t>bone. </a:t>
            </a:r>
            <a:endParaRPr lang="en-IN" dirty="0"/>
          </a:p>
        </p:txBody>
      </p:sp>
    </p:spTree>
    <p:extLst>
      <p:ext uri="{BB962C8B-B14F-4D97-AF65-F5344CB8AC3E}">
        <p14:creationId xmlns:p14="http://schemas.microsoft.com/office/powerpoint/2010/main" val="367558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2696"/>
            <a:ext cx="9144000" cy="923330"/>
          </a:xfrm>
          <a:prstGeom prst="rect">
            <a:avLst/>
          </a:prstGeom>
          <a:noFill/>
        </p:spPr>
        <p:txBody>
          <a:bodyPr wrap="square" rtlCol="0">
            <a:spAutoFit/>
          </a:bodyPr>
          <a:lstStyle/>
          <a:p>
            <a:pPr marL="285750" indent="-285750">
              <a:buFont typeface="Wingdings" pitchFamily="2" charset="2"/>
              <a:buChar char="q"/>
            </a:pPr>
            <a:r>
              <a:rPr lang="en-IN" dirty="0" smtClean="0"/>
              <a:t>A </a:t>
            </a:r>
            <a:r>
              <a:rPr lang="en-IN" dirty="0"/>
              <a:t>tradition of true sculpture in the round grew up in eastern Europe, with vividly realistic, though simple, clay figurines of animals and highly stylized statuettes of pregnant women, the so-called Venus figures, presumably fertility figures</a:t>
            </a:r>
          </a:p>
        </p:txBody>
      </p:sp>
      <p:pic>
        <p:nvPicPr>
          <p:cNvPr id="2050" name="Picture 2" descr="Venus of Willendo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74" y="1742559"/>
            <a:ext cx="3740944" cy="505532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burin"/>
          <p:cNvSpPr>
            <a:spLocks noChangeAspect="1" noChangeArrowheads="1"/>
          </p:cNvSpPr>
          <p:nvPr/>
        </p:nvSpPr>
        <p:spPr bwMode="auto">
          <a:xfrm>
            <a:off x="155575" y="-1081088"/>
            <a:ext cx="2019300" cy="2266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6" descr="Image result for burin"/>
          <p:cNvSpPr>
            <a:spLocks noChangeAspect="1" noChangeArrowheads="1"/>
          </p:cNvSpPr>
          <p:nvPr/>
        </p:nvSpPr>
        <p:spPr bwMode="auto">
          <a:xfrm>
            <a:off x="307975" y="-928688"/>
            <a:ext cx="2019300" cy="2266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422831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9144000" cy="1200329"/>
          </a:xfrm>
          <a:prstGeom prst="rect">
            <a:avLst/>
          </a:prstGeom>
          <a:noFill/>
        </p:spPr>
        <p:txBody>
          <a:bodyPr wrap="square" rtlCol="0">
            <a:spAutoFit/>
          </a:bodyPr>
          <a:lstStyle/>
          <a:p>
            <a:pPr marL="285750" indent="-285750">
              <a:buFont typeface="Wingdings" pitchFamily="2" charset="2"/>
              <a:buChar char="v"/>
            </a:pPr>
            <a:r>
              <a:rPr lang="en-IN" dirty="0">
                <a:latin typeface="Times New Roman" pitchFamily="18" charset="0"/>
                <a:cs typeface="Times New Roman" pitchFamily="18" charset="0"/>
              </a:rPr>
              <a:t>The </a:t>
            </a:r>
            <a:r>
              <a:rPr lang="en-IN" dirty="0" err="1">
                <a:latin typeface="Times New Roman" pitchFamily="18" charset="0"/>
                <a:cs typeface="Times New Roman" pitchFamily="18" charset="0"/>
              </a:rPr>
              <a:t>Solutrean</a:t>
            </a:r>
            <a:r>
              <a:rPr lang="en-IN" dirty="0">
                <a:latin typeface="Times New Roman" pitchFamily="18" charset="0"/>
                <a:cs typeface="Times New Roman" pitchFamily="18" charset="0"/>
              </a:rPr>
              <a:t> industry is a relatively advanced flint tool-making style of the Upper </a:t>
            </a:r>
            <a:r>
              <a:rPr lang="en-IN" dirty="0" smtClean="0">
                <a:latin typeface="Times New Roman" pitchFamily="18" charset="0"/>
                <a:cs typeface="Times New Roman" pitchFamily="18" charset="0"/>
              </a:rPr>
              <a:t>Palaeolithic, </a:t>
            </a:r>
            <a:r>
              <a:rPr lang="en-IN" dirty="0">
                <a:latin typeface="Times New Roman" pitchFamily="18" charset="0"/>
                <a:cs typeface="Times New Roman" pitchFamily="18" charset="0"/>
              </a:rPr>
              <a:t>from around 22,000 to </a:t>
            </a:r>
            <a:r>
              <a:rPr lang="en-IN" dirty="0" smtClean="0">
                <a:latin typeface="Times New Roman" pitchFamily="18" charset="0"/>
                <a:cs typeface="Times New Roman" pitchFamily="18" charset="0"/>
              </a:rPr>
              <a:t>17,000 years ago. </a:t>
            </a:r>
            <a:r>
              <a:rPr lang="en-IN" dirty="0" err="1">
                <a:latin typeface="Times New Roman" pitchFamily="18" charset="0"/>
                <a:cs typeface="Times New Roman" pitchFamily="18" charset="0"/>
              </a:rPr>
              <a:t>Solutrean</a:t>
            </a:r>
            <a:r>
              <a:rPr lang="en-IN" dirty="0">
                <a:latin typeface="Times New Roman" pitchFamily="18" charset="0"/>
                <a:cs typeface="Times New Roman" pitchFamily="18" charset="0"/>
              </a:rPr>
              <a:t> sites have been found in modern-day France, Spain and Portugal. </a:t>
            </a:r>
            <a:endParaRPr lang="en-IN" dirty="0" smtClean="0">
              <a:latin typeface="Times New Roman" pitchFamily="18" charset="0"/>
              <a:cs typeface="Times New Roman" pitchFamily="18" charset="0"/>
            </a:endParaRPr>
          </a:p>
          <a:p>
            <a:pPr marL="285750" indent="-285750">
              <a:buFont typeface="Wingdings" pitchFamily="2" charset="2"/>
              <a:buChar char="v"/>
            </a:pPr>
            <a:endParaRPr lang="en-IN" dirty="0">
              <a:latin typeface="Times New Roman" pitchFamily="18" charset="0"/>
              <a:cs typeface="Times New Roman" pitchFamily="18" charset="0"/>
            </a:endParaRPr>
          </a:p>
        </p:txBody>
      </p:sp>
      <p:pic>
        <p:nvPicPr>
          <p:cNvPr id="3074" name="Picture 2" descr="https://upload.wikimedia.org/wikipedia/commons/thumb/e/e4/Solutrean_tools_22000_17000_Crot_du_Charnier_Solutre_Pouilly_Saone_et_Loire_France.jpg/95px-Solutrean_tools_22000_17000_Crot_du_Charnier_Solutre_Pouilly_Saone_et_Loire_F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589014"/>
            <a:ext cx="4021938" cy="508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11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9144000" cy="923330"/>
          </a:xfrm>
          <a:prstGeom prst="rect">
            <a:avLst/>
          </a:prstGeom>
          <a:noFill/>
        </p:spPr>
        <p:txBody>
          <a:bodyPr wrap="square" rtlCol="0">
            <a:spAutoFit/>
          </a:bodyPr>
          <a:lstStyle/>
          <a:p>
            <a:pPr marL="285750" indent="-285750">
              <a:buFont typeface="Wingdings" pitchFamily="2" charset="2"/>
              <a:buChar char="ü"/>
            </a:pPr>
            <a:r>
              <a:rPr lang="en-IN" dirty="0"/>
              <a:t>The </a:t>
            </a:r>
            <a:r>
              <a:rPr lang="en-IN" b="1" dirty="0" smtClean="0"/>
              <a:t>Magdalenian</a:t>
            </a:r>
            <a:r>
              <a:rPr lang="en-IN" dirty="0" smtClean="0"/>
              <a:t> </a:t>
            </a:r>
            <a:r>
              <a:rPr lang="en-IN" dirty="0"/>
              <a:t>cultures are later cultures of the Upper Paleolithic in western Europe, dating from around 17,000 to 12,000 years ago</a:t>
            </a:r>
            <a:r>
              <a:rPr lang="en-IN" dirty="0" smtClean="0"/>
              <a:t>.</a:t>
            </a:r>
            <a:r>
              <a:rPr lang="en-IN" baseline="30000" dirty="0" smtClean="0"/>
              <a:t> </a:t>
            </a:r>
            <a:r>
              <a:rPr lang="en-IN" dirty="0" smtClean="0"/>
              <a:t>It </a:t>
            </a:r>
            <a:r>
              <a:rPr lang="en-IN" dirty="0"/>
              <a:t>is named after </a:t>
            </a:r>
            <a:r>
              <a:rPr lang="en-IN" dirty="0" smtClean="0"/>
              <a:t>La </a:t>
            </a:r>
            <a:r>
              <a:rPr lang="en-IN" dirty="0"/>
              <a:t>Madeleine, a rock </a:t>
            </a:r>
            <a:r>
              <a:rPr lang="en-IN" dirty="0" smtClean="0"/>
              <a:t>shelter. Painting of hunting scenes in DARK CAVES. </a:t>
            </a:r>
            <a:endParaRPr lang="en-IN" dirty="0"/>
          </a:p>
        </p:txBody>
      </p:sp>
      <p:pic>
        <p:nvPicPr>
          <p:cNvPr id="4098" name="Picture 2" descr="https://upload.wikimedia.org/wikipedia/commons/thumb/4/4f/Magdalenian_tools_17000_9000_BCE_Abri_de_la_Madeleine_Tursac_Dordogne_France.jpg/220px-Magdalenian_tools_17000_9000_BCE_Abri_de_la_Madeleine_Tursac_Dordogne_F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30" y="1412776"/>
            <a:ext cx="3135014" cy="4032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877272"/>
            <a:ext cx="9144000" cy="646331"/>
          </a:xfrm>
          <a:prstGeom prst="rect">
            <a:avLst/>
          </a:prstGeom>
          <a:noFill/>
        </p:spPr>
        <p:txBody>
          <a:bodyPr wrap="square" rtlCol="0">
            <a:spAutoFit/>
          </a:bodyPr>
          <a:lstStyle/>
          <a:p>
            <a:pPr marL="285750" indent="-285750">
              <a:buFont typeface="Wingdings" pitchFamily="2" charset="2"/>
              <a:buChar char="q"/>
            </a:pPr>
            <a:r>
              <a:rPr lang="en-IN" dirty="0"/>
              <a:t>By the end of the Magdalenian, the lithic technology shows a pronounced trend toward increased </a:t>
            </a:r>
            <a:r>
              <a:rPr lang="en-IN" dirty="0" err="1"/>
              <a:t>microlithisation</a:t>
            </a:r>
            <a:endParaRPr lang="en-IN" dirty="0"/>
          </a:p>
        </p:txBody>
      </p:sp>
    </p:spTree>
    <p:extLst>
      <p:ext uri="{BB962C8B-B14F-4D97-AF65-F5344CB8AC3E}">
        <p14:creationId xmlns:p14="http://schemas.microsoft.com/office/powerpoint/2010/main" val="49525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704"/>
            <a:ext cx="8964488" cy="2585323"/>
          </a:xfrm>
          <a:prstGeom prst="rect">
            <a:avLst/>
          </a:prstGeom>
          <a:noFill/>
        </p:spPr>
        <p:txBody>
          <a:bodyPr wrap="square" rtlCol="0">
            <a:spAutoFit/>
          </a:bodyPr>
          <a:lstStyle/>
          <a:p>
            <a:pPr marL="285750" indent="-285750">
              <a:buFont typeface="Wingdings" pitchFamily="2" charset="2"/>
              <a:buChar char="ü"/>
            </a:pPr>
            <a:r>
              <a:rPr lang="en-IN" dirty="0" smtClean="0"/>
              <a:t>Upper Paleolithic tools were increasingly specialised. </a:t>
            </a:r>
          </a:p>
          <a:p>
            <a:pPr marL="285750" indent="-285750">
              <a:buFont typeface="Wingdings" pitchFamily="2" charset="2"/>
              <a:buChar char="ü"/>
            </a:pPr>
            <a:r>
              <a:rPr lang="en-IN" dirty="0" smtClean="0"/>
              <a:t>Refinement in tools used for making tools.</a:t>
            </a:r>
          </a:p>
          <a:p>
            <a:pPr marL="285750" indent="-285750">
              <a:buFont typeface="Wingdings" pitchFamily="2" charset="2"/>
              <a:buChar char="ü"/>
            </a:pPr>
            <a:r>
              <a:rPr lang="en-IN" dirty="0" smtClean="0"/>
              <a:t>Example: Burin, a chisel for making other tools </a:t>
            </a:r>
          </a:p>
          <a:p>
            <a:pPr marL="285750" indent="-285750">
              <a:buFont typeface="Wingdings" pitchFamily="2" charset="2"/>
              <a:buChar char="ü"/>
            </a:pPr>
            <a:r>
              <a:rPr lang="en-IN" dirty="0" err="1" smtClean="0"/>
              <a:t>Aurignacians</a:t>
            </a:r>
            <a:r>
              <a:rPr lang="en-IN" dirty="0" smtClean="0"/>
              <a:t> made small blades with parallel edges.</a:t>
            </a:r>
          </a:p>
          <a:p>
            <a:pPr marL="285750" indent="-285750">
              <a:buFont typeface="Wingdings" pitchFamily="2" charset="2"/>
              <a:buChar char="ü"/>
            </a:pPr>
            <a:r>
              <a:rPr lang="en-IN" dirty="0" err="1" smtClean="0"/>
              <a:t>Solutreans</a:t>
            </a:r>
            <a:r>
              <a:rPr lang="en-IN" dirty="0" smtClean="0"/>
              <a:t> made tools with sharp leaf point</a:t>
            </a:r>
          </a:p>
          <a:p>
            <a:pPr marL="285750" indent="-285750">
              <a:buFont typeface="Wingdings" pitchFamily="2" charset="2"/>
              <a:buChar char="ü"/>
            </a:pPr>
            <a:r>
              <a:rPr lang="en-IN" dirty="0" err="1" smtClean="0"/>
              <a:t>Magdalenians</a:t>
            </a:r>
            <a:r>
              <a:rPr lang="en-IN" dirty="0" smtClean="0"/>
              <a:t> made excellent harpoons</a:t>
            </a:r>
          </a:p>
          <a:p>
            <a:pPr marL="285750" indent="-285750">
              <a:buFont typeface="Wingdings" pitchFamily="2" charset="2"/>
              <a:buChar char="ü"/>
            </a:pPr>
            <a:r>
              <a:rPr lang="en-IN" dirty="0" smtClean="0"/>
              <a:t>Upper Paleolithic saw the use of materials other than stone such as wood, bone, ivory, deer hones as weapons </a:t>
            </a:r>
          </a:p>
          <a:p>
            <a:pPr marL="285750" indent="-285750">
              <a:buFont typeface="Wingdings" pitchFamily="2" charset="2"/>
              <a:buChar char="ü"/>
            </a:pPr>
            <a:r>
              <a:rPr lang="en-IN" dirty="0" smtClean="0"/>
              <a:t>Composite tools- Arrows with poison. Crude clothing.    </a:t>
            </a:r>
            <a:endParaRPr lang="en-IN" dirty="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649036"/>
            <a:ext cx="2858406" cy="320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47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44000" cy="646331"/>
          </a:xfrm>
          <a:prstGeom prst="rect">
            <a:avLst/>
          </a:prstGeom>
          <a:noFill/>
        </p:spPr>
        <p:txBody>
          <a:bodyPr wrap="square" rtlCol="0">
            <a:spAutoFit/>
          </a:bodyPr>
          <a:lstStyle/>
          <a:p>
            <a:pPr marL="285750" indent="-285750">
              <a:buFont typeface="Arial" pitchFamily="34" charset="0"/>
              <a:buChar char="•"/>
            </a:pPr>
            <a:r>
              <a:rPr lang="en-IN" dirty="0" smtClean="0"/>
              <a:t>Upper paleolithic provides the earliest evidence of art</a:t>
            </a:r>
          </a:p>
          <a:p>
            <a:pPr marL="285750" indent="-285750">
              <a:buFont typeface="Arial" pitchFamily="34" charset="0"/>
              <a:buChar char="•"/>
            </a:pPr>
            <a:r>
              <a:rPr lang="en-IN" dirty="0" smtClean="0"/>
              <a:t>Upper Paleolithic art began in Eastern Europe and South West Asia. </a:t>
            </a:r>
            <a:endParaRPr lang="en-IN" dirty="0"/>
          </a:p>
        </p:txBody>
      </p:sp>
      <p:pic>
        <p:nvPicPr>
          <p:cNvPr id="5122" name="Picture 2" descr="Image result for altamira cave pa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9" y="1692266"/>
            <a:ext cx="4143375" cy="33623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ltamira cave 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915" y="1692266"/>
            <a:ext cx="4557574" cy="3362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445224"/>
            <a:ext cx="8964489" cy="369332"/>
          </a:xfrm>
          <a:prstGeom prst="rect">
            <a:avLst/>
          </a:prstGeom>
          <a:noFill/>
        </p:spPr>
        <p:txBody>
          <a:bodyPr wrap="square" rtlCol="0">
            <a:spAutoFit/>
          </a:bodyPr>
          <a:lstStyle/>
          <a:p>
            <a:pPr marL="285750" indent="-285750">
              <a:buFont typeface="Wingdings" pitchFamily="2" charset="2"/>
              <a:buChar char="ü"/>
            </a:pPr>
            <a:r>
              <a:rPr lang="en-IN" dirty="0" smtClean="0"/>
              <a:t>Altamira Cave roof paintings (Northern Spain)</a:t>
            </a:r>
            <a:endParaRPr lang="en-IN" dirty="0"/>
          </a:p>
        </p:txBody>
      </p:sp>
    </p:spTree>
    <p:extLst>
      <p:ext uri="{BB962C8B-B14F-4D97-AF65-F5344CB8AC3E}">
        <p14:creationId xmlns:p14="http://schemas.microsoft.com/office/powerpoint/2010/main" val="117909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422"/>
            <a:ext cx="914399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Lower Paleolithic Age</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0" y="1990581"/>
            <a:ext cx="9144000" cy="646331"/>
          </a:xfrm>
          <a:prstGeom prst="rect">
            <a:avLst/>
          </a:prstGeom>
          <a:noFill/>
        </p:spPr>
        <p:txBody>
          <a:bodyPr wrap="square" rtlCol="0">
            <a:spAutoFit/>
          </a:bodyPr>
          <a:lstStyle/>
          <a:p>
            <a:pPr marL="285750" indent="-285750">
              <a:buFont typeface="Arial" pitchFamily="34" charset="0"/>
              <a:buChar char="•"/>
            </a:pPr>
            <a:r>
              <a:rPr lang="en-IN" dirty="0" smtClean="0"/>
              <a:t>Regular tool making commenced with the emergence of Homo </a:t>
            </a:r>
            <a:r>
              <a:rPr lang="en-IN" dirty="0" err="1" smtClean="0"/>
              <a:t>Habilis</a:t>
            </a:r>
            <a:r>
              <a:rPr lang="en-IN" dirty="0" smtClean="0"/>
              <a:t>.</a:t>
            </a:r>
          </a:p>
          <a:p>
            <a:pPr marL="285750" indent="-285750">
              <a:buFont typeface="Arial" pitchFamily="34" charset="0"/>
              <a:buChar char="•"/>
            </a:pPr>
            <a:r>
              <a:rPr lang="en-IN" dirty="0" smtClean="0"/>
              <a:t>Evidence of the beginning of stone tool manufacturing is found at Olduvai</a:t>
            </a:r>
            <a:endParaRPr lang="en-IN" dirty="0"/>
          </a:p>
        </p:txBody>
      </p:sp>
      <p:sp>
        <p:nvSpPr>
          <p:cNvPr id="6" name="TextBox 5"/>
          <p:cNvSpPr txBox="1"/>
          <p:nvPr/>
        </p:nvSpPr>
        <p:spPr>
          <a:xfrm>
            <a:off x="2483768" y="6228020"/>
            <a:ext cx="4464496" cy="369332"/>
          </a:xfrm>
          <a:prstGeom prst="rect">
            <a:avLst/>
          </a:prstGeom>
          <a:noFill/>
        </p:spPr>
        <p:txBody>
          <a:bodyPr wrap="square" rtlCol="0">
            <a:spAutoFit/>
          </a:bodyPr>
          <a:lstStyle/>
          <a:p>
            <a:r>
              <a:rPr lang="en-IN" dirty="0" smtClean="0"/>
              <a:t>Olduvai, Tanzania. </a:t>
            </a:r>
            <a:endParaRPr lang="en-IN" dirty="0"/>
          </a:p>
        </p:txBody>
      </p:sp>
      <p:pic>
        <p:nvPicPr>
          <p:cNvPr id="2052" name="Picture 4" descr="Image result for olduv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834604"/>
            <a:ext cx="7810500" cy="31146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342509"/>
            <a:ext cx="8964488" cy="646331"/>
          </a:xfrm>
          <a:prstGeom prst="rect">
            <a:avLst/>
          </a:prstGeom>
          <a:noFill/>
        </p:spPr>
        <p:txBody>
          <a:bodyPr wrap="square" rtlCol="0">
            <a:spAutoFit/>
          </a:bodyPr>
          <a:lstStyle/>
          <a:p>
            <a:pPr marL="285750" indent="-285750">
              <a:buFont typeface="Wingdings" pitchFamily="2" charset="2"/>
              <a:buChar char="v"/>
            </a:pPr>
            <a:r>
              <a:rPr lang="en-IN" dirty="0" smtClean="0"/>
              <a:t>Lower Paleolithic Age/ Early Stone Age lasted b/w 2.7 </a:t>
            </a:r>
            <a:r>
              <a:rPr lang="en-IN" dirty="0" err="1" smtClean="0"/>
              <a:t>mya</a:t>
            </a:r>
            <a:r>
              <a:rPr lang="en-IN" dirty="0" smtClean="0"/>
              <a:t> to 2 lakh years ago and is marked with the beginning of stone tool making.</a:t>
            </a:r>
            <a:endParaRPr lang="en-IN" dirty="0"/>
          </a:p>
        </p:txBody>
      </p:sp>
    </p:spTree>
    <p:extLst>
      <p:ext uri="{BB962C8B-B14F-4D97-AF65-F5344CB8AC3E}">
        <p14:creationId xmlns:p14="http://schemas.microsoft.com/office/powerpoint/2010/main" val="3022124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radshawfoundation.com/sn/lascaux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32656"/>
            <a:ext cx="5610224" cy="29339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ascaux cave pai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1405" y="3429000"/>
            <a:ext cx="4791075" cy="3362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496" y="3429000"/>
            <a:ext cx="3168352" cy="646331"/>
          </a:xfrm>
          <a:prstGeom prst="rect">
            <a:avLst/>
          </a:prstGeom>
          <a:noFill/>
        </p:spPr>
        <p:txBody>
          <a:bodyPr wrap="square" rtlCol="0">
            <a:spAutoFit/>
          </a:bodyPr>
          <a:lstStyle/>
          <a:p>
            <a:r>
              <a:rPr lang="en-IN" dirty="0" err="1" smtClean="0"/>
              <a:t>Lascauz</a:t>
            </a:r>
            <a:r>
              <a:rPr lang="en-IN" dirty="0" smtClean="0"/>
              <a:t> Cave painting, France. </a:t>
            </a:r>
            <a:endParaRPr lang="en-IN" dirty="0"/>
          </a:p>
        </p:txBody>
      </p:sp>
    </p:spTree>
    <p:extLst>
      <p:ext uri="{BB962C8B-B14F-4D97-AF65-F5344CB8AC3E}">
        <p14:creationId xmlns:p14="http://schemas.microsoft.com/office/powerpoint/2010/main" val="2359666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036496" cy="1200329"/>
          </a:xfrm>
          <a:prstGeom prst="rect">
            <a:avLst/>
          </a:prstGeom>
          <a:noFill/>
        </p:spPr>
        <p:txBody>
          <a:bodyPr wrap="square" rtlCol="0">
            <a:spAutoFit/>
          </a:bodyPr>
          <a:lstStyle/>
          <a:p>
            <a:pPr marL="285750" indent="-285750">
              <a:buFont typeface="Wingdings" pitchFamily="2" charset="2"/>
              <a:buChar char="v"/>
            </a:pPr>
            <a:r>
              <a:rPr lang="en-IN" dirty="0" smtClean="0"/>
              <a:t>They also made handles, statues and clay figures </a:t>
            </a:r>
          </a:p>
          <a:p>
            <a:pPr marL="285750" indent="-285750">
              <a:buFont typeface="Wingdings" pitchFamily="2" charset="2"/>
              <a:buChar char="v"/>
            </a:pPr>
            <a:r>
              <a:rPr lang="en-IN" dirty="0" smtClean="0"/>
              <a:t>They depict animals or geometric shapes</a:t>
            </a:r>
          </a:p>
          <a:p>
            <a:pPr marL="285750" indent="-285750">
              <a:buFont typeface="Wingdings" pitchFamily="2" charset="2"/>
              <a:buChar char="v"/>
            </a:pPr>
            <a:r>
              <a:rPr lang="en-IN" dirty="0" smtClean="0"/>
              <a:t>Number of clay figurines portray human female body</a:t>
            </a:r>
          </a:p>
          <a:p>
            <a:endParaRPr lang="en-IN" dirty="0"/>
          </a:p>
        </p:txBody>
      </p:sp>
      <p:pic>
        <p:nvPicPr>
          <p:cNvPr id="8194" name="Picture 2" descr="Image result for upper paleolithic clay fig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722" y="1998684"/>
            <a:ext cx="3278390" cy="452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734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704"/>
            <a:ext cx="8964488" cy="646331"/>
          </a:xfrm>
          <a:prstGeom prst="rect">
            <a:avLst/>
          </a:prstGeom>
          <a:noFill/>
        </p:spPr>
        <p:txBody>
          <a:bodyPr wrap="square" rtlCol="0">
            <a:spAutoFit/>
          </a:bodyPr>
          <a:lstStyle/>
          <a:p>
            <a:pPr marL="285750" indent="-285750">
              <a:buFont typeface="Wingdings" pitchFamily="2" charset="2"/>
              <a:buChar char="v"/>
            </a:pPr>
            <a:r>
              <a:rPr lang="en-IN" dirty="0" smtClean="0"/>
              <a:t>The </a:t>
            </a:r>
            <a:r>
              <a:rPr lang="en-IN" dirty="0" err="1" smtClean="0"/>
              <a:t>Solutreans</a:t>
            </a:r>
            <a:r>
              <a:rPr lang="en-IN" dirty="0" smtClean="0"/>
              <a:t> were experts in carving figures on walls of caves. This technique is called Bas-relief </a:t>
            </a:r>
            <a:endParaRPr lang="en-IN" dirty="0"/>
          </a:p>
        </p:txBody>
      </p:sp>
      <p:pic>
        <p:nvPicPr>
          <p:cNvPr id="9218" name="Picture 2" descr="Image result for bas relief paleolit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613" y="1556792"/>
            <a:ext cx="3916603" cy="521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41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44000" cy="1754326"/>
          </a:xfrm>
          <a:prstGeom prst="rect">
            <a:avLst/>
          </a:prstGeom>
          <a:noFill/>
        </p:spPr>
        <p:txBody>
          <a:bodyPr wrap="square" rtlCol="0">
            <a:spAutoFit/>
          </a:bodyPr>
          <a:lstStyle/>
          <a:p>
            <a:pPr marL="285750" indent="-285750">
              <a:buFont typeface="Wingdings" pitchFamily="2" charset="2"/>
              <a:buChar char="Ø"/>
            </a:pPr>
            <a:r>
              <a:rPr lang="en-IN" dirty="0" smtClean="0"/>
              <a:t>Purpose of Upper Paleolithic painting</a:t>
            </a:r>
          </a:p>
          <a:p>
            <a:pPr marL="742950" lvl="1" indent="-285750">
              <a:buFont typeface="Wingdings" pitchFamily="2" charset="2"/>
              <a:buChar char="Ø"/>
            </a:pPr>
            <a:r>
              <a:rPr lang="en-IN" dirty="0" smtClean="0"/>
              <a:t>Art for art sake</a:t>
            </a:r>
          </a:p>
          <a:p>
            <a:pPr marL="742950" lvl="1" indent="-285750">
              <a:buFont typeface="Wingdings" pitchFamily="2" charset="2"/>
              <a:buChar char="Ø"/>
            </a:pPr>
            <a:r>
              <a:rPr lang="en-IN" dirty="0" smtClean="0"/>
              <a:t>Planning</a:t>
            </a:r>
          </a:p>
          <a:p>
            <a:pPr marL="742950" lvl="1" indent="-285750">
              <a:buFont typeface="Wingdings" pitchFamily="2" charset="2"/>
              <a:buChar char="Ø"/>
            </a:pPr>
            <a:r>
              <a:rPr lang="en-IN" dirty="0" smtClean="0"/>
              <a:t>Magic/ religion. For control over animals. </a:t>
            </a:r>
          </a:p>
          <a:p>
            <a:pPr marL="742950" lvl="1" indent="-285750">
              <a:buFont typeface="Wingdings" pitchFamily="2" charset="2"/>
              <a:buChar char="Ø"/>
            </a:pPr>
            <a:r>
              <a:rPr lang="en-IN" dirty="0" smtClean="0"/>
              <a:t>Linking of natural forces with animals. Gain control over nature.</a:t>
            </a:r>
          </a:p>
          <a:p>
            <a:pPr lvl="1"/>
            <a:r>
              <a:rPr lang="en-IN" dirty="0" smtClean="0"/>
              <a:t> </a:t>
            </a:r>
            <a:endParaRPr lang="en-IN" dirty="0"/>
          </a:p>
        </p:txBody>
      </p:sp>
    </p:spTree>
    <p:extLst>
      <p:ext uri="{BB962C8B-B14F-4D97-AF65-F5344CB8AC3E}">
        <p14:creationId xmlns:p14="http://schemas.microsoft.com/office/powerpoint/2010/main" val="157362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63" y="80843"/>
            <a:ext cx="6161028" cy="3514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01008"/>
            <a:ext cx="6144617" cy="3476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00191" y="80843"/>
            <a:ext cx="2843809" cy="5355312"/>
          </a:xfrm>
          <a:prstGeom prst="rect">
            <a:avLst/>
          </a:prstGeom>
          <a:noFill/>
        </p:spPr>
        <p:txBody>
          <a:bodyPr wrap="square" rtlCol="0">
            <a:spAutoFit/>
          </a:bodyPr>
          <a:lstStyle/>
          <a:p>
            <a:endParaRPr lang="en-IN" dirty="0" smtClean="0"/>
          </a:p>
          <a:p>
            <a:r>
              <a:rPr lang="en-IN" dirty="0" smtClean="0"/>
              <a:t>The oldest stone tool culture is named ‘</a:t>
            </a:r>
            <a:r>
              <a:rPr lang="en-IN" dirty="0" err="1" smtClean="0"/>
              <a:t>Oldowan</a:t>
            </a:r>
            <a:r>
              <a:rPr lang="en-IN" dirty="0" smtClean="0"/>
              <a:t>’ and was discovered by Louis and Mary Leakey</a:t>
            </a:r>
          </a:p>
          <a:p>
            <a:endParaRPr lang="en-IN" dirty="0"/>
          </a:p>
          <a:p>
            <a:endParaRPr lang="en-IN" dirty="0" smtClean="0"/>
          </a:p>
          <a:p>
            <a:endParaRPr lang="en-IN" dirty="0"/>
          </a:p>
          <a:p>
            <a:r>
              <a:rPr lang="en-IN" dirty="0" err="1" smtClean="0"/>
              <a:t>Oldowan</a:t>
            </a:r>
            <a:r>
              <a:rPr lang="en-IN" dirty="0" smtClean="0"/>
              <a:t> is the oldest known paleolithic culture.</a:t>
            </a:r>
          </a:p>
          <a:p>
            <a:endParaRPr lang="en-IN" dirty="0"/>
          </a:p>
          <a:p>
            <a:endParaRPr lang="en-IN" dirty="0" smtClean="0"/>
          </a:p>
          <a:p>
            <a:endParaRPr lang="en-IN" dirty="0"/>
          </a:p>
          <a:p>
            <a:endParaRPr lang="en-IN" dirty="0" smtClean="0"/>
          </a:p>
          <a:p>
            <a:r>
              <a:rPr lang="en-IN" dirty="0" err="1" smtClean="0"/>
              <a:t>Oldowan</a:t>
            </a:r>
            <a:r>
              <a:rPr lang="en-IN" dirty="0" smtClean="0"/>
              <a:t> tools mark the beginning of the Paleolithic age. </a:t>
            </a:r>
            <a:endParaRPr lang="en-IN" dirty="0"/>
          </a:p>
        </p:txBody>
      </p:sp>
    </p:spTree>
    <p:extLst>
      <p:ext uri="{BB962C8B-B14F-4D97-AF65-F5344CB8AC3E}">
        <p14:creationId xmlns:p14="http://schemas.microsoft.com/office/powerpoint/2010/main" val="325415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0688"/>
            <a:ext cx="9144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N" dirty="0" smtClean="0"/>
              <a:t>Tools made by Homo </a:t>
            </a:r>
            <a:r>
              <a:rPr lang="en-IN" dirty="0" err="1" smtClean="0"/>
              <a:t>Habilis</a:t>
            </a:r>
            <a:r>
              <a:rPr lang="en-IN" dirty="0" smtClean="0"/>
              <a:t> </a:t>
            </a:r>
            <a:endParaRPr lang="en-IN" dirty="0"/>
          </a:p>
        </p:txBody>
      </p:sp>
      <p:pic>
        <p:nvPicPr>
          <p:cNvPr id="4098" name="Picture 2" descr="Image result for tools made by homo habi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156069"/>
            <a:ext cx="6264696" cy="36402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1124744"/>
            <a:ext cx="8496944" cy="2308324"/>
          </a:xfrm>
          <a:prstGeom prst="rect">
            <a:avLst/>
          </a:prstGeom>
          <a:noFill/>
        </p:spPr>
        <p:txBody>
          <a:bodyPr wrap="square" rtlCol="0">
            <a:spAutoFit/>
          </a:bodyPr>
          <a:lstStyle/>
          <a:p>
            <a:r>
              <a:rPr lang="en-IN" dirty="0" smtClean="0"/>
              <a:t>The earliest tools made by Homo </a:t>
            </a:r>
            <a:r>
              <a:rPr lang="en-IN" dirty="0" err="1" smtClean="0"/>
              <a:t>Habilis</a:t>
            </a:r>
            <a:r>
              <a:rPr lang="en-IN" dirty="0" smtClean="0"/>
              <a:t> were extremely crude, small and rudimentary. </a:t>
            </a:r>
          </a:p>
          <a:p>
            <a:endParaRPr lang="en-IN" dirty="0"/>
          </a:p>
          <a:p>
            <a:r>
              <a:rPr lang="en-IN" dirty="0" smtClean="0"/>
              <a:t>The tools consisted of pebble cores with rough flakes struck from them, providing ‘choppers’.</a:t>
            </a:r>
          </a:p>
          <a:p>
            <a:endParaRPr lang="en-IN" dirty="0"/>
          </a:p>
          <a:p>
            <a:r>
              <a:rPr lang="en-IN" dirty="0" smtClean="0"/>
              <a:t>The Sharp edge of the choppers was ideal for butchering, cutting and scraping meat from bones </a:t>
            </a:r>
            <a:endParaRPr lang="en-IN" dirty="0"/>
          </a:p>
        </p:txBody>
      </p:sp>
    </p:spTree>
    <p:extLst>
      <p:ext uri="{BB962C8B-B14F-4D97-AF65-F5344CB8AC3E}">
        <p14:creationId xmlns:p14="http://schemas.microsoft.com/office/powerpoint/2010/main" val="3598323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76672"/>
            <a:ext cx="9144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N" dirty="0" smtClean="0"/>
              <a:t>FACTORS THAT CONTRIBUTED TOWARDS TOOL MAKING</a:t>
            </a:r>
            <a:endParaRPr lang="en-IN" dirty="0"/>
          </a:p>
        </p:txBody>
      </p:sp>
      <p:sp>
        <p:nvSpPr>
          <p:cNvPr id="5" name="TextBox 4"/>
          <p:cNvSpPr txBox="1"/>
          <p:nvPr/>
        </p:nvSpPr>
        <p:spPr>
          <a:xfrm>
            <a:off x="0" y="1124744"/>
            <a:ext cx="9144000" cy="3330848"/>
          </a:xfrm>
          <a:prstGeom prst="rect">
            <a:avLst/>
          </a:prstGeom>
          <a:noFill/>
        </p:spPr>
        <p:txBody>
          <a:bodyPr wrap="square" rtlCol="0">
            <a:spAutoFit/>
          </a:bodyPr>
          <a:lstStyle/>
          <a:p>
            <a:pPr marL="342900" indent="-342900">
              <a:lnSpc>
                <a:spcPct val="200000"/>
              </a:lnSpc>
              <a:buAutoNum type="arabicParenR"/>
            </a:pPr>
            <a:r>
              <a:rPr lang="en-IN" dirty="0" smtClean="0"/>
              <a:t>Specialised hand </a:t>
            </a:r>
          </a:p>
          <a:p>
            <a:pPr marL="342900" indent="-342900">
              <a:lnSpc>
                <a:spcPct val="200000"/>
              </a:lnSpc>
              <a:buAutoNum type="arabicParenR"/>
            </a:pPr>
            <a:r>
              <a:rPr lang="en-IN" dirty="0" smtClean="0"/>
              <a:t>Bipedalism</a:t>
            </a:r>
          </a:p>
          <a:p>
            <a:pPr marL="342900" indent="-342900">
              <a:lnSpc>
                <a:spcPct val="200000"/>
              </a:lnSpc>
              <a:buAutoNum type="arabicParenR"/>
            </a:pPr>
            <a:r>
              <a:rPr lang="en-IN" dirty="0" smtClean="0"/>
              <a:t>Large brain- Australopithecus was not able to make tools due to small cc.</a:t>
            </a:r>
          </a:p>
          <a:p>
            <a:pPr marL="342900" indent="-342900">
              <a:lnSpc>
                <a:spcPct val="200000"/>
              </a:lnSpc>
              <a:buAutoNum type="arabicParenR"/>
            </a:pPr>
            <a:r>
              <a:rPr lang="en-IN" dirty="0" smtClean="0"/>
              <a:t>Hand eye </a:t>
            </a:r>
            <a:r>
              <a:rPr lang="en-IN" dirty="0" err="1" smtClean="0"/>
              <a:t>cordination</a:t>
            </a:r>
            <a:endParaRPr lang="en-IN" dirty="0" smtClean="0"/>
          </a:p>
          <a:p>
            <a:pPr marL="342900" indent="-342900">
              <a:lnSpc>
                <a:spcPct val="200000"/>
              </a:lnSpc>
              <a:buAutoNum type="arabicParenR"/>
            </a:pPr>
            <a:r>
              <a:rPr lang="en-IN" dirty="0" smtClean="0"/>
              <a:t>Conceptualisation and knowledge </a:t>
            </a:r>
          </a:p>
          <a:p>
            <a:pPr marL="342900" indent="-342900">
              <a:lnSpc>
                <a:spcPct val="200000"/>
              </a:lnSpc>
              <a:buAutoNum type="arabicParenR"/>
            </a:pPr>
            <a:endParaRPr lang="en-IN" dirty="0"/>
          </a:p>
        </p:txBody>
      </p:sp>
    </p:spTree>
    <p:extLst>
      <p:ext uri="{BB962C8B-B14F-4D97-AF65-F5344CB8AC3E}">
        <p14:creationId xmlns:p14="http://schemas.microsoft.com/office/powerpoint/2010/main" val="1646557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0688"/>
            <a:ext cx="9144000" cy="4247317"/>
          </a:xfrm>
          <a:prstGeom prst="rect">
            <a:avLst/>
          </a:prstGeom>
          <a:noFill/>
        </p:spPr>
        <p:txBody>
          <a:bodyPr wrap="square" rtlCol="0">
            <a:spAutoFit/>
          </a:bodyPr>
          <a:lstStyle/>
          <a:p>
            <a:pPr marL="285750" indent="-285750">
              <a:lnSpc>
                <a:spcPct val="250000"/>
              </a:lnSpc>
              <a:buFont typeface="Wingdings" pitchFamily="2" charset="2"/>
              <a:buChar char="Ø"/>
            </a:pPr>
            <a:r>
              <a:rPr lang="en-IN" dirty="0" smtClean="0"/>
              <a:t>Paleolithic age is the earliest phase of human prehistory </a:t>
            </a:r>
          </a:p>
          <a:p>
            <a:pPr marL="285750" indent="-285750">
              <a:lnSpc>
                <a:spcPct val="250000"/>
              </a:lnSpc>
              <a:buFont typeface="Wingdings" pitchFamily="2" charset="2"/>
              <a:buChar char="Ø"/>
            </a:pPr>
            <a:r>
              <a:rPr lang="en-IN" dirty="0" smtClean="0"/>
              <a:t>Gathering, Scavenging and Hunting </a:t>
            </a:r>
          </a:p>
          <a:p>
            <a:pPr marL="285750" indent="-285750">
              <a:lnSpc>
                <a:spcPct val="250000"/>
              </a:lnSpc>
              <a:buFont typeface="Wingdings" pitchFamily="2" charset="2"/>
              <a:buChar char="Ø"/>
            </a:pPr>
            <a:r>
              <a:rPr lang="en-IN" dirty="0" smtClean="0"/>
              <a:t>Tools meant to assist humans in processing plant and animal foods</a:t>
            </a:r>
          </a:p>
          <a:p>
            <a:pPr marL="285750" indent="-285750">
              <a:lnSpc>
                <a:spcPct val="250000"/>
              </a:lnSpc>
              <a:buFont typeface="Wingdings" pitchFamily="2" charset="2"/>
              <a:buChar char="Ø"/>
            </a:pPr>
            <a:r>
              <a:rPr lang="en-IN" dirty="0" err="1" smtClean="0"/>
              <a:t>Oldowan</a:t>
            </a:r>
            <a:r>
              <a:rPr lang="en-IN" dirty="0" smtClean="0"/>
              <a:t> tools were mainly used for cutting plant foods, breaking nuts, digging roots, scraping wood, extracting bone marrow and obtaining honey</a:t>
            </a:r>
          </a:p>
          <a:p>
            <a:pPr>
              <a:lnSpc>
                <a:spcPct val="250000"/>
              </a:lnSpc>
            </a:pPr>
            <a:endParaRPr lang="en-IN" dirty="0" smtClean="0"/>
          </a:p>
        </p:txBody>
      </p:sp>
    </p:spTree>
    <p:extLst>
      <p:ext uri="{BB962C8B-B14F-4D97-AF65-F5344CB8AC3E}">
        <p14:creationId xmlns:p14="http://schemas.microsoft.com/office/powerpoint/2010/main" val="3548806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98346"/>
            <a:ext cx="9144000" cy="1754326"/>
          </a:xfrm>
          <a:prstGeom prst="rect">
            <a:avLst/>
          </a:prstGeom>
          <a:noFill/>
        </p:spPr>
        <p:txBody>
          <a:bodyPr wrap="square" rtlCol="0">
            <a:spAutoFit/>
          </a:bodyPr>
          <a:lstStyle/>
          <a:p>
            <a:pPr marL="285750" indent="-285750">
              <a:buFont typeface="Wingdings" pitchFamily="2" charset="2"/>
              <a:buChar char="v"/>
            </a:pPr>
            <a:r>
              <a:rPr lang="en-IN" dirty="0" smtClean="0"/>
              <a:t>With the evolution of Homo Erectus hunting became well established</a:t>
            </a:r>
          </a:p>
          <a:p>
            <a:pPr marL="285750" indent="-285750">
              <a:buFont typeface="Wingdings" pitchFamily="2" charset="2"/>
              <a:buChar char="v"/>
            </a:pPr>
            <a:r>
              <a:rPr lang="en-IN" dirty="0" smtClean="0"/>
              <a:t>Hunting and foraging </a:t>
            </a:r>
          </a:p>
          <a:p>
            <a:pPr marL="285750" indent="-285750">
              <a:buFont typeface="Wingdings" pitchFamily="2" charset="2"/>
              <a:buChar char="v"/>
            </a:pPr>
            <a:r>
              <a:rPr lang="en-IN" dirty="0" smtClean="0"/>
              <a:t>More efficient tools  </a:t>
            </a:r>
          </a:p>
          <a:p>
            <a:pPr marL="285750" indent="-285750">
              <a:buFont typeface="Wingdings" pitchFamily="2" charset="2"/>
              <a:buChar char="v"/>
            </a:pPr>
            <a:r>
              <a:rPr lang="en-IN" dirty="0" smtClean="0"/>
              <a:t>Standardized tools (repeatable pattern)</a:t>
            </a:r>
          </a:p>
          <a:p>
            <a:pPr marL="285750" indent="-285750">
              <a:buFont typeface="Wingdings" pitchFamily="2" charset="2"/>
              <a:buChar char="v"/>
            </a:pPr>
            <a:r>
              <a:rPr lang="en-IN" dirty="0" smtClean="0"/>
              <a:t>Attempt to impose predetermined design into tools </a:t>
            </a:r>
          </a:p>
          <a:p>
            <a:pPr marL="285750" indent="-285750">
              <a:buFont typeface="Wingdings" pitchFamily="2" charset="2"/>
              <a:buChar char="v"/>
            </a:pPr>
            <a:r>
              <a:rPr lang="en-IN" dirty="0" smtClean="0"/>
              <a:t>Most prominent tool used by them was the  tear drop shaped Hand Axe</a:t>
            </a:r>
            <a:endParaRPr lang="en-IN" dirty="0"/>
          </a:p>
        </p:txBody>
      </p:sp>
      <p:sp>
        <p:nvSpPr>
          <p:cNvPr id="5" name="TextBox 4"/>
          <p:cNvSpPr txBox="1"/>
          <p:nvPr/>
        </p:nvSpPr>
        <p:spPr>
          <a:xfrm>
            <a:off x="0" y="539388"/>
            <a:ext cx="9144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N" dirty="0" smtClean="0"/>
              <a:t>CHANGES BROUGHT ABOUT BY HOMO ERECTUS</a:t>
            </a:r>
            <a:endParaRPr lang="en-IN" dirty="0"/>
          </a:p>
        </p:txBody>
      </p:sp>
      <p:pic>
        <p:nvPicPr>
          <p:cNvPr id="5122" name="Picture 2" descr="Image result for homo erectus hand a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212976"/>
            <a:ext cx="3228975" cy="3514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84549" y="3429000"/>
            <a:ext cx="5759451" cy="1754326"/>
          </a:xfrm>
          <a:prstGeom prst="rect">
            <a:avLst/>
          </a:prstGeom>
          <a:noFill/>
        </p:spPr>
        <p:txBody>
          <a:bodyPr wrap="square" rtlCol="0">
            <a:spAutoFit/>
          </a:bodyPr>
          <a:lstStyle/>
          <a:p>
            <a:pPr marL="285750" indent="-285750">
              <a:buFont typeface="Wingdings" pitchFamily="2" charset="2"/>
              <a:buChar char="ü"/>
            </a:pPr>
            <a:r>
              <a:rPr lang="en-IN" dirty="0" smtClean="0"/>
              <a:t>Pointed at one end and broad at the other</a:t>
            </a:r>
          </a:p>
          <a:p>
            <a:pPr marL="285750" indent="-285750">
              <a:buFont typeface="Wingdings" pitchFamily="2" charset="2"/>
              <a:buChar char="ü"/>
            </a:pPr>
            <a:endParaRPr lang="en-IN" dirty="0"/>
          </a:p>
          <a:p>
            <a:pPr marL="285750" indent="-285750">
              <a:buFont typeface="Wingdings" pitchFamily="2" charset="2"/>
              <a:buChar char="ü"/>
            </a:pPr>
            <a:r>
              <a:rPr lang="en-IN" dirty="0" smtClean="0"/>
              <a:t>Core tool</a:t>
            </a:r>
          </a:p>
          <a:p>
            <a:pPr marL="285750" indent="-285750">
              <a:buFont typeface="Wingdings" pitchFamily="2" charset="2"/>
              <a:buChar char="ü"/>
            </a:pPr>
            <a:endParaRPr lang="en-IN" dirty="0"/>
          </a:p>
          <a:p>
            <a:pPr marL="285750" indent="-285750">
              <a:buFont typeface="Wingdings" pitchFamily="2" charset="2"/>
              <a:buChar char="ü"/>
            </a:pPr>
            <a:r>
              <a:rPr lang="en-IN" dirty="0" smtClean="0"/>
              <a:t>Core tool v/s flake tool</a:t>
            </a:r>
          </a:p>
          <a:p>
            <a:pPr marL="285750" indent="-285750">
              <a:buFont typeface="Wingdings" pitchFamily="2" charset="2"/>
              <a:buChar char="ü"/>
            </a:pPr>
            <a:endParaRPr lang="en-IN" dirty="0"/>
          </a:p>
        </p:txBody>
      </p:sp>
      <p:pic>
        <p:nvPicPr>
          <p:cNvPr id="5124" name="Picture 4" descr="Image result for flake 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927452"/>
            <a:ext cx="5508104" cy="193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7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60648"/>
            <a:ext cx="9252519"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4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Acheulian</a:t>
            </a: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Hand Axe Culture</a:t>
            </a:r>
            <a:endPar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TextBox 4"/>
          <p:cNvSpPr txBox="1"/>
          <p:nvPr/>
        </p:nvSpPr>
        <p:spPr>
          <a:xfrm>
            <a:off x="-1" y="1052736"/>
            <a:ext cx="9144001" cy="4247317"/>
          </a:xfrm>
          <a:prstGeom prst="rect">
            <a:avLst/>
          </a:prstGeom>
          <a:noFill/>
        </p:spPr>
        <p:txBody>
          <a:bodyPr wrap="square" rtlCol="0">
            <a:spAutoFit/>
          </a:bodyPr>
          <a:lstStyle/>
          <a:p>
            <a:pPr marL="285750" indent="-285750">
              <a:lnSpc>
                <a:spcPct val="150000"/>
              </a:lnSpc>
              <a:buFont typeface="Wingdings" pitchFamily="2" charset="2"/>
              <a:buChar char="Ø"/>
            </a:pPr>
            <a:r>
              <a:rPr lang="en-IN" dirty="0" smtClean="0"/>
              <a:t>The culture that evolved with Homo Erectus</a:t>
            </a:r>
          </a:p>
          <a:p>
            <a:pPr marL="285750" indent="-285750">
              <a:lnSpc>
                <a:spcPct val="150000"/>
              </a:lnSpc>
              <a:buFont typeface="Wingdings" pitchFamily="2" charset="2"/>
              <a:buChar char="Ø"/>
            </a:pPr>
            <a:r>
              <a:rPr lang="en-IN" dirty="0" smtClean="0"/>
              <a:t>Named after a site in northern France</a:t>
            </a:r>
          </a:p>
          <a:p>
            <a:pPr marL="285750" indent="-285750">
              <a:lnSpc>
                <a:spcPct val="150000"/>
              </a:lnSpc>
              <a:buFont typeface="Wingdings" pitchFamily="2" charset="2"/>
              <a:buChar char="Ø"/>
            </a:pPr>
            <a:r>
              <a:rPr lang="en-IN" dirty="0" smtClean="0"/>
              <a:t>Developed around 1.4 </a:t>
            </a:r>
            <a:r>
              <a:rPr lang="en-IN" dirty="0" err="1" smtClean="0"/>
              <a:t>mya</a:t>
            </a:r>
            <a:endParaRPr lang="en-IN" dirty="0"/>
          </a:p>
          <a:p>
            <a:pPr marL="285750" indent="-285750">
              <a:lnSpc>
                <a:spcPct val="150000"/>
              </a:lnSpc>
              <a:buFont typeface="Wingdings" pitchFamily="2" charset="2"/>
              <a:buChar char="Ø"/>
            </a:pPr>
            <a:r>
              <a:rPr lang="en-IN" dirty="0" err="1" smtClean="0"/>
              <a:t>Acheulian</a:t>
            </a:r>
            <a:r>
              <a:rPr lang="en-IN" dirty="0" smtClean="0"/>
              <a:t> tools are found in East, South and West Africa, Spain, France and parts of Europe, West Asia, South Asia and India</a:t>
            </a:r>
          </a:p>
          <a:p>
            <a:pPr marL="285750" indent="-285750">
              <a:lnSpc>
                <a:spcPct val="150000"/>
              </a:lnSpc>
              <a:buFont typeface="Wingdings" pitchFamily="2" charset="2"/>
              <a:buChar char="Ø"/>
            </a:pPr>
            <a:r>
              <a:rPr lang="en-IN" dirty="0" smtClean="0"/>
              <a:t>Hand axe was majorly used for processing meat- skinning and chopping (large animals). Use of Traps in Hunting. </a:t>
            </a:r>
          </a:p>
          <a:p>
            <a:pPr marL="285750" indent="-285750">
              <a:lnSpc>
                <a:spcPct val="150000"/>
              </a:lnSpc>
              <a:buFont typeface="Wingdings" pitchFamily="2" charset="2"/>
              <a:buChar char="Ø"/>
            </a:pPr>
            <a:r>
              <a:rPr lang="en-IN" dirty="0" smtClean="0"/>
              <a:t>Flake tools were also used for cutting and slicing </a:t>
            </a:r>
          </a:p>
          <a:p>
            <a:pPr>
              <a:lnSpc>
                <a:spcPct val="150000"/>
              </a:lnSpc>
            </a:pPr>
            <a:endParaRPr lang="en-IN" dirty="0" smtClean="0"/>
          </a:p>
          <a:p>
            <a:pPr marL="285750" indent="-285750">
              <a:lnSpc>
                <a:spcPct val="150000"/>
              </a:lnSpc>
              <a:buFont typeface="Wingdings" pitchFamily="2" charset="2"/>
              <a:buChar char="Ø"/>
            </a:pPr>
            <a:endParaRPr lang="en-IN" dirty="0"/>
          </a:p>
        </p:txBody>
      </p:sp>
      <p:pic>
        <p:nvPicPr>
          <p:cNvPr id="6146" name="Picture 2" descr="Image result for acheulean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653136"/>
            <a:ext cx="3449890" cy="17939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92080" y="4653136"/>
            <a:ext cx="3744416" cy="1754326"/>
          </a:xfrm>
          <a:prstGeom prst="rect">
            <a:avLst/>
          </a:prstGeom>
          <a:noFill/>
        </p:spPr>
        <p:txBody>
          <a:bodyPr wrap="square" rtlCol="0">
            <a:spAutoFit/>
          </a:bodyPr>
          <a:lstStyle/>
          <a:p>
            <a:pPr marL="285750" indent="-285750">
              <a:buFont typeface="Wingdings" pitchFamily="2" charset="2"/>
              <a:buChar char="Ø"/>
            </a:pPr>
            <a:r>
              <a:rPr lang="en-IN" dirty="0" smtClean="0"/>
              <a:t>Hand axe would have been used as a discus (throwing)</a:t>
            </a:r>
          </a:p>
          <a:p>
            <a:pPr marL="285750" indent="-285750">
              <a:buFont typeface="Wingdings" pitchFamily="2" charset="2"/>
              <a:buChar char="Ø"/>
            </a:pPr>
            <a:endParaRPr lang="en-IN" dirty="0"/>
          </a:p>
          <a:p>
            <a:pPr marL="285750" indent="-285750">
              <a:buFont typeface="Wingdings" pitchFamily="2" charset="2"/>
              <a:buChar char="Ø"/>
            </a:pPr>
            <a:r>
              <a:rPr lang="en-IN" dirty="0" smtClean="0"/>
              <a:t>Uniformity in the production of hand axe in all the regions inhabited by Homo Erectus. </a:t>
            </a:r>
            <a:endParaRPr lang="en-IN" dirty="0"/>
          </a:p>
        </p:txBody>
      </p:sp>
      <p:sp>
        <p:nvSpPr>
          <p:cNvPr id="7" name="TextBox 6"/>
          <p:cNvSpPr txBox="1"/>
          <p:nvPr/>
        </p:nvSpPr>
        <p:spPr>
          <a:xfrm>
            <a:off x="0" y="4797152"/>
            <a:ext cx="1763688" cy="1754326"/>
          </a:xfrm>
          <a:prstGeom prst="rect">
            <a:avLst/>
          </a:prstGeom>
          <a:noFill/>
        </p:spPr>
        <p:txBody>
          <a:bodyPr wrap="square" rtlCol="0">
            <a:spAutoFit/>
          </a:bodyPr>
          <a:lstStyle/>
          <a:p>
            <a:pPr marL="285750" indent="-285750">
              <a:buFont typeface="Wingdings" pitchFamily="2" charset="2"/>
              <a:buChar char="Ø"/>
            </a:pPr>
            <a:r>
              <a:rPr lang="en-IN" dirty="0" smtClean="0"/>
              <a:t>Complexity </a:t>
            </a:r>
          </a:p>
          <a:p>
            <a:r>
              <a:rPr lang="en-IN" dirty="0" smtClean="0"/>
              <a:t>of tools can only be achieved with improved communication</a:t>
            </a:r>
          </a:p>
        </p:txBody>
      </p:sp>
    </p:spTree>
    <p:extLst>
      <p:ext uri="{BB962C8B-B14F-4D97-AF65-F5344CB8AC3E}">
        <p14:creationId xmlns:p14="http://schemas.microsoft.com/office/powerpoint/2010/main" val="221082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461</TotalTime>
  <Words>1610</Words>
  <Application>Microsoft Office PowerPoint</Application>
  <PresentationFormat>On-screen Show (4:3)</PresentationFormat>
  <Paragraphs>156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info</cp:lastModifiedBy>
  <cp:revision>45</cp:revision>
  <dcterms:created xsi:type="dcterms:W3CDTF">2019-06-13T14:00:43Z</dcterms:created>
  <dcterms:modified xsi:type="dcterms:W3CDTF">2019-07-15T08:49:05Z</dcterms:modified>
</cp:coreProperties>
</file>