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2" r:id="rId7"/>
    <p:sldId id="259" r:id="rId8"/>
    <p:sldId id="265" r:id="rId9"/>
    <p:sldId id="266" r:id="rId10"/>
    <p:sldId id="267" r:id="rId11"/>
    <p:sldId id="268" r:id="rId12"/>
    <p:sldId id="273" r:id="rId13"/>
    <p:sldId id="274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2667000"/>
            <a:ext cx="3967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Pericyclic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Reactions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4419600"/>
            <a:ext cx="31275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Neema</a:t>
            </a:r>
            <a:r>
              <a:rPr lang="en-US" dirty="0" smtClean="0"/>
              <a:t> Ani </a:t>
            </a:r>
            <a:r>
              <a:rPr lang="en-US" dirty="0" err="1" smtClean="0"/>
              <a:t>Mangalam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Department of Chemistry </a:t>
            </a:r>
          </a:p>
          <a:p>
            <a:r>
              <a:rPr lang="en-US" dirty="0" smtClean="0"/>
              <a:t>Mar </a:t>
            </a:r>
            <a:r>
              <a:rPr lang="en-US" dirty="0" err="1" smtClean="0"/>
              <a:t>Thoma</a:t>
            </a:r>
            <a:r>
              <a:rPr lang="en-US" dirty="0" smtClean="0"/>
              <a:t> College, </a:t>
            </a:r>
            <a:r>
              <a:rPr lang="en-US" dirty="0" err="1" smtClean="0"/>
              <a:t>Tiruvalla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82700"/>
            <a:ext cx="330200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0" y="228600"/>
            <a:ext cx="1993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Molecular orbitals</a:t>
            </a:r>
          </a:p>
          <a:p>
            <a:r>
              <a:rPr lang="en-US" sz="1800" b="1"/>
              <a:t>hexatriene</a:t>
            </a:r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914400"/>
            <a:ext cx="1066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457200"/>
            <a:ext cx="48768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2284413"/>
            <a:ext cx="243840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43400" y="5181600"/>
            <a:ext cx="40497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4670425" y="4945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4953000" y="4876800"/>
            <a:ext cx="2557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Symmetry allowed react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3857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Photochemical electrocyclic react.</a:t>
            </a:r>
            <a:endParaRPr lang="en-US">
              <a:solidFill>
                <a:srgbClr val="0000FF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22447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762000"/>
            <a:ext cx="14033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1504950"/>
            <a:ext cx="3238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1905000"/>
            <a:ext cx="9477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3657600"/>
            <a:ext cx="3751263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5334000"/>
            <a:ext cx="6511925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Based on McMurry, Organic Chemistry, Chapter 30, 6th edition, (c) 2003 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2961FC-2679-4BE9-B966-8E3A29D77A5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686800" cy="533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Sigmatropic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Stereospecificity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Suprafacial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Antarafacial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Migration of a group across the same face of the </a:t>
            </a:r>
            <a:r>
              <a:rPr lang="en-US" altLang="en-US" sz="2400" smtClean="0">
                <a:sym typeface="Symbol" pitchFamily="18" charset="2"/>
              </a:rPr>
              <a:t></a:t>
            </a:r>
            <a:r>
              <a:rPr lang="en-US" altLang="en-US" sz="2400" smtClean="0"/>
              <a:t> system is a </a:t>
            </a:r>
            <a:r>
              <a:rPr lang="en-US" altLang="en-US" sz="2400" i="1" smtClean="0"/>
              <a:t>suprafacial</a:t>
            </a:r>
            <a:r>
              <a:rPr lang="en-US" altLang="en-US" sz="2400" smtClean="0"/>
              <a:t> rearrangement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Migration of a group from one face of the </a:t>
            </a:r>
            <a:r>
              <a:rPr lang="en-US" altLang="en-US" sz="2400" smtClean="0">
                <a:sym typeface="Symbol" pitchFamily="18" charset="2"/>
              </a:rPr>
              <a:t></a:t>
            </a:r>
            <a:r>
              <a:rPr lang="en-US" altLang="en-US" sz="2400" smtClean="0"/>
              <a:t> system to the other face is called an </a:t>
            </a:r>
            <a:r>
              <a:rPr lang="en-US" altLang="en-US" sz="2400" i="1" smtClean="0"/>
              <a:t>antarafacial</a:t>
            </a:r>
            <a:r>
              <a:rPr lang="en-US" altLang="en-US" sz="2400" smtClean="0"/>
              <a:t> rearrangement</a:t>
            </a:r>
          </a:p>
        </p:txBody>
      </p:sp>
      <p:pic>
        <p:nvPicPr>
          <p:cNvPr id="2867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098800"/>
            <a:ext cx="3505200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Based on McMurry, Organic Chemistry, Chapter 30, 6th edition, (c) 2003 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AB2218-70DE-468B-9070-2E164AE0785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8028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Stereochemical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Rules of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Sigmatropic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Rearrangements</a:t>
            </a:r>
          </a:p>
        </p:txBody>
      </p:sp>
      <p:graphicFrame>
        <p:nvGraphicFramePr>
          <p:cNvPr id="346154" name="Rectangle 42"/>
          <p:cNvGraphicFramePr>
            <a:graphicFrameLocks noGrp="1"/>
          </p:cNvGraphicFramePr>
          <p:nvPr>
            <p:ph idx="1"/>
          </p:nvPr>
        </p:nvGraphicFramePr>
        <p:xfrm>
          <a:off x="838200" y="1752600"/>
          <a:ext cx="7264400" cy="1870710"/>
        </p:xfrm>
        <a:graphic>
          <a:graphicData uri="http://schemas.openxmlformats.org/drawingml/2006/table">
            <a:tbl>
              <a:tblPr/>
              <a:tblGrid>
                <a:gridCol w="2082800"/>
                <a:gridCol w="2590800"/>
                <a:gridCol w="2590800"/>
              </a:tblGrid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Electron Pairs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Thermal Reaction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Photochemical Reaction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Even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Antarafacial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Suprafacial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Odd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Suprafacial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Antarafacial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43"/>
          <p:cNvGraphicFramePr>
            <a:graphicFrameLocks noChangeAspect="1"/>
          </p:cNvGraphicFramePr>
          <p:nvPr/>
        </p:nvGraphicFramePr>
        <p:xfrm>
          <a:off x="1143000" y="3962400"/>
          <a:ext cx="1731963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S ChemDraw Drawing" r:id="rId3" imgW="1122480" imgH="1679400" progId="ChemDraw.Document.6.0">
                  <p:embed/>
                </p:oleObj>
              </mc:Choice>
              <mc:Fallback>
                <p:oleObj name="CS ChemDraw Drawing" r:id="rId3" imgW="1122480" imgH="1679400" progId="ChemDraw.Document.6.0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1731963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4"/>
          <p:cNvGraphicFramePr>
            <a:graphicFrameLocks noChangeAspect="1"/>
          </p:cNvGraphicFramePr>
          <p:nvPr/>
        </p:nvGraphicFramePr>
        <p:xfrm>
          <a:off x="5791200" y="3733800"/>
          <a:ext cx="1966913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S ChemDraw Drawing" r:id="rId5" imgW="1217520" imgH="1650600" progId="ChemDraw.Document.6.0">
                  <p:embed/>
                </p:oleObj>
              </mc:Choice>
              <mc:Fallback>
                <p:oleObj name="CS ChemDraw Drawing" r:id="rId5" imgW="1217520" imgH="1650600" progId="ChemDraw.Document.6.0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733800"/>
                        <a:ext cx="1966913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2089150" y="38862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050" name="Rectangle 46"/>
          <p:cNvSpPr>
            <a:spLocks noChangeArrowheads="1"/>
          </p:cNvSpPr>
          <p:nvPr/>
        </p:nvSpPr>
        <p:spPr bwMode="auto">
          <a:xfrm>
            <a:off x="6781800" y="36718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828800" y="228600"/>
            <a:ext cx="47815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b="1">
                <a:solidFill>
                  <a:srgbClr val="0000FF"/>
                </a:solidFill>
              </a:rPr>
              <a:t>Cycloadditions (i.e. Diels Alder)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19748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143000"/>
            <a:ext cx="5489575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96000" y="5638800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Stereospesific react.</a:t>
            </a:r>
            <a:endParaRPr lang="en-US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4343400"/>
            <a:ext cx="1827213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2405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/>
              <a:t>endo - exo</a:t>
            </a:r>
            <a:r>
              <a:rPr lang="en-US" sz="2000" b="1"/>
              <a:t> selectivity</a:t>
            </a:r>
            <a:endParaRPr lang="en-US"/>
          </a:p>
        </p:txBody>
      </p:sp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762000"/>
            <a:ext cx="3922713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85800"/>
            <a:ext cx="3662363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804988"/>
            <a:ext cx="2057400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1752600"/>
            <a:ext cx="30003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0" y="2463800"/>
            <a:ext cx="311785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228600" y="3962400"/>
            <a:ext cx="735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Normal electron demand DA - Electron poor dienophile (Michael accept.)</a:t>
            </a:r>
            <a:endParaRPr lang="en-US"/>
          </a:p>
        </p:txBody>
      </p:sp>
      <p:pic>
        <p:nvPicPr>
          <p:cNvPr id="8201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28800" y="4421188"/>
            <a:ext cx="5486400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228600" y="4800600"/>
            <a:ext cx="170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Michael accept.</a:t>
            </a:r>
          </a:p>
          <a:p>
            <a:r>
              <a:rPr lang="en-US" sz="1800" b="1"/>
              <a:t>Lower LUMO</a:t>
            </a:r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6096000" y="4495800"/>
            <a:ext cx="2760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Ethene etc, very low react.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212725" y="212725"/>
            <a:ext cx="288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[2+2] Cycloadditions</a:t>
            </a:r>
            <a:endParaRPr lang="en-US"/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18669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914400"/>
            <a:ext cx="3108325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3679825" y="12112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9222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838200"/>
            <a:ext cx="2870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20800" y="4419600"/>
            <a:ext cx="6500813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333625" y="0"/>
            <a:ext cx="44767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b="1">
                <a:solidFill>
                  <a:srgbClr val="0000FF"/>
                </a:solidFill>
              </a:rPr>
              <a:t>Sigmatropic Rearrangements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454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[</a:t>
            </a:r>
            <a:r>
              <a:rPr lang="en-US" sz="1800" b="1">
                <a:solidFill>
                  <a:srgbClr val="FF0000"/>
                </a:solidFill>
              </a:rPr>
              <a:t>3,3</a:t>
            </a:r>
            <a:r>
              <a:rPr lang="en-US" sz="1800" b="1"/>
              <a:t>] Rearrangements; Claisen rearrang. etc.</a:t>
            </a:r>
            <a:endParaRPr lang="en-US"/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126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91000"/>
            <a:ext cx="2674938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5638800"/>
            <a:ext cx="4160838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295400"/>
            <a:ext cx="54848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4800600"/>
            <a:ext cx="27368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14400" y="1219200"/>
            <a:ext cx="7772400" cy="2057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Involves several simultaneous bond-making breaking process with a cyclic transition state involving delocalized electrons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combination of steps is called a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66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concerted process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where intermediates are skipped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200400" y="3886200"/>
            <a:ext cx="3657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3733800" y="4343400"/>
            <a:ext cx="2133600" cy="1524000"/>
          </a:xfrm>
          <a:custGeom>
            <a:avLst/>
            <a:gdLst>
              <a:gd name="T0" fmla="*/ 0 w 1344"/>
              <a:gd name="T1" fmla="*/ 824 h 960"/>
              <a:gd name="T2" fmla="*/ 336 w 1344"/>
              <a:gd name="T3" fmla="*/ 56 h 960"/>
              <a:gd name="T4" fmla="*/ 672 w 1344"/>
              <a:gd name="T5" fmla="*/ 488 h 960"/>
              <a:gd name="T6" fmla="*/ 960 w 1344"/>
              <a:gd name="T7" fmla="*/ 104 h 960"/>
              <a:gd name="T8" fmla="*/ 1200 w 1344"/>
              <a:gd name="T9" fmla="*/ 824 h 960"/>
              <a:gd name="T10" fmla="*/ 1344 w 1344"/>
              <a:gd name="T11" fmla="*/ 920 h 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44"/>
              <a:gd name="T19" fmla="*/ 0 h 960"/>
              <a:gd name="T20" fmla="*/ 1344 w 1344"/>
              <a:gd name="T21" fmla="*/ 960 h 9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44" h="960">
                <a:moveTo>
                  <a:pt x="0" y="824"/>
                </a:moveTo>
                <a:cubicBezTo>
                  <a:pt x="112" y="468"/>
                  <a:pt x="224" y="112"/>
                  <a:pt x="336" y="56"/>
                </a:cubicBezTo>
                <a:cubicBezTo>
                  <a:pt x="448" y="0"/>
                  <a:pt x="568" y="480"/>
                  <a:pt x="672" y="488"/>
                </a:cubicBezTo>
                <a:cubicBezTo>
                  <a:pt x="776" y="496"/>
                  <a:pt x="872" y="48"/>
                  <a:pt x="960" y="104"/>
                </a:cubicBezTo>
                <a:cubicBezTo>
                  <a:pt x="1048" y="160"/>
                  <a:pt x="1136" y="688"/>
                  <a:pt x="1200" y="824"/>
                </a:cubicBezTo>
                <a:cubicBezTo>
                  <a:pt x="1264" y="960"/>
                  <a:pt x="1304" y="940"/>
                  <a:pt x="1344" y="920"/>
                </a:cubicBezTo>
              </a:path>
            </a:pathLst>
          </a:custGeom>
          <a:noFill/>
          <a:ln w="34925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5052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4958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5562600" y="579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3581400" y="4546600"/>
            <a:ext cx="2133600" cy="1244600"/>
          </a:xfrm>
          <a:custGeom>
            <a:avLst/>
            <a:gdLst>
              <a:gd name="T0" fmla="*/ 0 w 1344"/>
              <a:gd name="T1" fmla="*/ 688 h 784"/>
              <a:gd name="T2" fmla="*/ 624 w 1344"/>
              <a:gd name="T3" fmla="*/ 16 h 784"/>
              <a:gd name="T4" fmla="*/ 1344 w 1344"/>
              <a:gd name="T5" fmla="*/ 784 h 784"/>
              <a:gd name="T6" fmla="*/ 0 60000 65536"/>
              <a:gd name="T7" fmla="*/ 0 60000 65536"/>
              <a:gd name="T8" fmla="*/ 0 60000 65536"/>
              <a:gd name="T9" fmla="*/ 0 w 1344"/>
              <a:gd name="T10" fmla="*/ 0 h 784"/>
              <a:gd name="T11" fmla="*/ 1344 w 1344"/>
              <a:gd name="T12" fmla="*/ 784 h 7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784">
                <a:moveTo>
                  <a:pt x="0" y="688"/>
                </a:moveTo>
                <a:cubicBezTo>
                  <a:pt x="200" y="344"/>
                  <a:pt x="400" y="0"/>
                  <a:pt x="624" y="16"/>
                </a:cubicBezTo>
                <a:cubicBezTo>
                  <a:pt x="848" y="32"/>
                  <a:pt x="1224" y="656"/>
                  <a:pt x="1344" y="784"/>
                </a:cubicBezTo>
              </a:path>
            </a:pathLst>
          </a:custGeom>
          <a:noFill/>
          <a:ln w="3492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4267200" y="2819400"/>
            <a:ext cx="2743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62000"/>
            <a:ext cx="4698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Pericyclic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reactions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s://www2.chemistry.msu.edu/faculty/reusch/virttxtjml/Images4/pericyc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590800"/>
            <a:ext cx="6317220" cy="1524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14400" y="1981200"/>
            <a:ext cx="44465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Eletrocyclic</a:t>
            </a:r>
            <a:r>
              <a:rPr lang="en-US" dirty="0" smtClean="0">
                <a:solidFill>
                  <a:prstClr val="black"/>
                </a:solidFill>
              </a:rPr>
              <a:t> ring closure and ring opening</a:t>
            </a:r>
            <a:endParaRPr lang="en-IN" dirty="0"/>
          </a:p>
        </p:txBody>
      </p:sp>
      <p:pic>
        <p:nvPicPr>
          <p:cNvPr id="4102" name="Picture 6" descr="https://www2.chemistry.msu.edu/faculty/reusch/virttxtjml/Images4/elecycl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343400"/>
            <a:ext cx="2514600" cy="2434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447800"/>
            <a:ext cx="3406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Cycloaddition</a:t>
            </a:r>
            <a:r>
              <a:rPr lang="en-US" dirty="0" smtClean="0">
                <a:solidFill>
                  <a:prstClr val="black"/>
                </a:solidFill>
              </a:rPr>
              <a:t> reaction</a:t>
            </a:r>
          </a:p>
        </p:txBody>
      </p:sp>
      <p:pic>
        <p:nvPicPr>
          <p:cNvPr id="3" name="Picture 4" descr="https://www2.chemistry.msu.edu/faculty/reusch/virttxtjml/Images4/pericyc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799" y="2057400"/>
            <a:ext cx="6001359" cy="1447800"/>
          </a:xfrm>
          <a:prstGeom prst="rect">
            <a:avLst/>
          </a:prstGeom>
          <a:noFill/>
        </p:spPr>
      </p:pic>
      <p:pic>
        <p:nvPicPr>
          <p:cNvPr id="20482" name="Picture 2" descr="https://www2.chemistry.msu.edu/faculty/reusch/virttxtjml/Images4/cycload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038600"/>
            <a:ext cx="33147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71600"/>
            <a:ext cx="2393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Sigmatropic</a:t>
            </a:r>
            <a:r>
              <a:rPr lang="en-US" dirty="0" smtClean="0">
                <a:solidFill>
                  <a:prstClr val="black"/>
                </a:solidFill>
              </a:rPr>
              <a:t> reaction</a:t>
            </a:r>
            <a:endParaRPr lang="en-IN" dirty="0"/>
          </a:p>
        </p:txBody>
      </p:sp>
      <p:pic>
        <p:nvPicPr>
          <p:cNvPr id="3" name="Picture 2" descr="https://www2.chemistry.msu.edu/faculty/reusch/virttxtjml/Images4/pericyc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133600"/>
            <a:ext cx="6317220" cy="1524000"/>
          </a:xfrm>
          <a:prstGeom prst="rect">
            <a:avLst/>
          </a:prstGeom>
          <a:noFill/>
        </p:spPr>
      </p:pic>
      <p:pic>
        <p:nvPicPr>
          <p:cNvPr id="21506" name="Picture 2" descr="https://www2.chemistry.msu.edu/faculty/reusch/virttxtjml/Images4/sigtrop3.gif"/>
          <p:cNvPicPr>
            <a:picLocks noChangeAspect="1" noChangeArrowheads="1"/>
          </p:cNvPicPr>
          <p:nvPr/>
        </p:nvPicPr>
        <p:blipFill>
          <a:blip r:embed="rId3"/>
          <a:srcRect r="-184" b="33333"/>
          <a:stretch>
            <a:fillRect/>
          </a:stretch>
        </p:blipFill>
        <p:spPr bwMode="auto">
          <a:xfrm>
            <a:off x="240323" y="4191000"/>
            <a:ext cx="8370277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2366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Chelotropic</a:t>
            </a:r>
            <a:r>
              <a:rPr lang="en-US" dirty="0" smtClean="0">
                <a:solidFill>
                  <a:srgbClr val="FF0000"/>
                </a:solidFill>
              </a:rPr>
              <a:t> reaction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9460" name="Picture 4" descr="https://www2.chemistry.msu.edu/faculty/reusch/virttxtjml/Images4/pericyc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0"/>
            <a:ext cx="6633081" cy="1600200"/>
          </a:xfrm>
          <a:prstGeom prst="rect">
            <a:avLst/>
          </a:prstGeom>
          <a:noFill/>
        </p:spPr>
      </p:pic>
      <p:pic>
        <p:nvPicPr>
          <p:cNvPr id="19462" name="Picture 6" descr="https://www2.chemistry.msu.edu/faculty/reusch/virttxtjml/Images4/enerx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048000"/>
            <a:ext cx="4779080" cy="3543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4225" y="2362200"/>
            <a:ext cx="4956175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33600" y="1295400"/>
            <a:ext cx="4684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Molecular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of 1,3-butadiene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3400" y="987425"/>
            <a:ext cx="68199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</a:rPr>
              <a:t>Symmetry Allowed React.</a:t>
            </a:r>
          </a:p>
          <a:p>
            <a:endParaRPr lang="en-US" sz="1800" b="1" dirty="0"/>
          </a:p>
          <a:p>
            <a:r>
              <a:rPr lang="en-US" sz="1800" b="1" dirty="0"/>
              <a:t>Woodward Hoffmann rules</a:t>
            </a:r>
          </a:p>
          <a:p>
            <a:endParaRPr lang="en-US" sz="1800" b="1" dirty="0"/>
          </a:p>
          <a:p>
            <a:r>
              <a:rPr lang="en-US" sz="1800" b="1" dirty="0"/>
              <a:t>Symmetry in reactants are preserved during </a:t>
            </a:r>
            <a:r>
              <a:rPr lang="en-US" sz="1800" b="1" dirty="0" err="1"/>
              <a:t>pericyclic</a:t>
            </a:r>
            <a:r>
              <a:rPr lang="en-US" sz="1800" b="1" dirty="0"/>
              <a:t> react.</a:t>
            </a:r>
          </a:p>
          <a:p>
            <a:endParaRPr lang="en-US" sz="1800" b="1" dirty="0"/>
          </a:p>
          <a:p>
            <a:r>
              <a:rPr lang="en-US" sz="1800" b="1" dirty="0"/>
              <a:t>Results can generally be predicted just by looking at Front </a:t>
            </a:r>
            <a:r>
              <a:rPr lang="en-US" sz="1800" b="1" dirty="0" err="1"/>
              <a:t>Orbitals</a:t>
            </a:r>
            <a:r>
              <a:rPr lang="en-US" sz="1800" b="1" dirty="0"/>
              <a:t> </a:t>
            </a:r>
          </a:p>
          <a:p>
            <a:r>
              <a:rPr lang="en-US" sz="1800" b="1" dirty="0"/>
              <a:t>(FMO; HOMO and LUMO) - Fukui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298825"/>
            <a:ext cx="4956175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56686" y="381000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Electrocyclic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Ring Closure Reactions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2971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027"/>
          <p:cNvSpPr>
            <a:spLocks noChangeArrowheads="1"/>
          </p:cNvSpPr>
          <p:nvPr/>
        </p:nvSpPr>
        <p:spPr bwMode="auto">
          <a:xfrm>
            <a:off x="838200" y="228600"/>
            <a:ext cx="19939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Molecular orbitals</a:t>
            </a:r>
          </a:p>
          <a:p>
            <a:r>
              <a:rPr lang="en-US" sz="1800" b="1"/>
              <a:t>1,3-butadiene</a:t>
            </a:r>
          </a:p>
          <a:p>
            <a:endParaRPr lang="en-US" sz="1800" b="1"/>
          </a:p>
        </p:txBody>
      </p:sp>
      <p:sp>
        <p:nvSpPr>
          <p:cNvPr id="4100" name="Line 1028"/>
          <p:cNvSpPr>
            <a:spLocks noChangeShapeType="1"/>
          </p:cNvSpPr>
          <p:nvPr/>
        </p:nvSpPr>
        <p:spPr bwMode="auto">
          <a:xfrm>
            <a:off x="1600200" y="990600"/>
            <a:ext cx="0" cy="37338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1029"/>
          <p:cNvSpPr txBox="1">
            <a:spLocks noChangeArrowheads="1"/>
          </p:cNvSpPr>
          <p:nvPr/>
        </p:nvSpPr>
        <p:spPr bwMode="auto">
          <a:xfrm>
            <a:off x="1066800" y="5257800"/>
            <a:ext cx="13636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FF00"/>
                </a:solidFill>
              </a:rPr>
              <a:t>S</a:t>
            </a:r>
            <a:r>
              <a:rPr lang="en-US" sz="1600" b="1"/>
              <a:t>: Symmetric</a:t>
            </a:r>
          </a:p>
          <a:p>
            <a:r>
              <a:rPr lang="en-US" sz="1600" b="1">
                <a:solidFill>
                  <a:srgbClr val="00FF00"/>
                </a:solidFill>
              </a:rPr>
              <a:t>A</a:t>
            </a:r>
            <a:r>
              <a:rPr lang="en-US" sz="1600" b="1"/>
              <a:t>: Antisym.</a:t>
            </a:r>
          </a:p>
        </p:txBody>
      </p:sp>
      <p:pic>
        <p:nvPicPr>
          <p:cNvPr id="4102" name="Picture 10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990600"/>
            <a:ext cx="5170488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1031"/>
          <p:cNvSpPr txBox="1">
            <a:spLocks noChangeArrowheads="1"/>
          </p:cNvSpPr>
          <p:nvPr/>
        </p:nvSpPr>
        <p:spPr bwMode="auto">
          <a:xfrm>
            <a:off x="4572000" y="3244850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Stereospesific react.</a:t>
            </a:r>
            <a:endParaRPr lang="en-US"/>
          </a:p>
        </p:txBody>
      </p:sp>
      <p:pic>
        <p:nvPicPr>
          <p:cNvPr id="4104" name="Picture 10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3962400"/>
            <a:ext cx="382905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284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Constantia</vt:lpstr>
      <vt:lpstr>Symbol</vt:lpstr>
      <vt:lpstr>Times New Roman</vt:lpstr>
      <vt:lpstr>Wingdings</vt:lpstr>
      <vt:lpstr>Wingdings 2</vt:lpstr>
      <vt:lpstr>Flow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Sigmatropic Stereospecificity: Suprafacial and Antarafacial</vt:lpstr>
      <vt:lpstr>Stereochemical Rules of Sigmatropic Rearrangements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MTC_CHEMISTRY</dc:creator>
  <cp:lastModifiedBy>Ajesh K Zachariah</cp:lastModifiedBy>
  <cp:revision>25</cp:revision>
  <dcterms:created xsi:type="dcterms:W3CDTF">2006-08-16T00:00:00Z</dcterms:created>
  <dcterms:modified xsi:type="dcterms:W3CDTF">2019-07-12T08:38:39Z</dcterms:modified>
</cp:coreProperties>
</file>